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85" r:id="rId4"/>
    <p:sldId id="264" r:id="rId5"/>
    <p:sldId id="274" r:id="rId6"/>
    <p:sldId id="257" r:id="rId7"/>
    <p:sldId id="258" r:id="rId8"/>
    <p:sldId id="259" r:id="rId9"/>
    <p:sldId id="260" r:id="rId10"/>
    <p:sldId id="261" r:id="rId11"/>
    <p:sldId id="262" r:id="rId12"/>
    <p:sldId id="263" r:id="rId13"/>
    <p:sldId id="284" r:id="rId14"/>
    <p:sldId id="265" r:id="rId15"/>
    <p:sldId id="267" r:id="rId16"/>
    <p:sldId id="268" r:id="rId17"/>
    <p:sldId id="270" r:id="rId18"/>
    <p:sldId id="271" r:id="rId19"/>
    <p:sldId id="272" r:id="rId20"/>
    <p:sldId id="275" r:id="rId21"/>
    <p:sldId id="277" r:id="rId22"/>
    <p:sldId id="278" r:id="rId23"/>
    <p:sldId id="276" r:id="rId24"/>
    <p:sldId id="280"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00"/>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0" d="100"/>
          <a:sy n="70" d="100"/>
        </p:scale>
        <p:origin x="-30"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A6011-FBEC-4B99-97F8-74E806ADC520}" type="datetimeFigureOut">
              <a:rPr lang="en-US" smtClean="0"/>
              <a:t>12/31/2016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E6390-F4D9-4B02-95B5-0BF25A02920D}" type="slidenum">
              <a:rPr lang="en-US" smtClean="0"/>
              <a:t>‹#›</a:t>
            </a:fld>
            <a:endParaRPr lang="en-US"/>
          </a:p>
        </p:txBody>
      </p:sp>
    </p:spTree>
    <p:extLst>
      <p:ext uri="{BB962C8B-B14F-4D97-AF65-F5344CB8AC3E}">
        <p14:creationId xmlns:p14="http://schemas.microsoft.com/office/powerpoint/2010/main" val="278280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7025A-8371-4AB8-9F7E-B738480F39AA}"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393669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FFA7EA7-6AFF-44BC-8503-02158C79B0C9}"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237935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6EB0888-4F0B-45FA-A1C4-9EE04166D499}"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279294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6F05BE1-1904-4C48-B38E-D3830154983D}"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174589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BB3F4F-FBB2-4EEA-B07D-C04784F6154D}"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159848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C99F9EC-0A81-4E6E-BEEA-57E0482C8393}" type="datetime1">
              <a:rPr lang="en-US" smtClean="0"/>
              <a:t>12/31/2016</a:t>
            </a:fld>
            <a:endParaRPr lang="en-US"/>
          </a:p>
        </p:txBody>
      </p:sp>
      <p:sp>
        <p:nvSpPr>
          <p:cNvPr id="6" name="Footer Placeholder 5"/>
          <p:cNvSpPr>
            <a:spLocks noGrp="1"/>
          </p:cNvSpPr>
          <p:nvPr>
            <p:ph type="ftr" sz="quarter" idx="11"/>
          </p:nvPr>
        </p:nvSpPr>
        <p:spPr/>
        <p:txBody>
          <a:bodyPr/>
          <a:lstStyle/>
          <a:p>
            <a:r>
              <a:rPr lang="en-US"/>
              <a:t>Finance Colmint</a:t>
            </a:r>
            <a:endParaRPr lang="en-US"/>
          </a:p>
        </p:txBody>
      </p:sp>
      <p:sp>
        <p:nvSpPr>
          <p:cNvPr id="7" name="Slide Number Placeholder 6"/>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402399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F3B9AE1-19C3-4802-898B-E8F9F51BDC0A}" type="datetime1">
              <a:rPr lang="en-US" smtClean="0"/>
              <a:t>12/31/2016</a:t>
            </a:fld>
            <a:endParaRPr lang="en-US"/>
          </a:p>
        </p:txBody>
      </p:sp>
      <p:sp>
        <p:nvSpPr>
          <p:cNvPr id="8" name="Footer Placeholder 7"/>
          <p:cNvSpPr>
            <a:spLocks noGrp="1"/>
          </p:cNvSpPr>
          <p:nvPr>
            <p:ph type="ftr" sz="quarter" idx="11"/>
          </p:nvPr>
        </p:nvSpPr>
        <p:spPr/>
        <p:txBody>
          <a:bodyPr/>
          <a:lstStyle/>
          <a:p>
            <a:r>
              <a:rPr lang="en-US"/>
              <a:t>Finance Colmint</a:t>
            </a:r>
            <a:endParaRPr lang="en-US"/>
          </a:p>
        </p:txBody>
      </p:sp>
      <p:sp>
        <p:nvSpPr>
          <p:cNvPr id="9" name="Slide Number Placeholder 8"/>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41619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2CDB2CE-B4A0-475B-AE2A-E66C61021888}" type="datetime1">
              <a:rPr lang="en-US" smtClean="0"/>
              <a:t>12/31/2016</a:t>
            </a:fld>
            <a:endParaRPr lang="en-US"/>
          </a:p>
        </p:txBody>
      </p:sp>
      <p:sp>
        <p:nvSpPr>
          <p:cNvPr id="4" name="Footer Placeholder 3"/>
          <p:cNvSpPr>
            <a:spLocks noGrp="1"/>
          </p:cNvSpPr>
          <p:nvPr>
            <p:ph type="ftr" sz="quarter" idx="11"/>
          </p:nvPr>
        </p:nvSpPr>
        <p:spPr/>
        <p:txBody>
          <a:bodyPr/>
          <a:lstStyle/>
          <a:p>
            <a:r>
              <a:rPr lang="en-US"/>
              <a:t>Finance Colmint</a:t>
            </a:r>
            <a:endParaRPr lang="en-US"/>
          </a:p>
        </p:txBody>
      </p:sp>
      <p:sp>
        <p:nvSpPr>
          <p:cNvPr id="5" name="Slide Number Placeholder 4"/>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236427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24E3A-D25A-4117-B0C9-BC4D6EB5C980}" type="datetime1">
              <a:rPr lang="en-US" smtClean="0"/>
              <a:t>12/31/2016</a:t>
            </a:fld>
            <a:endParaRPr lang="en-US"/>
          </a:p>
        </p:txBody>
      </p:sp>
      <p:sp>
        <p:nvSpPr>
          <p:cNvPr id="3" name="Footer Placeholder 2"/>
          <p:cNvSpPr>
            <a:spLocks noGrp="1"/>
          </p:cNvSpPr>
          <p:nvPr>
            <p:ph type="ftr" sz="quarter" idx="11"/>
          </p:nvPr>
        </p:nvSpPr>
        <p:spPr/>
        <p:txBody>
          <a:bodyPr/>
          <a:lstStyle/>
          <a:p>
            <a:r>
              <a:rPr lang="en-US"/>
              <a:t>Finance Colmint</a:t>
            </a:r>
            <a:endParaRPr lang="en-US"/>
          </a:p>
        </p:txBody>
      </p:sp>
      <p:sp>
        <p:nvSpPr>
          <p:cNvPr id="4" name="Slide Number Placeholder 3"/>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95250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EBB70-32BA-4C4D-B120-F43033A0E925}" type="datetime1">
              <a:rPr lang="en-US" smtClean="0"/>
              <a:t>12/31/2016</a:t>
            </a:fld>
            <a:endParaRPr lang="en-US"/>
          </a:p>
        </p:txBody>
      </p:sp>
      <p:sp>
        <p:nvSpPr>
          <p:cNvPr id="6" name="Footer Placeholder 5"/>
          <p:cNvSpPr>
            <a:spLocks noGrp="1"/>
          </p:cNvSpPr>
          <p:nvPr>
            <p:ph type="ftr" sz="quarter" idx="11"/>
          </p:nvPr>
        </p:nvSpPr>
        <p:spPr/>
        <p:txBody>
          <a:bodyPr/>
          <a:lstStyle/>
          <a:p>
            <a:r>
              <a:rPr lang="en-US"/>
              <a:t>Finance Colmint</a:t>
            </a:r>
            <a:endParaRPr lang="en-US"/>
          </a:p>
        </p:txBody>
      </p:sp>
      <p:sp>
        <p:nvSpPr>
          <p:cNvPr id="7" name="Slide Number Placeholder 6"/>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394457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B77943-2E57-4C37-B5CE-C50B00B89FEF}" type="datetime1">
              <a:rPr lang="en-US" smtClean="0"/>
              <a:t>12/31/2016</a:t>
            </a:fld>
            <a:endParaRPr lang="en-US"/>
          </a:p>
        </p:txBody>
      </p:sp>
      <p:sp>
        <p:nvSpPr>
          <p:cNvPr id="6" name="Footer Placeholder 5"/>
          <p:cNvSpPr>
            <a:spLocks noGrp="1"/>
          </p:cNvSpPr>
          <p:nvPr>
            <p:ph type="ftr" sz="quarter" idx="11"/>
          </p:nvPr>
        </p:nvSpPr>
        <p:spPr/>
        <p:txBody>
          <a:bodyPr/>
          <a:lstStyle/>
          <a:p>
            <a:r>
              <a:rPr lang="en-US"/>
              <a:t>Finance Colmint</a:t>
            </a:r>
            <a:endParaRPr lang="en-US"/>
          </a:p>
        </p:txBody>
      </p:sp>
      <p:sp>
        <p:nvSpPr>
          <p:cNvPr id="7" name="Slide Number Placeholder 6"/>
          <p:cNvSpPr>
            <a:spLocks noGrp="1"/>
          </p:cNvSpPr>
          <p:nvPr>
            <p:ph type="sldNum" sz="quarter" idx="12"/>
          </p:nvPr>
        </p:nvSpPr>
        <p:spPr/>
        <p:txBody>
          <a:bodyPr/>
          <a:lstStyle/>
          <a:p>
            <a:fld id="{F263699F-16FA-4A66-82DF-CC7B377884CE}" type="slidenum">
              <a:rPr lang="en-US" smtClean="0"/>
              <a:t>‹#›</a:t>
            </a:fld>
            <a:endParaRPr lang="en-US"/>
          </a:p>
        </p:txBody>
      </p:sp>
    </p:spTree>
    <p:extLst>
      <p:ext uri="{BB962C8B-B14F-4D97-AF65-F5344CB8AC3E}">
        <p14:creationId xmlns:p14="http://schemas.microsoft.com/office/powerpoint/2010/main" val="224613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3DD8A-0685-444D-9F9D-27E343AAF4ED}" type="datetime1">
              <a:rPr lang="en-US" smtClean="0"/>
              <a:t>12/31/2016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Finance Colmint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699F-16FA-4A66-82DF-CC7B377884CE}" type="slidenum">
              <a:rPr lang="en-US" smtClean="0"/>
              <a:t>‹#›</a:t>
            </a:fld>
            <a:endParaRPr lang="en-US"/>
          </a:p>
        </p:txBody>
      </p:sp>
    </p:spTree>
    <p:extLst>
      <p:ext uri="{BB962C8B-B14F-4D97-AF65-F5344CB8AC3E}">
        <p14:creationId xmlns:p14="http://schemas.microsoft.com/office/powerpoint/2010/main" val="22479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Finance </a:t>
            </a:r>
            <a:r>
              <a:rPr lang="en-US" dirty="0" err="1"/>
              <a:t>CoLimit</a:t>
            </a:r>
            <a:endParaRPr lang="en-US" dirty="0"/>
          </a:p>
        </p:txBody>
      </p:sp>
      <p:sp>
        <p:nvSpPr>
          <p:cNvPr id="3" name="Subtitle 2"/>
          <p:cNvSpPr>
            <a:spLocks noGrp="1"/>
          </p:cNvSpPr>
          <p:nvPr>
            <p:ph type="subTitle" idx="1"/>
          </p:nvPr>
        </p:nvSpPr>
        <p:spPr/>
        <p:txBody>
          <a:bodyPr/>
          <a:lstStyle/>
          <a:p>
            <a:r>
              <a:rPr lang="en-US" dirty="0"/>
              <a:t>Peter’s take on </a:t>
            </a:r>
            <a:r>
              <a:rPr lang="en-US" dirty="0" err="1"/>
              <a:t>Jee</a:t>
            </a:r>
            <a:r>
              <a:rPr lang="en-US" dirty="0"/>
              <a:t> and Ryan’s AQL file</a:t>
            </a:r>
          </a:p>
        </p:txBody>
      </p:sp>
    </p:spTree>
    <p:extLst>
      <p:ext uri="{BB962C8B-B14F-4D97-AF65-F5344CB8AC3E}">
        <p14:creationId xmlns:p14="http://schemas.microsoft.com/office/powerpoint/2010/main" val="249548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038"/>
          </a:xfrm>
        </p:spPr>
        <p:txBody>
          <a:bodyPr/>
          <a:lstStyle/>
          <a:p>
            <a:r>
              <a:rPr lang="en-US" dirty="0"/>
              <a:t>Schema </a:t>
            </a:r>
            <a:r>
              <a:rPr lang="en-US" dirty="0" err="1"/>
              <a:t>CycTarget</a:t>
            </a:r>
            <a:endParaRPr lang="en-US" dirty="0"/>
          </a:p>
        </p:txBody>
      </p:sp>
      <p:sp>
        <p:nvSpPr>
          <p:cNvPr id="4" name="Rectangle 3"/>
          <p:cNvSpPr/>
          <p:nvPr/>
        </p:nvSpPr>
        <p:spPr>
          <a:xfrm>
            <a:off x="4284680" y="1721068"/>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5" name="Rectangle 4"/>
          <p:cNvSpPr/>
          <p:nvPr/>
        </p:nvSpPr>
        <p:spPr>
          <a:xfrm>
            <a:off x="4284681" y="2840765"/>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6" name="Rectangle 5"/>
          <p:cNvSpPr/>
          <p:nvPr/>
        </p:nvSpPr>
        <p:spPr>
          <a:xfrm>
            <a:off x="2143407" y="2781321"/>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7" name="Rectangle 6"/>
          <p:cNvSpPr/>
          <p:nvPr/>
        </p:nvSpPr>
        <p:spPr>
          <a:xfrm>
            <a:off x="2143407" y="1707028"/>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8" name="Straight Arrow Connector 7"/>
          <p:cNvCxnSpPr>
            <a:stCxn id="6" idx="0"/>
            <a:endCxn id="7" idx="2"/>
          </p:cNvCxnSpPr>
          <p:nvPr/>
        </p:nvCxnSpPr>
        <p:spPr>
          <a:xfrm flipV="1">
            <a:off x="2726503" y="2128663"/>
            <a:ext cx="0" cy="65265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0"/>
            <a:endCxn id="4" idx="2"/>
          </p:cNvCxnSpPr>
          <p:nvPr/>
        </p:nvCxnSpPr>
        <p:spPr>
          <a:xfrm flipH="1" flipV="1">
            <a:off x="4867776" y="2142703"/>
            <a:ext cx="1" cy="6980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19448" y="1493874"/>
            <a:ext cx="9213110" cy="472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CycTarget</a:t>
            </a:r>
            <a:endParaRPr lang="en-US" dirty="0">
              <a:solidFill>
                <a:schemeClr val="tx1"/>
              </a:solidFill>
            </a:endParaRPr>
          </a:p>
        </p:txBody>
      </p:sp>
      <p:sp>
        <p:nvSpPr>
          <p:cNvPr id="11" name="Rectangle 10"/>
          <p:cNvSpPr/>
          <p:nvPr/>
        </p:nvSpPr>
        <p:spPr>
          <a:xfrm>
            <a:off x="3309598" y="4559501"/>
            <a:ext cx="138535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sp>
        <p:nvSpPr>
          <p:cNvPr id="12" name="Rectangle 11"/>
          <p:cNvSpPr/>
          <p:nvPr/>
        </p:nvSpPr>
        <p:spPr>
          <a:xfrm>
            <a:off x="5800569" y="2840765"/>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sp>
        <p:nvSpPr>
          <p:cNvPr id="15" name="Rectangle 14"/>
          <p:cNvSpPr/>
          <p:nvPr/>
        </p:nvSpPr>
        <p:spPr>
          <a:xfrm>
            <a:off x="8439134" y="2175507"/>
            <a:ext cx="869672"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16" name="Straight Arrow Connector 15"/>
          <p:cNvCxnSpPr>
            <a:stCxn id="11" idx="0"/>
            <a:endCxn id="6" idx="2"/>
          </p:cNvCxnSpPr>
          <p:nvPr/>
        </p:nvCxnSpPr>
        <p:spPr>
          <a:xfrm flipH="1" flipV="1">
            <a:off x="2726503" y="3202956"/>
            <a:ext cx="1275771" cy="135654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a:endCxn id="5" idx="2"/>
          </p:cNvCxnSpPr>
          <p:nvPr/>
        </p:nvCxnSpPr>
        <p:spPr>
          <a:xfrm flipV="1">
            <a:off x="4002274" y="3262400"/>
            <a:ext cx="865503" cy="129710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4" idx="3"/>
          </p:cNvCxnSpPr>
          <p:nvPr/>
        </p:nvCxnSpPr>
        <p:spPr>
          <a:xfrm flipH="1" flipV="1">
            <a:off x="5450871" y="1931886"/>
            <a:ext cx="891746" cy="90887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12" idx="0"/>
            <a:endCxn id="12" idx="1"/>
          </p:cNvCxnSpPr>
          <p:nvPr/>
        </p:nvCxnSpPr>
        <p:spPr>
          <a:xfrm rot="16200000" flipH="1" flipV="1">
            <a:off x="5966184" y="2675150"/>
            <a:ext cx="210818" cy="542048"/>
          </a:xfrm>
          <a:prstGeom prst="curvedConnector4">
            <a:avLst>
              <a:gd name="adj1" fmla="val -108435"/>
              <a:gd name="adj2" fmla="val 142173"/>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0"/>
            <a:endCxn id="12" idx="2"/>
          </p:cNvCxnSpPr>
          <p:nvPr/>
        </p:nvCxnSpPr>
        <p:spPr>
          <a:xfrm flipV="1">
            <a:off x="4002274" y="3262400"/>
            <a:ext cx="2340343" cy="1297101"/>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668853" y="5337783"/>
            <a:ext cx="240882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ClientPortfolioHolding</a:t>
            </a:r>
            <a:endParaRPr lang="en-US" dirty="0">
              <a:solidFill>
                <a:schemeClr val="tx1"/>
              </a:solidFill>
            </a:endParaRPr>
          </a:p>
        </p:txBody>
      </p:sp>
      <p:cxnSp>
        <p:nvCxnSpPr>
          <p:cNvPr id="36" name="Straight Arrow Connector 35"/>
          <p:cNvCxnSpPr>
            <a:stCxn id="33" idx="0"/>
            <a:endCxn id="12" idx="2"/>
          </p:cNvCxnSpPr>
          <p:nvPr/>
        </p:nvCxnSpPr>
        <p:spPr>
          <a:xfrm flipV="1">
            <a:off x="5873266" y="3262400"/>
            <a:ext cx="469351" cy="2075383"/>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0"/>
            <a:endCxn id="15" idx="2"/>
          </p:cNvCxnSpPr>
          <p:nvPr/>
        </p:nvCxnSpPr>
        <p:spPr>
          <a:xfrm flipV="1">
            <a:off x="5873266" y="2597142"/>
            <a:ext cx="3000704" cy="2740641"/>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0"/>
            <a:endCxn id="5" idx="2"/>
          </p:cNvCxnSpPr>
          <p:nvPr/>
        </p:nvCxnSpPr>
        <p:spPr>
          <a:xfrm flipH="1" flipV="1">
            <a:off x="4867777" y="3262400"/>
            <a:ext cx="1005489" cy="2075383"/>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99641" y="5023629"/>
            <a:ext cx="1582927"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ClientPosition</a:t>
            </a:r>
            <a:endParaRPr lang="en-US" dirty="0">
              <a:solidFill>
                <a:schemeClr val="tx1"/>
              </a:solidFill>
            </a:endParaRPr>
          </a:p>
        </p:txBody>
      </p:sp>
      <p:cxnSp>
        <p:nvCxnSpPr>
          <p:cNvPr id="58" name="Straight Arrow Connector 57"/>
          <p:cNvCxnSpPr>
            <a:stCxn id="43" idx="0"/>
            <a:endCxn id="15" idx="2"/>
          </p:cNvCxnSpPr>
          <p:nvPr/>
        </p:nvCxnSpPr>
        <p:spPr>
          <a:xfrm flipV="1">
            <a:off x="8391105" y="2597142"/>
            <a:ext cx="482865" cy="2426487"/>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0"/>
            <a:endCxn id="5" idx="2"/>
          </p:cNvCxnSpPr>
          <p:nvPr/>
        </p:nvCxnSpPr>
        <p:spPr>
          <a:xfrm flipH="1" flipV="1">
            <a:off x="4867777" y="3262400"/>
            <a:ext cx="3523328" cy="1761229"/>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8" name="Date Placeholder 47"/>
          <p:cNvSpPr>
            <a:spLocks noGrp="1"/>
          </p:cNvSpPr>
          <p:nvPr>
            <p:ph type="dt" sz="half" idx="10"/>
          </p:nvPr>
        </p:nvSpPr>
        <p:spPr/>
        <p:txBody>
          <a:bodyPr/>
          <a:lstStyle/>
          <a:p>
            <a:fld id="{0F2C6D24-FE01-4F79-92F1-44A2FCE5852C}" type="datetime1">
              <a:rPr lang="en-US" smtClean="0"/>
              <a:t>12/31/2016</a:t>
            </a:fld>
            <a:endParaRPr lang="en-US"/>
          </a:p>
        </p:txBody>
      </p:sp>
      <p:sp>
        <p:nvSpPr>
          <p:cNvPr id="49" name="Footer Placeholder 48"/>
          <p:cNvSpPr>
            <a:spLocks noGrp="1"/>
          </p:cNvSpPr>
          <p:nvPr>
            <p:ph type="ftr" sz="quarter" idx="11"/>
          </p:nvPr>
        </p:nvSpPr>
        <p:spPr/>
        <p:txBody>
          <a:bodyPr/>
          <a:lstStyle/>
          <a:p>
            <a:r>
              <a:rPr lang="en-US"/>
              <a:t>Finance Colmint</a:t>
            </a:r>
            <a:endParaRPr lang="en-US"/>
          </a:p>
        </p:txBody>
      </p:sp>
      <p:sp>
        <p:nvSpPr>
          <p:cNvPr id="50" name="Slide Number Placeholder 49"/>
          <p:cNvSpPr>
            <a:spLocks noGrp="1"/>
          </p:cNvSpPr>
          <p:nvPr>
            <p:ph type="sldNum" sz="quarter" idx="12"/>
          </p:nvPr>
        </p:nvSpPr>
        <p:spPr/>
        <p:txBody>
          <a:bodyPr/>
          <a:lstStyle/>
          <a:p>
            <a:fld id="{F263699F-16FA-4A66-82DF-CC7B377884CE}" type="slidenum">
              <a:rPr lang="en-US" smtClean="0"/>
              <a:t>10</a:t>
            </a:fld>
            <a:endParaRPr lang="en-US"/>
          </a:p>
        </p:txBody>
      </p:sp>
    </p:spTree>
    <p:extLst>
      <p:ext uri="{BB962C8B-B14F-4D97-AF65-F5344CB8AC3E}">
        <p14:creationId xmlns:p14="http://schemas.microsoft.com/office/powerpoint/2010/main" val="26193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038"/>
          </a:xfrm>
        </p:spPr>
        <p:txBody>
          <a:bodyPr/>
          <a:lstStyle/>
          <a:p>
            <a:r>
              <a:rPr lang="en-US" dirty="0"/>
              <a:t>Proposed DWH</a:t>
            </a:r>
          </a:p>
        </p:txBody>
      </p:sp>
      <p:sp>
        <p:nvSpPr>
          <p:cNvPr id="10" name="Rectangle 9"/>
          <p:cNvSpPr/>
          <p:nvPr/>
        </p:nvSpPr>
        <p:spPr>
          <a:xfrm>
            <a:off x="792127" y="1472611"/>
            <a:ext cx="9213110" cy="49760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Finance DWH</a:t>
            </a:r>
          </a:p>
        </p:txBody>
      </p:sp>
      <p:sp>
        <p:nvSpPr>
          <p:cNvPr id="11" name="Rectangle 10"/>
          <p:cNvSpPr/>
          <p:nvPr/>
        </p:nvSpPr>
        <p:spPr>
          <a:xfrm>
            <a:off x="2682277" y="4793418"/>
            <a:ext cx="138535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sp>
        <p:nvSpPr>
          <p:cNvPr id="15" name="Rectangle 14"/>
          <p:cNvSpPr/>
          <p:nvPr/>
        </p:nvSpPr>
        <p:spPr>
          <a:xfrm>
            <a:off x="7811813" y="2409424"/>
            <a:ext cx="869672"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16" name="Straight Arrow Connector 15"/>
          <p:cNvCxnSpPr>
            <a:stCxn id="11" idx="0"/>
            <a:endCxn id="25" idx="2"/>
          </p:cNvCxnSpPr>
          <p:nvPr/>
        </p:nvCxnSpPr>
        <p:spPr>
          <a:xfrm flipH="1" flipV="1">
            <a:off x="2477937" y="3827718"/>
            <a:ext cx="897016" cy="96570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a:endCxn id="34" idx="2"/>
          </p:cNvCxnSpPr>
          <p:nvPr/>
        </p:nvCxnSpPr>
        <p:spPr>
          <a:xfrm flipV="1">
            <a:off x="3374953" y="3827676"/>
            <a:ext cx="867646" cy="96574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0"/>
            <a:endCxn id="44" idx="2"/>
          </p:cNvCxnSpPr>
          <p:nvPr/>
        </p:nvCxnSpPr>
        <p:spPr>
          <a:xfrm flipV="1">
            <a:off x="3374953" y="3842493"/>
            <a:ext cx="2723360" cy="950925"/>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41532" y="5571700"/>
            <a:ext cx="240882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ClientPortfolioHolding</a:t>
            </a:r>
            <a:endParaRPr lang="en-US" dirty="0">
              <a:solidFill>
                <a:schemeClr val="tx1"/>
              </a:solidFill>
            </a:endParaRPr>
          </a:p>
        </p:txBody>
      </p:sp>
      <p:cxnSp>
        <p:nvCxnSpPr>
          <p:cNvPr id="36" name="Straight Arrow Connector 35"/>
          <p:cNvCxnSpPr>
            <a:stCxn id="33" idx="0"/>
            <a:endCxn id="44" idx="2"/>
          </p:cNvCxnSpPr>
          <p:nvPr/>
        </p:nvCxnSpPr>
        <p:spPr>
          <a:xfrm flipV="1">
            <a:off x="5245945" y="3842493"/>
            <a:ext cx="852368" cy="1729207"/>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0"/>
            <a:endCxn id="15" idx="2"/>
          </p:cNvCxnSpPr>
          <p:nvPr/>
        </p:nvCxnSpPr>
        <p:spPr>
          <a:xfrm flipV="1">
            <a:off x="5245945" y="2831059"/>
            <a:ext cx="3000704" cy="2740641"/>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0"/>
            <a:endCxn id="34" idx="2"/>
          </p:cNvCxnSpPr>
          <p:nvPr/>
        </p:nvCxnSpPr>
        <p:spPr>
          <a:xfrm flipH="1" flipV="1">
            <a:off x="4242599" y="3827676"/>
            <a:ext cx="1003346" cy="1744024"/>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972320" y="5257546"/>
            <a:ext cx="1582927"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ClientPosition</a:t>
            </a:r>
            <a:endParaRPr lang="en-US" dirty="0">
              <a:solidFill>
                <a:schemeClr val="tx1"/>
              </a:solidFill>
            </a:endParaRPr>
          </a:p>
        </p:txBody>
      </p:sp>
      <p:cxnSp>
        <p:nvCxnSpPr>
          <p:cNvPr id="58" name="Straight Arrow Connector 57"/>
          <p:cNvCxnSpPr>
            <a:stCxn id="43" idx="0"/>
            <a:endCxn id="15" idx="2"/>
          </p:cNvCxnSpPr>
          <p:nvPr/>
        </p:nvCxnSpPr>
        <p:spPr>
          <a:xfrm flipV="1">
            <a:off x="7763784" y="2831059"/>
            <a:ext cx="482865" cy="2426487"/>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0"/>
            <a:endCxn id="34" idx="2"/>
          </p:cNvCxnSpPr>
          <p:nvPr/>
        </p:nvCxnSpPr>
        <p:spPr>
          <a:xfrm flipH="1" flipV="1">
            <a:off x="4242599" y="3827676"/>
            <a:ext cx="3521185" cy="1429870"/>
          </a:xfrm>
          <a:prstGeom prst="straightConnector1">
            <a:avLst/>
          </a:prstGeom>
          <a:ln w="1905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749056" y="1824173"/>
            <a:ext cx="1457761" cy="2003545"/>
            <a:chOff x="1376916" y="1366975"/>
            <a:chExt cx="1457761" cy="2003545"/>
          </a:xfrm>
        </p:grpSpPr>
        <p:sp>
          <p:nvSpPr>
            <p:cNvPr id="6" name="Rectangle 5"/>
            <p:cNvSpPr/>
            <p:nvPr/>
          </p:nvSpPr>
          <p:spPr>
            <a:xfrm>
              <a:off x="1516086" y="2834489"/>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7" name="Rectangle 6"/>
            <p:cNvSpPr/>
            <p:nvPr/>
          </p:nvSpPr>
          <p:spPr>
            <a:xfrm>
              <a:off x="1516086" y="1760196"/>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8" name="Straight Arrow Connector 7"/>
            <p:cNvCxnSpPr>
              <a:stCxn id="6" idx="0"/>
              <a:endCxn id="7" idx="2"/>
            </p:cNvCxnSpPr>
            <p:nvPr/>
          </p:nvCxnSpPr>
          <p:spPr>
            <a:xfrm flipV="1">
              <a:off x="2099182" y="2181831"/>
              <a:ext cx="0" cy="65265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376916" y="1366975"/>
              <a:ext cx="1457761" cy="2003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Currency</a:t>
              </a:r>
            </a:p>
          </p:txBody>
        </p:sp>
      </p:grpSp>
      <p:grpSp>
        <p:nvGrpSpPr>
          <p:cNvPr id="41" name="Group 40"/>
          <p:cNvGrpSpPr/>
          <p:nvPr/>
        </p:nvGrpSpPr>
        <p:grpSpPr>
          <a:xfrm>
            <a:off x="3499799" y="1821650"/>
            <a:ext cx="1485600" cy="2006026"/>
            <a:chOff x="3499799" y="1406980"/>
            <a:chExt cx="1485600" cy="2006026"/>
          </a:xfrm>
        </p:grpSpPr>
        <p:sp>
          <p:nvSpPr>
            <p:cNvPr id="4" name="Rectangle 3"/>
            <p:cNvSpPr/>
            <p:nvPr/>
          </p:nvSpPr>
          <p:spPr>
            <a:xfrm>
              <a:off x="3657359" y="1752964"/>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5" name="Rectangle 4"/>
            <p:cNvSpPr/>
            <p:nvPr/>
          </p:nvSpPr>
          <p:spPr>
            <a:xfrm>
              <a:off x="3666807" y="2828337"/>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cxnSp>
          <p:nvCxnSpPr>
            <p:cNvPr id="9" name="Straight Arrow Connector 8"/>
            <p:cNvCxnSpPr>
              <a:stCxn id="5" idx="0"/>
              <a:endCxn id="4" idx="2"/>
            </p:cNvCxnSpPr>
            <p:nvPr/>
          </p:nvCxnSpPr>
          <p:spPr>
            <a:xfrm flipH="1" flipV="1">
              <a:off x="4240455" y="2174599"/>
              <a:ext cx="9448" cy="65373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9799" y="1406980"/>
              <a:ext cx="1485600" cy="20060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Asset</a:t>
              </a:r>
            </a:p>
          </p:txBody>
        </p:sp>
      </p:grpSp>
      <p:grpSp>
        <p:nvGrpSpPr>
          <p:cNvPr id="46" name="Group 45"/>
          <p:cNvGrpSpPr/>
          <p:nvPr/>
        </p:nvGrpSpPr>
        <p:grpSpPr>
          <a:xfrm>
            <a:off x="5335517" y="1811019"/>
            <a:ext cx="1525592" cy="2031474"/>
            <a:chOff x="5117550" y="1406981"/>
            <a:chExt cx="1525592" cy="2031474"/>
          </a:xfrm>
        </p:grpSpPr>
        <p:sp>
          <p:nvSpPr>
            <p:cNvPr id="12" name="Rectangle 11"/>
            <p:cNvSpPr/>
            <p:nvPr/>
          </p:nvSpPr>
          <p:spPr>
            <a:xfrm>
              <a:off x="5406646" y="2864419"/>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cxnSp>
          <p:nvCxnSpPr>
            <p:cNvPr id="18" name="Straight Arrow Connector 17"/>
            <p:cNvCxnSpPr>
              <a:stCxn id="12" idx="0"/>
              <a:endCxn id="38" idx="2"/>
            </p:cNvCxnSpPr>
            <p:nvPr/>
          </p:nvCxnSpPr>
          <p:spPr>
            <a:xfrm flipH="1" flipV="1">
              <a:off x="5940408" y="2192781"/>
              <a:ext cx="8286" cy="67163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12" idx="0"/>
              <a:endCxn id="12" idx="1"/>
            </p:cNvCxnSpPr>
            <p:nvPr/>
          </p:nvCxnSpPr>
          <p:spPr>
            <a:xfrm rot="16200000" flipH="1" flipV="1">
              <a:off x="5572261" y="2698804"/>
              <a:ext cx="210818" cy="542048"/>
            </a:xfrm>
            <a:prstGeom prst="curvedConnector4">
              <a:avLst>
                <a:gd name="adj1" fmla="val -108435"/>
                <a:gd name="adj2" fmla="val 142173"/>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357312" y="1771146"/>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44" name="Rectangle 43"/>
            <p:cNvSpPr/>
            <p:nvPr/>
          </p:nvSpPr>
          <p:spPr>
            <a:xfrm>
              <a:off x="5117550" y="1406981"/>
              <a:ext cx="1525592" cy="2031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Portfolio</a:t>
              </a:r>
            </a:p>
          </p:txBody>
        </p:sp>
      </p:grpSp>
      <p:sp>
        <p:nvSpPr>
          <p:cNvPr id="47" name="Date Placeholder 46"/>
          <p:cNvSpPr>
            <a:spLocks noGrp="1"/>
          </p:cNvSpPr>
          <p:nvPr>
            <p:ph type="dt" sz="half" idx="10"/>
          </p:nvPr>
        </p:nvSpPr>
        <p:spPr/>
        <p:txBody>
          <a:bodyPr/>
          <a:lstStyle/>
          <a:p>
            <a:fld id="{50920BC5-644B-49D0-A9E7-2F486C00079C}" type="datetime1">
              <a:rPr lang="en-US" smtClean="0"/>
              <a:t>12/31/2016</a:t>
            </a:fld>
            <a:endParaRPr lang="en-US"/>
          </a:p>
        </p:txBody>
      </p:sp>
      <p:sp>
        <p:nvSpPr>
          <p:cNvPr id="48" name="Footer Placeholder 47"/>
          <p:cNvSpPr>
            <a:spLocks noGrp="1"/>
          </p:cNvSpPr>
          <p:nvPr>
            <p:ph type="ftr" sz="quarter" idx="11"/>
          </p:nvPr>
        </p:nvSpPr>
        <p:spPr/>
        <p:txBody>
          <a:bodyPr/>
          <a:lstStyle/>
          <a:p>
            <a:r>
              <a:rPr lang="en-US"/>
              <a:t>Finance Colmint</a:t>
            </a:r>
            <a:endParaRPr lang="en-US"/>
          </a:p>
        </p:txBody>
      </p:sp>
      <p:sp>
        <p:nvSpPr>
          <p:cNvPr id="49" name="Slide Number Placeholder 48"/>
          <p:cNvSpPr>
            <a:spLocks noGrp="1"/>
          </p:cNvSpPr>
          <p:nvPr>
            <p:ph type="sldNum" sz="quarter" idx="12"/>
          </p:nvPr>
        </p:nvSpPr>
        <p:spPr/>
        <p:txBody>
          <a:bodyPr/>
          <a:lstStyle/>
          <a:p>
            <a:fld id="{F263699F-16FA-4A66-82DF-CC7B377884CE}" type="slidenum">
              <a:rPr lang="en-US" smtClean="0"/>
              <a:t>11</a:t>
            </a:fld>
            <a:endParaRPr lang="en-US"/>
          </a:p>
        </p:txBody>
      </p:sp>
    </p:spTree>
    <p:extLst>
      <p:ext uri="{BB962C8B-B14F-4D97-AF65-F5344CB8AC3E}">
        <p14:creationId xmlns:p14="http://schemas.microsoft.com/office/powerpoint/2010/main" val="115934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Matrix</a:t>
            </a:r>
          </a:p>
        </p:txBody>
      </p:sp>
      <p:graphicFrame>
        <p:nvGraphicFramePr>
          <p:cNvPr id="4" name="Table 3"/>
          <p:cNvGraphicFramePr>
            <a:graphicFrameLocks noGrp="1"/>
          </p:cNvGraphicFramePr>
          <p:nvPr>
            <p:extLst>
              <p:ext uri="{D42A27DB-BD31-4B8C-83A1-F6EECF244321}">
                <p14:modId xmlns:p14="http://schemas.microsoft.com/office/powerpoint/2010/main" val="4022527033"/>
              </p:ext>
            </p:extLst>
          </p:nvPr>
        </p:nvGraphicFramePr>
        <p:xfrm>
          <a:off x="1940443" y="2628211"/>
          <a:ext cx="7618820" cy="1463040"/>
        </p:xfrm>
        <a:graphic>
          <a:graphicData uri="http://schemas.openxmlformats.org/drawingml/2006/table">
            <a:tbl>
              <a:tblPr firstRow="1" bandRow="1">
                <a:tableStyleId>{5C22544A-7EE6-4342-B048-85BDC9FD1C3A}</a:tableStyleId>
              </a:tblPr>
              <a:tblGrid>
                <a:gridCol w="2773908">
                  <a:extLst>
                    <a:ext uri="{9D8B030D-6E8A-4147-A177-3AD203B41FA5}">
                      <a16:colId xmlns:a16="http://schemas.microsoft.com/office/drawing/2014/main" val="1936464445"/>
                    </a:ext>
                  </a:extLst>
                </a:gridCol>
                <a:gridCol w="1297150">
                  <a:extLst>
                    <a:ext uri="{9D8B030D-6E8A-4147-A177-3AD203B41FA5}">
                      <a16:colId xmlns:a16="http://schemas.microsoft.com/office/drawing/2014/main" val="1796296997"/>
                    </a:ext>
                  </a:extLst>
                </a:gridCol>
                <a:gridCol w="1202358">
                  <a:extLst>
                    <a:ext uri="{9D8B030D-6E8A-4147-A177-3AD203B41FA5}">
                      <a16:colId xmlns:a16="http://schemas.microsoft.com/office/drawing/2014/main" val="3678717384"/>
                    </a:ext>
                  </a:extLst>
                </a:gridCol>
                <a:gridCol w="1167436">
                  <a:extLst>
                    <a:ext uri="{9D8B030D-6E8A-4147-A177-3AD203B41FA5}">
                      <a16:colId xmlns:a16="http://schemas.microsoft.com/office/drawing/2014/main" val="1248304488"/>
                    </a:ext>
                  </a:extLst>
                </a:gridCol>
                <a:gridCol w="1177968">
                  <a:extLst>
                    <a:ext uri="{9D8B030D-6E8A-4147-A177-3AD203B41FA5}">
                      <a16:colId xmlns:a16="http://schemas.microsoft.com/office/drawing/2014/main" val="1288118139"/>
                    </a:ext>
                  </a:extLst>
                </a:gridCol>
              </a:tblGrid>
              <a:tr h="365760">
                <a:tc>
                  <a:txBody>
                    <a:bodyPr/>
                    <a:lstStyle/>
                    <a:p>
                      <a:endParaRPr lang="en-US" dirty="0"/>
                    </a:p>
                  </a:txBody>
                  <a:tcPr>
                    <a:solidFill>
                      <a:schemeClr val="bg1"/>
                    </a:solidFill>
                  </a:tcPr>
                </a:tc>
                <a:tc>
                  <a:txBody>
                    <a:bodyPr/>
                    <a:lstStyle/>
                    <a:p>
                      <a:pPr algn="ctr"/>
                      <a:r>
                        <a:rPr lang="en-US" dirty="0"/>
                        <a:t>Currency</a:t>
                      </a:r>
                    </a:p>
                  </a:txBody>
                  <a:tcPr/>
                </a:tc>
                <a:tc>
                  <a:txBody>
                    <a:bodyPr/>
                    <a:lstStyle/>
                    <a:p>
                      <a:pPr algn="ctr"/>
                      <a:r>
                        <a:rPr lang="en-US" dirty="0"/>
                        <a:t>Asset</a:t>
                      </a:r>
                    </a:p>
                  </a:txBody>
                  <a:tcPr/>
                </a:tc>
                <a:tc>
                  <a:txBody>
                    <a:bodyPr/>
                    <a:lstStyle/>
                    <a:p>
                      <a:pPr algn="ctr"/>
                      <a:r>
                        <a:rPr lang="en-US" dirty="0"/>
                        <a:t>Portfolio</a:t>
                      </a:r>
                    </a:p>
                  </a:txBody>
                  <a:tcPr/>
                </a:tc>
                <a:tc>
                  <a:txBody>
                    <a:bodyPr/>
                    <a:lstStyle/>
                    <a:p>
                      <a:pPr algn="ctr"/>
                      <a:r>
                        <a:rPr lang="en-US" dirty="0"/>
                        <a:t>Client</a:t>
                      </a:r>
                    </a:p>
                  </a:txBody>
                  <a:tcPr/>
                </a:tc>
                <a:extLst>
                  <a:ext uri="{0D108BD9-81ED-4DB2-BD59-A6C34878D82A}">
                    <a16:rowId xmlns:a16="http://schemas.microsoft.com/office/drawing/2014/main" val="2863283759"/>
                  </a:ext>
                </a:extLst>
              </a:tr>
              <a:tr h="365760">
                <a:tc>
                  <a:txBody>
                    <a:bodyPr/>
                    <a:lstStyle/>
                    <a:p>
                      <a:r>
                        <a:rPr lang="en-US" b="1" dirty="0">
                          <a:solidFill>
                            <a:schemeClr val="bg1"/>
                          </a:solidFill>
                        </a:rPr>
                        <a:t>Transaction</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883458805"/>
                  </a:ext>
                </a:extLst>
              </a:tr>
              <a:tr h="365760">
                <a:tc>
                  <a:txBody>
                    <a:bodyPr/>
                    <a:lstStyle/>
                    <a:p>
                      <a:r>
                        <a:rPr lang="en-US" b="1" dirty="0">
                          <a:solidFill>
                            <a:schemeClr val="bg1"/>
                          </a:solidFill>
                        </a:rPr>
                        <a:t>Client</a:t>
                      </a:r>
                      <a:r>
                        <a:rPr lang="en-US" b="1" baseline="0" dirty="0">
                          <a:solidFill>
                            <a:schemeClr val="bg1"/>
                          </a:solidFill>
                        </a:rPr>
                        <a:t> Portfolio </a:t>
                      </a:r>
                      <a:r>
                        <a:rPr lang="en-US" b="1" dirty="0">
                          <a:solidFill>
                            <a:schemeClr val="bg1"/>
                          </a:solidFill>
                        </a:rPr>
                        <a:t>Holding</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675362501"/>
                  </a:ext>
                </a:extLst>
              </a:tr>
              <a:tr h="365760">
                <a:tc>
                  <a:txBody>
                    <a:bodyPr/>
                    <a:lstStyle/>
                    <a:p>
                      <a:r>
                        <a:rPr lang="en-US" b="1" dirty="0">
                          <a:solidFill>
                            <a:schemeClr val="bg1"/>
                          </a:solidFill>
                        </a:rPr>
                        <a:t>Client Position</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932559899"/>
                  </a:ext>
                </a:extLst>
              </a:tr>
            </a:tbl>
          </a:graphicData>
        </a:graphic>
      </p:graphicFrame>
      <p:sp>
        <p:nvSpPr>
          <p:cNvPr id="5" name="Date Placeholder 4"/>
          <p:cNvSpPr>
            <a:spLocks noGrp="1"/>
          </p:cNvSpPr>
          <p:nvPr>
            <p:ph type="dt" sz="half" idx="10"/>
          </p:nvPr>
        </p:nvSpPr>
        <p:spPr/>
        <p:txBody>
          <a:bodyPr/>
          <a:lstStyle/>
          <a:p>
            <a:fld id="{6E31A011-C457-417F-BFA4-0086F8016AFD}" type="datetime1">
              <a:rPr lang="en-US" smtClean="0"/>
              <a:t>12/31/2016</a:t>
            </a:fld>
            <a:endParaRPr lang="en-US"/>
          </a:p>
        </p:txBody>
      </p:sp>
      <p:sp>
        <p:nvSpPr>
          <p:cNvPr id="6" name="Footer Placeholder 5"/>
          <p:cNvSpPr>
            <a:spLocks noGrp="1"/>
          </p:cNvSpPr>
          <p:nvPr>
            <p:ph type="ftr" sz="quarter" idx="11"/>
          </p:nvPr>
        </p:nvSpPr>
        <p:spPr/>
        <p:txBody>
          <a:bodyPr/>
          <a:lstStyle/>
          <a:p>
            <a:r>
              <a:rPr lang="en-US"/>
              <a:t>Finance Colmint</a:t>
            </a:r>
            <a:endParaRPr lang="en-US"/>
          </a:p>
        </p:txBody>
      </p:sp>
      <p:sp>
        <p:nvSpPr>
          <p:cNvPr id="7" name="Slide Number Placeholder 6"/>
          <p:cNvSpPr>
            <a:spLocks noGrp="1"/>
          </p:cNvSpPr>
          <p:nvPr>
            <p:ph type="sldNum" sz="quarter" idx="12"/>
          </p:nvPr>
        </p:nvSpPr>
        <p:spPr/>
        <p:txBody>
          <a:bodyPr/>
          <a:lstStyle/>
          <a:p>
            <a:fld id="{F263699F-16FA-4A66-82DF-CC7B377884CE}" type="slidenum">
              <a:rPr lang="en-US" smtClean="0"/>
              <a:t>12</a:t>
            </a:fld>
            <a:endParaRPr lang="en-US"/>
          </a:p>
        </p:txBody>
      </p:sp>
    </p:spTree>
    <p:extLst>
      <p:ext uri="{BB962C8B-B14F-4D97-AF65-F5344CB8AC3E}">
        <p14:creationId xmlns:p14="http://schemas.microsoft.com/office/powerpoint/2010/main" val="50054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lstStyle/>
          <a:p>
            <a:r>
              <a:rPr lang="en-US" dirty="0"/>
              <a:t>Refactoring Exercise</a:t>
            </a:r>
          </a:p>
        </p:txBody>
      </p:sp>
      <p:sp>
        <p:nvSpPr>
          <p:cNvPr id="3" name="Content Placeholder 2"/>
          <p:cNvSpPr>
            <a:spLocks noGrp="1"/>
          </p:cNvSpPr>
          <p:nvPr>
            <p:ph idx="1"/>
          </p:nvPr>
        </p:nvSpPr>
        <p:spPr/>
        <p:txBody>
          <a:bodyPr>
            <a:normAutofit lnSpcReduction="10000"/>
          </a:bodyPr>
          <a:lstStyle/>
          <a:p>
            <a:r>
              <a:rPr lang="en-US" dirty="0"/>
              <a:t>Given an understanding of the concepts obtained from an analysis of the existing model and conversations with </a:t>
            </a:r>
            <a:r>
              <a:rPr lang="en-US" dirty="0" err="1"/>
              <a:t>Jee</a:t>
            </a:r>
            <a:r>
              <a:rPr lang="en-US" dirty="0"/>
              <a:t> consider an alternative starting schema consistent with slides 9 and 10.</a:t>
            </a:r>
          </a:p>
          <a:p>
            <a:r>
              <a:rPr lang="en-US" dirty="0"/>
              <a:t>Consider how to redefine a set of source schema’s that are more plausible as sources in an integration project.</a:t>
            </a:r>
          </a:p>
          <a:p>
            <a:r>
              <a:rPr lang="en-US" dirty="0"/>
              <a:t>Conclusions from this analysis can be found in slide 20.</a:t>
            </a:r>
          </a:p>
          <a:p>
            <a:r>
              <a:rPr lang="en-US" dirty="0"/>
              <a:t>Note: My goal is to create a more plausible set of source schema’s while maintaining a faithful connection to finance concepts.</a:t>
            </a:r>
          </a:p>
          <a:p>
            <a:pPr>
              <a:buFont typeface="Wingdings" panose="05000000000000000000" pitchFamily="2" charset="2"/>
              <a:buChar char="v"/>
            </a:pPr>
            <a:r>
              <a:rPr lang="en-US" b="1" dirty="0"/>
              <a:t>Request to </a:t>
            </a:r>
            <a:r>
              <a:rPr lang="en-US" b="1" dirty="0" err="1"/>
              <a:t>Jee</a:t>
            </a:r>
            <a:r>
              <a:rPr lang="en-US" b="1" dirty="0"/>
              <a:t>: </a:t>
            </a:r>
            <a:r>
              <a:rPr lang="en-US" dirty="0"/>
              <a:t>Please review and let me know if I have departed from such a faithful connection.</a:t>
            </a:r>
          </a:p>
        </p:txBody>
      </p:sp>
      <p:sp>
        <p:nvSpPr>
          <p:cNvPr id="4" name="Date Placeholder 3"/>
          <p:cNvSpPr>
            <a:spLocks noGrp="1"/>
          </p:cNvSpPr>
          <p:nvPr>
            <p:ph type="dt" sz="half" idx="10"/>
          </p:nvPr>
        </p:nvSpPr>
        <p:spPr/>
        <p:txBody>
          <a:bodyPr/>
          <a:lstStyle/>
          <a:p>
            <a:fld id="{46F05BE1-1904-4C48-B38E-D3830154983D}"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13</a:t>
            </a:fld>
            <a:endParaRPr lang="en-US"/>
          </a:p>
        </p:txBody>
      </p:sp>
    </p:spTree>
    <p:extLst>
      <p:ext uri="{BB962C8B-B14F-4D97-AF65-F5344CB8AC3E}">
        <p14:creationId xmlns:p14="http://schemas.microsoft.com/office/powerpoint/2010/main" val="86679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4764212" cy="2188744"/>
          </a:xfrm>
        </p:spPr>
        <p:txBody>
          <a:bodyPr>
            <a:normAutofit/>
          </a:bodyPr>
          <a:lstStyle/>
          <a:p>
            <a:r>
              <a:rPr lang="en-US" dirty="0"/>
              <a:t>Initial Schema Less:</a:t>
            </a:r>
            <a:br>
              <a:rPr lang="en-US" dirty="0"/>
            </a:br>
            <a:r>
              <a:rPr lang="en-US" sz="3600" dirty="0"/>
              <a:t>Attributes</a:t>
            </a:r>
            <a:br>
              <a:rPr lang="en-US" sz="3600" dirty="0"/>
            </a:br>
            <a:r>
              <a:rPr lang="en-US" sz="3600" dirty="0"/>
              <a:t>Currency</a:t>
            </a:r>
            <a:endParaRPr lang="en-US" dirty="0"/>
          </a:p>
        </p:txBody>
      </p:sp>
      <p:sp>
        <p:nvSpPr>
          <p:cNvPr id="39" name="Rectangle 38"/>
          <p:cNvSpPr/>
          <p:nvPr/>
        </p:nvSpPr>
        <p:spPr>
          <a:xfrm>
            <a:off x="7760077" y="3899292"/>
            <a:ext cx="1143638" cy="39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5759239" y="4686622"/>
            <a:ext cx="1538682" cy="406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9620994" y="4504701"/>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566586" y="2478313"/>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58" name="Rectangle 57"/>
          <p:cNvSpPr/>
          <p:nvPr/>
        </p:nvSpPr>
        <p:spPr>
          <a:xfrm>
            <a:off x="7420336" y="5645925"/>
            <a:ext cx="1865067" cy="430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Portfolio_Holding</a:t>
            </a:r>
            <a:endParaRPr lang="en-US" b="1" dirty="0">
              <a:solidFill>
                <a:schemeClr val="tx1"/>
              </a:solidFill>
            </a:endParaRPr>
          </a:p>
        </p:txBody>
      </p:sp>
      <p:sp>
        <p:nvSpPr>
          <p:cNvPr id="63" name="Rectangle 62"/>
          <p:cNvSpPr/>
          <p:nvPr/>
        </p:nvSpPr>
        <p:spPr>
          <a:xfrm>
            <a:off x="6861733" y="638209"/>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659549" y="2447014"/>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sp>
        <p:nvSpPr>
          <p:cNvPr id="69" name="Rectangle 68"/>
          <p:cNvSpPr/>
          <p:nvPr/>
        </p:nvSpPr>
        <p:spPr>
          <a:xfrm>
            <a:off x="5973503" y="2321258"/>
            <a:ext cx="1207047" cy="368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cxnSp>
        <p:nvCxnSpPr>
          <p:cNvPr id="75" name="Straight Arrow Connector 74"/>
          <p:cNvCxnSpPr>
            <a:stCxn id="66" idx="0"/>
            <a:endCxn id="63" idx="2"/>
          </p:cNvCxnSpPr>
          <p:nvPr/>
        </p:nvCxnSpPr>
        <p:spPr>
          <a:xfrm flipH="1" flipV="1">
            <a:off x="7444829" y="1036674"/>
            <a:ext cx="655989" cy="141034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0"/>
            <a:endCxn id="63" idx="2"/>
          </p:cNvCxnSpPr>
          <p:nvPr/>
        </p:nvCxnSpPr>
        <p:spPr>
          <a:xfrm flipV="1">
            <a:off x="6577027" y="1036674"/>
            <a:ext cx="867802" cy="1284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5973503" y="2321258"/>
            <a:ext cx="603524" cy="184390"/>
          </a:xfrm>
          <a:prstGeom prst="curvedConnector4">
            <a:avLst>
              <a:gd name="adj1" fmla="val -37878"/>
              <a:gd name="adj2" fmla="val 223976"/>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8" idx="0"/>
            <a:endCxn id="55" idx="2"/>
          </p:cNvCxnSpPr>
          <p:nvPr/>
        </p:nvCxnSpPr>
        <p:spPr>
          <a:xfrm flipV="1">
            <a:off x="8352870" y="2828260"/>
            <a:ext cx="1796812" cy="281766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8" idx="0"/>
            <a:endCxn id="39" idx="2"/>
          </p:cNvCxnSpPr>
          <p:nvPr/>
        </p:nvCxnSpPr>
        <p:spPr>
          <a:xfrm flipH="1" flipV="1">
            <a:off x="8331896" y="4290237"/>
            <a:ext cx="20974" cy="13556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8" idx="0"/>
            <a:endCxn id="69" idx="2"/>
          </p:cNvCxnSpPr>
          <p:nvPr/>
        </p:nvCxnSpPr>
        <p:spPr>
          <a:xfrm flipH="1" flipV="1">
            <a:off x="6577027" y="2690038"/>
            <a:ext cx="1775843" cy="295588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10149682" y="2828260"/>
            <a:ext cx="27204"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8100818" y="2828260"/>
            <a:ext cx="2076068"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8100818" y="2828260"/>
            <a:ext cx="231078" cy="107103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6528580" y="2690038"/>
            <a:ext cx="48447" cy="1996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6528580" y="2828260"/>
            <a:ext cx="1572238" cy="18583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1" name="Date Placeholder 70"/>
          <p:cNvSpPr>
            <a:spLocks noGrp="1"/>
          </p:cNvSpPr>
          <p:nvPr>
            <p:ph type="dt" sz="half" idx="10"/>
          </p:nvPr>
        </p:nvSpPr>
        <p:spPr/>
        <p:txBody>
          <a:bodyPr/>
          <a:lstStyle/>
          <a:p>
            <a:fld id="{23D6FA40-9428-434A-9FFB-38502F682D86}" type="datetime1">
              <a:rPr lang="en-US" smtClean="0"/>
              <a:t>12/31/2016</a:t>
            </a:fld>
            <a:endParaRPr lang="en-US"/>
          </a:p>
        </p:txBody>
      </p:sp>
      <p:sp>
        <p:nvSpPr>
          <p:cNvPr id="73" name="Footer Placeholder 72"/>
          <p:cNvSpPr>
            <a:spLocks noGrp="1"/>
          </p:cNvSpPr>
          <p:nvPr>
            <p:ph type="ftr" sz="quarter" idx="11"/>
          </p:nvPr>
        </p:nvSpPr>
        <p:spPr/>
        <p:txBody>
          <a:bodyPr/>
          <a:lstStyle/>
          <a:p>
            <a:r>
              <a:rPr lang="en-US"/>
              <a:t>Finance Colmint</a:t>
            </a:r>
            <a:endParaRPr lang="en-US"/>
          </a:p>
        </p:txBody>
      </p:sp>
      <p:sp>
        <p:nvSpPr>
          <p:cNvPr id="76" name="Slide Number Placeholder 75"/>
          <p:cNvSpPr>
            <a:spLocks noGrp="1"/>
          </p:cNvSpPr>
          <p:nvPr>
            <p:ph type="sldNum" sz="quarter" idx="12"/>
          </p:nvPr>
        </p:nvSpPr>
        <p:spPr/>
        <p:txBody>
          <a:bodyPr/>
          <a:lstStyle/>
          <a:p>
            <a:fld id="{F263699F-16FA-4A66-82DF-CC7B377884CE}" type="slidenum">
              <a:rPr lang="en-US" smtClean="0"/>
              <a:t>14</a:t>
            </a:fld>
            <a:endParaRPr lang="en-US"/>
          </a:p>
        </p:txBody>
      </p:sp>
    </p:spTree>
    <p:extLst>
      <p:ext uri="{BB962C8B-B14F-4D97-AF65-F5344CB8AC3E}">
        <p14:creationId xmlns:p14="http://schemas.microsoft.com/office/powerpoint/2010/main" val="326439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3632791" cy="905466"/>
          </a:xfrm>
        </p:spPr>
        <p:txBody>
          <a:bodyPr/>
          <a:lstStyle/>
          <a:p>
            <a:r>
              <a:rPr lang="en-US" dirty="0"/>
              <a:t>Refactoring #1</a:t>
            </a:r>
          </a:p>
        </p:txBody>
      </p:sp>
      <p:sp>
        <p:nvSpPr>
          <p:cNvPr id="39" name="Rectangle 38"/>
          <p:cNvSpPr/>
          <p:nvPr/>
        </p:nvSpPr>
        <p:spPr>
          <a:xfrm>
            <a:off x="7659070" y="3952455"/>
            <a:ext cx="1143638" cy="39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5658232" y="4739785"/>
            <a:ext cx="1538682" cy="406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9519987" y="4557864"/>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465579" y="2531476"/>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58" name="Rectangle 57"/>
          <p:cNvSpPr/>
          <p:nvPr/>
        </p:nvSpPr>
        <p:spPr>
          <a:xfrm>
            <a:off x="7319329" y="5699088"/>
            <a:ext cx="1865067" cy="430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Portfolio_Holding</a:t>
            </a:r>
            <a:endParaRPr lang="en-US" b="1" dirty="0">
              <a:solidFill>
                <a:schemeClr val="tx1"/>
              </a:solidFill>
            </a:endParaRPr>
          </a:p>
        </p:txBody>
      </p:sp>
      <p:sp>
        <p:nvSpPr>
          <p:cNvPr id="63" name="Rectangle 62"/>
          <p:cNvSpPr/>
          <p:nvPr/>
        </p:nvSpPr>
        <p:spPr>
          <a:xfrm>
            <a:off x="6760726" y="691372"/>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558542" y="2500177"/>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sp>
        <p:nvSpPr>
          <p:cNvPr id="69" name="Rectangle 68"/>
          <p:cNvSpPr/>
          <p:nvPr/>
        </p:nvSpPr>
        <p:spPr>
          <a:xfrm>
            <a:off x="5872496" y="2374421"/>
            <a:ext cx="1207047" cy="368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cxnSp>
        <p:nvCxnSpPr>
          <p:cNvPr id="75" name="Straight Arrow Connector 74"/>
          <p:cNvCxnSpPr>
            <a:stCxn id="66" idx="0"/>
            <a:endCxn id="63" idx="2"/>
          </p:cNvCxnSpPr>
          <p:nvPr/>
        </p:nvCxnSpPr>
        <p:spPr>
          <a:xfrm flipH="1" flipV="1">
            <a:off x="7343822" y="1089837"/>
            <a:ext cx="655989" cy="141034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0"/>
            <a:endCxn id="63" idx="2"/>
          </p:cNvCxnSpPr>
          <p:nvPr/>
        </p:nvCxnSpPr>
        <p:spPr>
          <a:xfrm flipV="1">
            <a:off x="6476020" y="1089837"/>
            <a:ext cx="867802" cy="1284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5872496" y="2374421"/>
            <a:ext cx="603524" cy="184390"/>
          </a:xfrm>
          <a:prstGeom prst="curvedConnector4">
            <a:avLst>
              <a:gd name="adj1" fmla="val -37878"/>
              <a:gd name="adj2" fmla="val 223976"/>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9" idx="0"/>
            <a:endCxn id="55" idx="2"/>
          </p:cNvCxnSpPr>
          <p:nvPr/>
        </p:nvCxnSpPr>
        <p:spPr>
          <a:xfrm flipV="1">
            <a:off x="8230889" y="2881423"/>
            <a:ext cx="1817786" cy="1071032"/>
          </a:xfrm>
          <a:prstGeom prst="straightConnector1">
            <a:avLst/>
          </a:prstGeom>
          <a:ln w="19050">
            <a:solidFill>
              <a:srgbClr val="0092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8" idx="0"/>
            <a:endCxn id="39" idx="2"/>
          </p:cNvCxnSpPr>
          <p:nvPr/>
        </p:nvCxnSpPr>
        <p:spPr>
          <a:xfrm flipH="1" flipV="1">
            <a:off x="8230889" y="4343400"/>
            <a:ext cx="20974" cy="13556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8" idx="0"/>
            <a:endCxn id="69" idx="2"/>
          </p:cNvCxnSpPr>
          <p:nvPr/>
        </p:nvCxnSpPr>
        <p:spPr>
          <a:xfrm flipH="1" flipV="1">
            <a:off x="6476020" y="2743201"/>
            <a:ext cx="1775843" cy="295588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10048675" y="2881423"/>
            <a:ext cx="27204"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7999811" y="2881423"/>
            <a:ext cx="2076068"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7999811" y="2881423"/>
            <a:ext cx="231078" cy="107103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6427573" y="2743201"/>
            <a:ext cx="48447" cy="1996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6427573" y="2881423"/>
            <a:ext cx="1572238" cy="18583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8" idx="0"/>
            <a:endCxn id="55" idx="2"/>
          </p:cNvCxnSpPr>
          <p:nvPr/>
        </p:nvCxnSpPr>
        <p:spPr>
          <a:xfrm flipV="1">
            <a:off x="8251863" y="2881423"/>
            <a:ext cx="1796812" cy="2817665"/>
          </a:xfrm>
          <a:prstGeom prst="straightConnector1">
            <a:avLst/>
          </a:prstGeom>
          <a:ln w="19050">
            <a:solidFill>
              <a:srgbClr val="FF8F8F"/>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63250" y="808799"/>
            <a:ext cx="1549720" cy="923330"/>
          </a:xfrm>
          <a:prstGeom prst="rect">
            <a:avLst/>
          </a:prstGeom>
          <a:noFill/>
        </p:spPr>
        <p:txBody>
          <a:bodyPr wrap="none" rtlCol="0">
            <a:spAutoFit/>
          </a:bodyPr>
          <a:lstStyle/>
          <a:p>
            <a:r>
              <a:rPr lang="en-US" dirty="0"/>
              <a:t>Key:</a:t>
            </a:r>
          </a:p>
          <a:p>
            <a:r>
              <a:rPr lang="en-US" dirty="0">
                <a:solidFill>
                  <a:srgbClr val="FF0000"/>
                </a:solidFill>
              </a:rPr>
              <a:t>Red</a:t>
            </a:r>
            <a:r>
              <a:rPr lang="en-US" dirty="0"/>
              <a:t> -&gt; remove</a:t>
            </a:r>
          </a:p>
          <a:p>
            <a:r>
              <a:rPr lang="en-US" dirty="0">
                <a:solidFill>
                  <a:srgbClr val="009200"/>
                </a:solidFill>
              </a:rPr>
              <a:t>Green</a:t>
            </a:r>
            <a:r>
              <a:rPr lang="en-US" dirty="0"/>
              <a:t> -&gt; add</a:t>
            </a:r>
          </a:p>
        </p:txBody>
      </p:sp>
      <p:sp>
        <p:nvSpPr>
          <p:cNvPr id="27" name="TextBox 26"/>
          <p:cNvSpPr txBox="1"/>
          <p:nvPr/>
        </p:nvSpPr>
        <p:spPr>
          <a:xfrm>
            <a:off x="551121" y="2048082"/>
            <a:ext cx="4075408" cy="1754326"/>
          </a:xfrm>
          <a:prstGeom prst="rect">
            <a:avLst/>
          </a:prstGeom>
          <a:noFill/>
        </p:spPr>
        <p:txBody>
          <a:bodyPr wrap="square" rtlCol="0">
            <a:spAutoFit/>
          </a:bodyPr>
          <a:lstStyle/>
          <a:p>
            <a:r>
              <a:rPr lang="en-US" dirty="0"/>
              <a:t>Rational:</a:t>
            </a:r>
          </a:p>
          <a:p>
            <a:r>
              <a:rPr lang="en-US" dirty="0"/>
              <a:t>A holding can only be owned by a single client. This implies a direct functional dependency from holding to client and so the foreign key from </a:t>
            </a:r>
            <a:r>
              <a:rPr lang="en-US" dirty="0" err="1"/>
              <a:t>portfolio_holding</a:t>
            </a:r>
            <a:r>
              <a:rPr lang="en-US" dirty="0"/>
              <a:t> to client is not needed.</a:t>
            </a:r>
          </a:p>
        </p:txBody>
      </p:sp>
      <p:sp>
        <p:nvSpPr>
          <p:cNvPr id="7" name="Date Placeholder 6"/>
          <p:cNvSpPr>
            <a:spLocks noGrp="1"/>
          </p:cNvSpPr>
          <p:nvPr>
            <p:ph type="dt" sz="half" idx="10"/>
          </p:nvPr>
        </p:nvSpPr>
        <p:spPr/>
        <p:txBody>
          <a:bodyPr/>
          <a:lstStyle/>
          <a:p>
            <a:fld id="{2BFDE7AC-F294-4A8A-AD02-0DDA4040F8B7}" type="datetime1">
              <a:rPr lang="en-US" smtClean="0"/>
              <a:t>12/31/2016</a:t>
            </a:fld>
            <a:endParaRPr lang="en-US"/>
          </a:p>
        </p:txBody>
      </p:sp>
      <p:sp>
        <p:nvSpPr>
          <p:cNvPr id="8" name="Footer Placeholder 7"/>
          <p:cNvSpPr>
            <a:spLocks noGrp="1"/>
          </p:cNvSpPr>
          <p:nvPr>
            <p:ph type="ftr" sz="quarter" idx="11"/>
          </p:nvPr>
        </p:nvSpPr>
        <p:spPr/>
        <p:txBody>
          <a:bodyPr/>
          <a:lstStyle/>
          <a:p>
            <a:r>
              <a:rPr lang="en-US"/>
              <a:t>Finance Colmint</a:t>
            </a:r>
            <a:endParaRPr lang="en-US"/>
          </a:p>
        </p:txBody>
      </p:sp>
      <p:sp>
        <p:nvSpPr>
          <p:cNvPr id="9" name="Slide Number Placeholder 8"/>
          <p:cNvSpPr>
            <a:spLocks noGrp="1"/>
          </p:cNvSpPr>
          <p:nvPr>
            <p:ph type="sldNum" sz="quarter" idx="12"/>
          </p:nvPr>
        </p:nvSpPr>
        <p:spPr/>
        <p:txBody>
          <a:bodyPr/>
          <a:lstStyle/>
          <a:p>
            <a:fld id="{F263699F-16FA-4A66-82DF-CC7B377884CE}" type="slidenum">
              <a:rPr lang="en-US" smtClean="0"/>
              <a:t>15</a:t>
            </a:fld>
            <a:endParaRPr lang="en-US"/>
          </a:p>
        </p:txBody>
      </p:sp>
    </p:spTree>
    <p:extLst>
      <p:ext uri="{BB962C8B-B14F-4D97-AF65-F5344CB8AC3E}">
        <p14:creationId xmlns:p14="http://schemas.microsoft.com/office/powerpoint/2010/main" val="45084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3632791" cy="905466"/>
          </a:xfrm>
        </p:spPr>
        <p:txBody>
          <a:bodyPr/>
          <a:lstStyle/>
          <a:p>
            <a:r>
              <a:rPr lang="en-US" dirty="0"/>
              <a:t>Refactoring #2</a:t>
            </a:r>
          </a:p>
        </p:txBody>
      </p:sp>
      <p:sp>
        <p:nvSpPr>
          <p:cNvPr id="39" name="Rectangle 38"/>
          <p:cNvSpPr/>
          <p:nvPr/>
        </p:nvSpPr>
        <p:spPr>
          <a:xfrm>
            <a:off x="7659070" y="3952455"/>
            <a:ext cx="1143638" cy="39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5658232" y="4739785"/>
            <a:ext cx="1538682" cy="406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9519987" y="4557864"/>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465579" y="2531476"/>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58" name="Rectangle 57"/>
          <p:cNvSpPr/>
          <p:nvPr/>
        </p:nvSpPr>
        <p:spPr>
          <a:xfrm>
            <a:off x="7319329" y="5699088"/>
            <a:ext cx="1865067" cy="430582"/>
          </a:xfrm>
          <a:prstGeom prst="rect">
            <a:avLst/>
          </a:prstGeom>
          <a:noFill/>
          <a:ln>
            <a:solidFill>
              <a:srgbClr val="FF8F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rgbClr val="FF8F8F"/>
                </a:solidFill>
              </a:rPr>
              <a:t>Portfolio_Holding</a:t>
            </a:r>
            <a:endParaRPr lang="en-US" b="1" dirty="0">
              <a:solidFill>
                <a:srgbClr val="FF8F8F"/>
              </a:solidFill>
            </a:endParaRPr>
          </a:p>
        </p:txBody>
      </p:sp>
      <p:sp>
        <p:nvSpPr>
          <p:cNvPr id="63" name="Rectangle 62"/>
          <p:cNvSpPr/>
          <p:nvPr/>
        </p:nvSpPr>
        <p:spPr>
          <a:xfrm>
            <a:off x="6760726" y="691372"/>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558542" y="2500177"/>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sp>
        <p:nvSpPr>
          <p:cNvPr id="69" name="Rectangle 68"/>
          <p:cNvSpPr/>
          <p:nvPr/>
        </p:nvSpPr>
        <p:spPr>
          <a:xfrm>
            <a:off x="5872496" y="2374421"/>
            <a:ext cx="1207047" cy="368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cxnSp>
        <p:nvCxnSpPr>
          <p:cNvPr id="75" name="Straight Arrow Connector 74"/>
          <p:cNvCxnSpPr>
            <a:stCxn id="66" idx="0"/>
            <a:endCxn id="63" idx="2"/>
          </p:cNvCxnSpPr>
          <p:nvPr/>
        </p:nvCxnSpPr>
        <p:spPr>
          <a:xfrm flipH="1" flipV="1">
            <a:off x="7343822" y="1089837"/>
            <a:ext cx="655989" cy="141034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0"/>
            <a:endCxn id="63" idx="2"/>
          </p:cNvCxnSpPr>
          <p:nvPr/>
        </p:nvCxnSpPr>
        <p:spPr>
          <a:xfrm flipV="1">
            <a:off x="6476020" y="1089837"/>
            <a:ext cx="867802" cy="1284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5872496" y="2374421"/>
            <a:ext cx="603524" cy="184390"/>
          </a:xfrm>
          <a:prstGeom prst="curvedConnector4">
            <a:avLst>
              <a:gd name="adj1" fmla="val -37878"/>
              <a:gd name="adj2" fmla="val 223976"/>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9" idx="0"/>
            <a:endCxn id="69" idx="2"/>
          </p:cNvCxnSpPr>
          <p:nvPr/>
        </p:nvCxnSpPr>
        <p:spPr>
          <a:xfrm flipH="1" flipV="1">
            <a:off x="6476020" y="2743201"/>
            <a:ext cx="1754869" cy="1209254"/>
          </a:xfrm>
          <a:prstGeom prst="straightConnector1">
            <a:avLst/>
          </a:prstGeom>
          <a:ln w="19050">
            <a:solidFill>
              <a:srgbClr val="0092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10048675" y="2881423"/>
            <a:ext cx="27204"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7999811" y="2881423"/>
            <a:ext cx="2076068" cy="16764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7999811" y="2881423"/>
            <a:ext cx="231078" cy="107103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6427573" y="2743201"/>
            <a:ext cx="48447" cy="1996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6427573" y="2881423"/>
            <a:ext cx="1572238" cy="18583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8" idx="0"/>
            <a:endCxn id="69" idx="2"/>
          </p:cNvCxnSpPr>
          <p:nvPr/>
        </p:nvCxnSpPr>
        <p:spPr>
          <a:xfrm flipH="1" flipV="1">
            <a:off x="6476020" y="2743201"/>
            <a:ext cx="1775843" cy="2955887"/>
          </a:xfrm>
          <a:prstGeom prst="straightConnector1">
            <a:avLst/>
          </a:prstGeom>
          <a:ln w="19050">
            <a:solidFill>
              <a:srgbClr val="FF8F8F"/>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63250" y="808799"/>
            <a:ext cx="1549720" cy="923330"/>
          </a:xfrm>
          <a:prstGeom prst="rect">
            <a:avLst/>
          </a:prstGeom>
          <a:noFill/>
        </p:spPr>
        <p:txBody>
          <a:bodyPr wrap="none" rtlCol="0">
            <a:spAutoFit/>
          </a:bodyPr>
          <a:lstStyle/>
          <a:p>
            <a:r>
              <a:rPr lang="en-US" dirty="0"/>
              <a:t>Key:</a:t>
            </a:r>
          </a:p>
          <a:p>
            <a:r>
              <a:rPr lang="en-US" dirty="0">
                <a:solidFill>
                  <a:srgbClr val="FF0000"/>
                </a:solidFill>
              </a:rPr>
              <a:t>Red</a:t>
            </a:r>
            <a:r>
              <a:rPr lang="en-US" dirty="0"/>
              <a:t> -&gt; remove</a:t>
            </a:r>
          </a:p>
          <a:p>
            <a:r>
              <a:rPr lang="en-US" dirty="0">
                <a:solidFill>
                  <a:srgbClr val="009200"/>
                </a:solidFill>
              </a:rPr>
              <a:t>Green</a:t>
            </a:r>
            <a:r>
              <a:rPr lang="en-US" dirty="0"/>
              <a:t> -&gt; add</a:t>
            </a:r>
          </a:p>
        </p:txBody>
      </p:sp>
      <p:sp>
        <p:nvSpPr>
          <p:cNvPr id="27" name="TextBox 26"/>
          <p:cNvSpPr txBox="1"/>
          <p:nvPr/>
        </p:nvSpPr>
        <p:spPr>
          <a:xfrm>
            <a:off x="555353" y="1413298"/>
            <a:ext cx="4689170" cy="4524315"/>
          </a:xfrm>
          <a:prstGeom prst="rect">
            <a:avLst/>
          </a:prstGeom>
          <a:noFill/>
        </p:spPr>
        <p:txBody>
          <a:bodyPr wrap="square" rtlCol="0">
            <a:spAutoFit/>
          </a:bodyPr>
          <a:lstStyle/>
          <a:p>
            <a:r>
              <a:rPr lang="en-US" dirty="0"/>
              <a:t>Rational:</a:t>
            </a:r>
          </a:p>
          <a:p>
            <a:r>
              <a:rPr lang="en-US" dirty="0"/>
              <a:t>I am less sure about this one. I don’t really know what a portfolio is. If it is something that groups holdings so that they can be collectively managed using a strategy than this is correct. The question is: Can a holding be in more than one portfolio? If not, an association table (</a:t>
            </a:r>
            <a:r>
              <a:rPr lang="en-US" dirty="0" err="1"/>
              <a:t>portfolio_holding</a:t>
            </a:r>
            <a:r>
              <a:rPr lang="en-US" dirty="0"/>
              <a:t>) provides too much flexibility.</a:t>
            </a:r>
          </a:p>
          <a:p>
            <a:endParaRPr lang="en-US" dirty="0"/>
          </a:p>
          <a:p>
            <a:r>
              <a:rPr lang="en-US" dirty="0"/>
              <a:t>Given the hierarchical structure of portfolio I am wondering if the notion of a portfolio might be overloaded. This might explain the model, but I would be more comfortable pulling apart the different subtypes and thinking about how they are related to other entities. </a:t>
            </a:r>
            <a:r>
              <a:rPr lang="en-US" dirty="0" err="1"/>
              <a:t>Jee</a:t>
            </a:r>
            <a:r>
              <a:rPr lang="en-US" dirty="0"/>
              <a:t> mentioned that words are frequently overloaded in finance. </a:t>
            </a:r>
          </a:p>
        </p:txBody>
      </p:sp>
      <p:cxnSp>
        <p:nvCxnSpPr>
          <p:cNvPr id="25" name="Straight Arrow Connector 24"/>
          <p:cNvCxnSpPr>
            <a:stCxn id="39" idx="0"/>
            <a:endCxn id="55" idx="2"/>
          </p:cNvCxnSpPr>
          <p:nvPr/>
        </p:nvCxnSpPr>
        <p:spPr>
          <a:xfrm flipV="1">
            <a:off x="8230889" y="2881423"/>
            <a:ext cx="1817786" cy="107103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8" idx="0"/>
            <a:endCxn id="39" idx="2"/>
          </p:cNvCxnSpPr>
          <p:nvPr/>
        </p:nvCxnSpPr>
        <p:spPr>
          <a:xfrm flipH="1" flipV="1">
            <a:off x="8230889" y="4343400"/>
            <a:ext cx="20974" cy="1355688"/>
          </a:xfrm>
          <a:prstGeom prst="straightConnector1">
            <a:avLst/>
          </a:prstGeom>
          <a:ln w="19050">
            <a:solidFill>
              <a:srgbClr val="FF8F8F"/>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Date Placeholder 25"/>
          <p:cNvSpPr>
            <a:spLocks noGrp="1"/>
          </p:cNvSpPr>
          <p:nvPr>
            <p:ph type="dt" sz="half" idx="10"/>
          </p:nvPr>
        </p:nvSpPr>
        <p:spPr/>
        <p:txBody>
          <a:bodyPr/>
          <a:lstStyle/>
          <a:p>
            <a:fld id="{75D591CB-E014-46EC-8547-97A84058E76E}" type="datetime1">
              <a:rPr lang="en-US" smtClean="0"/>
              <a:t>12/31/2016</a:t>
            </a:fld>
            <a:endParaRPr lang="en-US"/>
          </a:p>
        </p:txBody>
      </p:sp>
      <p:sp>
        <p:nvSpPr>
          <p:cNvPr id="28" name="Footer Placeholder 27"/>
          <p:cNvSpPr>
            <a:spLocks noGrp="1"/>
          </p:cNvSpPr>
          <p:nvPr>
            <p:ph type="ftr" sz="quarter" idx="11"/>
          </p:nvPr>
        </p:nvSpPr>
        <p:spPr/>
        <p:txBody>
          <a:bodyPr/>
          <a:lstStyle/>
          <a:p>
            <a:r>
              <a:rPr lang="en-US"/>
              <a:t>Finance Colmint</a:t>
            </a:r>
            <a:endParaRPr lang="en-US"/>
          </a:p>
        </p:txBody>
      </p:sp>
      <p:sp>
        <p:nvSpPr>
          <p:cNvPr id="29" name="Slide Number Placeholder 28"/>
          <p:cNvSpPr>
            <a:spLocks noGrp="1"/>
          </p:cNvSpPr>
          <p:nvPr>
            <p:ph type="sldNum" sz="quarter" idx="12"/>
          </p:nvPr>
        </p:nvSpPr>
        <p:spPr/>
        <p:txBody>
          <a:bodyPr/>
          <a:lstStyle/>
          <a:p>
            <a:fld id="{F263699F-16FA-4A66-82DF-CC7B377884CE}" type="slidenum">
              <a:rPr lang="en-US" smtClean="0"/>
              <a:t>16</a:t>
            </a:fld>
            <a:endParaRPr lang="en-US"/>
          </a:p>
        </p:txBody>
      </p:sp>
    </p:spTree>
    <p:extLst>
      <p:ext uri="{BB962C8B-B14F-4D97-AF65-F5344CB8AC3E}">
        <p14:creationId xmlns:p14="http://schemas.microsoft.com/office/powerpoint/2010/main" val="412305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3632791" cy="905466"/>
          </a:xfrm>
        </p:spPr>
        <p:txBody>
          <a:bodyPr/>
          <a:lstStyle/>
          <a:p>
            <a:r>
              <a:rPr lang="en-US" dirty="0"/>
              <a:t>Refactoring #3</a:t>
            </a:r>
          </a:p>
        </p:txBody>
      </p:sp>
      <p:sp>
        <p:nvSpPr>
          <p:cNvPr id="39" name="Rectangle 38"/>
          <p:cNvSpPr/>
          <p:nvPr/>
        </p:nvSpPr>
        <p:spPr>
          <a:xfrm>
            <a:off x="7671816" y="5733086"/>
            <a:ext cx="1143638" cy="39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5658232" y="5725372"/>
            <a:ext cx="1538682" cy="406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9519987" y="5746637"/>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465579" y="2478313"/>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63" name="Rectangle 62"/>
          <p:cNvSpPr/>
          <p:nvPr/>
        </p:nvSpPr>
        <p:spPr>
          <a:xfrm>
            <a:off x="6760726" y="1680202"/>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781825" y="4116328"/>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sp>
        <p:nvSpPr>
          <p:cNvPr id="69" name="Rectangle 68"/>
          <p:cNvSpPr/>
          <p:nvPr/>
        </p:nvSpPr>
        <p:spPr>
          <a:xfrm>
            <a:off x="5872496" y="3363251"/>
            <a:ext cx="1207047" cy="368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cxnSp>
        <p:nvCxnSpPr>
          <p:cNvPr id="75" name="Straight Arrow Connector 74"/>
          <p:cNvCxnSpPr>
            <a:stCxn id="66" idx="0"/>
            <a:endCxn id="63" idx="2"/>
          </p:cNvCxnSpPr>
          <p:nvPr/>
        </p:nvCxnSpPr>
        <p:spPr>
          <a:xfrm flipH="1" flipV="1">
            <a:off x="7343822" y="2078667"/>
            <a:ext cx="879272" cy="203766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0"/>
            <a:endCxn id="63" idx="2"/>
          </p:cNvCxnSpPr>
          <p:nvPr/>
        </p:nvCxnSpPr>
        <p:spPr>
          <a:xfrm flipV="1">
            <a:off x="6476020" y="2078667"/>
            <a:ext cx="867802" cy="128458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5872496" y="3363251"/>
            <a:ext cx="603524" cy="184390"/>
          </a:xfrm>
          <a:prstGeom prst="curvedConnector4">
            <a:avLst>
              <a:gd name="adj1" fmla="val -37878"/>
              <a:gd name="adj2" fmla="val 223976"/>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10048675" y="2828260"/>
            <a:ext cx="27204" cy="291837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8223094" y="4497574"/>
            <a:ext cx="1852785" cy="124906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8223094" y="4497574"/>
            <a:ext cx="20541" cy="123551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6427573" y="3732031"/>
            <a:ext cx="48447" cy="19933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6427573" y="4497574"/>
            <a:ext cx="1795521" cy="122779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63250" y="489821"/>
            <a:ext cx="1549720" cy="923330"/>
          </a:xfrm>
          <a:prstGeom prst="rect">
            <a:avLst/>
          </a:prstGeom>
          <a:noFill/>
        </p:spPr>
        <p:txBody>
          <a:bodyPr wrap="none" rtlCol="0">
            <a:spAutoFit/>
          </a:bodyPr>
          <a:lstStyle/>
          <a:p>
            <a:r>
              <a:rPr lang="en-US" dirty="0"/>
              <a:t>Key:</a:t>
            </a:r>
          </a:p>
          <a:p>
            <a:r>
              <a:rPr lang="en-US" dirty="0">
                <a:solidFill>
                  <a:srgbClr val="FF0000"/>
                </a:solidFill>
              </a:rPr>
              <a:t>Red</a:t>
            </a:r>
            <a:r>
              <a:rPr lang="en-US" dirty="0"/>
              <a:t> -&gt; remove</a:t>
            </a:r>
          </a:p>
          <a:p>
            <a:r>
              <a:rPr lang="en-US" dirty="0">
                <a:solidFill>
                  <a:srgbClr val="009200"/>
                </a:solidFill>
              </a:rPr>
              <a:t>Green</a:t>
            </a:r>
            <a:r>
              <a:rPr lang="en-US" dirty="0"/>
              <a:t> -&gt; add</a:t>
            </a:r>
          </a:p>
        </p:txBody>
      </p:sp>
      <p:sp>
        <p:nvSpPr>
          <p:cNvPr id="27" name="TextBox 26"/>
          <p:cNvSpPr txBox="1"/>
          <p:nvPr/>
        </p:nvSpPr>
        <p:spPr>
          <a:xfrm>
            <a:off x="555353" y="1413298"/>
            <a:ext cx="4075408" cy="2031325"/>
          </a:xfrm>
          <a:prstGeom prst="rect">
            <a:avLst/>
          </a:prstGeom>
          <a:noFill/>
        </p:spPr>
        <p:txBody>
          <a:bodyPr wrap="square" rtlCol="0">
            <a:spAutoFit/>
          </a:bodyPr>
          <a:lstStyle/>
          <a:p>
            <a:r>
              <a:rPr lang="en-US" dirty="0"/>
              <a:t>Rational:</a:t>
            </a:r>
          </a:p>
          <a:p>
            <a:r>
              <a:rPr lang="en-US" dirty="0"/>
              <a:t>If refactoring #2 is correct then it seems to me a portfolio is owned by a client and so that makes lots of things simpler. The foreign key holding -&gt; client is just the path holding -&gt; portfolio -&gt; client and so can be omitted.</a:t>
            </a:r>
          </a:p>
        </p:txBody>
      </p:sp>
      <p:cxnSp>
        <p:nvCxnSpPr>
          <p:cNvPr id="30" name="Straight Arrow Connector 29"/>
          <p:cNvCxnSpPr>
            <a:stCxn id="69" idx="3"/>
            <a:endCxn id="55" idx="1"/>
          </p:cNvCxnSpPr>
          <p:nvPr/>
        </p:nvCxnSpPr>
        <p:spPr>
          <a:xfrm flipV="1">
            <a:off x="7079543" y="2653287"/>
            <a:ext cx="2386036" cy="894354"/>
          </a:xfrm>
          <a:prstGeom prst="straightConnector1">
            <a:avLst/>
          </a:prstGeom>
          <a:ln w="19050">
            <a:solidFill>
              <a:srgbClr val="0092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9" idx="0"/>
            <a:endCxn id="69" idx="2"/>
          </p:cNvCxnSpPr>
          <p:nvPr/>
        </p:nvCxnSpPr>
        <p:spPr>
          <a:xfrm flipH="1" flipV="1">
            <a:off x="6476020" y="3732031"/>
            <a:ext cx="1767615" cy="200105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9" idx="0"/>
            <a:endCxn id="55" idx="2"/>
          </p:cNvCxnSpPr>
          <p:nvPr/>
        </p:nvCxnSpPr>
        <p:spPr>
          <a:xfrm flipV="1">
            <a:off x="8243635" y="2828260"/>
            <a:ext cx="1805040" cy="2904826"/>
          </a:xfrm>
          <a:prstGeom prst="straightConnector1">
            <a:avLst/>
          </a:prstGeom>
          <a:ln w="19050">
            <a:solidFill>
              <a:srgbClr val="FF8F8F"/>
            </a:solidFill>
            <a:tailEnd type="arrow" w="lg" len="lg"/>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0"/>
          </p:nvPr>
        </p:nvSpPr>
        <p:spPr/>
        <p:txBody>
          <a:bodyPr/>
          <a:lstStyle/>
          <a:p>
            <a:fld id="{F7540390-DD22-4554-A284-FE35F707B286}" type="datetime1">
              <a:rPr lang="en-US" smtClean="0"/>
              <a:t>12/31/2016</a:t>
            </a:fld>
            <a:endParaRPr lang="en-US"/>
          </a:p>
        </p:txBody>
      </p:sp>
      <p:sp>
        <p:nvSpPr>
          <p:cNvPr id="17" name="Footer Placeholder 16"/>
          <p:cNvSpPr>
            <a:spLocks noGrp="1"/>
          </p:cNvSpPr>
          <p:nvPr>
            <p:ph type="ftr" sz="quarter" idx="11"/>
          </p:nvPr>
        </p:nvSpPr>
        <p:spPr/>
        <p:txBody>
          <a:bodyPr/>
          <a:lstStyle/>
          <a:p>
            <a:r>
              <a:rPr lang="en-US"/>
              <a:t>Finance Colmint</a:t>
            </a:r>
            <a:endParaRPr lang="en-US"/>
          </a:p>
        </p:txBody>
      </p:sp>
      <p:sp>
        <p:nvSpPr>
          <p:cNvPr id="18" name="Slide Number Placeholder 17"/>
          <p:cNvSpPr>
            <a:spLocks noGrp="1"/>
          </p:cNvSpPr>
          <p:nvPr>
            <p:ph type="sldNum" sz="quarter" idx="12"/>
          </p:nvPr>
        </p:nvSpPr>
        <p:spPr/>
        <p:txBody>
          <a:bodyPr/>
          <a:lstStyle/>
          <a:p>
            <a:fld id="{F263699F-16FA-4A66-82DF-CC7B377884CE}" type="slidenum">
              <a:rPr lang="en-US" smtClean="0"/>
              <a:t>17</a:t>
            </a:fld>
            <a:endParaRPr lang="en-US"/>
          </a:p>
        </p:txBody>
      </p:sp>
    </p:spTree>
    <p:extLst>
      <p:ext uri="{BB962C8B-B14F-4D97-AF65-F5344CB8AC3E}">
        <p14:creationId xmlns:p14="http://schemas.microsoft.com/office/powerpoint/2010/main" val="229338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3632791" cy="905466"/>
          </a:xfrm>
        </p:spPr>
        <p:txBody>
          <a:bodyPr/>
          <a:lstStyle/>
          <a:p>
            <a:r>
              <a:rPr lang="en-US" dirty="0"/>
              <a:t>Refactoring #4</a:t>
            </a:r>
          </a:p>
        </p:txBody>
      </p:sp>
      <p:sp>
        <p:nvSpPr>
          <p:cNvPr id="39" name="Rectangle 38"/>
          <p:cNvSpPr/>
          <p:nvPr/>
        </p:nvSpPr>
        <p:spPr>
          <a:xfrm>
            <a:off x="7671816" y="5733086"/>
            <a:ext cx="1143638" cy="390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5658232" y="5725372"/>
            <a:ext cx="1538682" cy="406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9519987" y="5746637"/>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155014" y="1680202"/>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63" name="Rectangle 62"/>
          <p:cNvSpPr/>
          <p:nvPr/>
        </p:nvSpPr>
        <p:spPr>
          <a:xfrm>
            <a:off x="6760726" y="1680202"/>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6535158" y="3629077"/>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sp>
        <p:nvSpPr>
          <p:cNvPr id="69" name="Rectangle 68"/>
          <p:cNvSpPr/>
          <p:nvPr/>
        </p:nvSpPr>
        <p:spPr>
          <a:xfrm>
            <a:off x="7903885" y="3635310"/>
            <a:ext cx="1207047" cy="368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cxnSp>
        <p:nvCxnSpPr>
          <p:cNvPr id="78" name="Straight Arrow Connector 77"/>
          <p:cNvCxnSpPr>
            <a:stCxn id="69" idx="0"/>
            <a:endCxn id="63" idx="2"/>
          </p:cNvCxnSpPr>
          <p:nvPr/>
        </p:nvCxnSpPr>
        <p:spPr>
          <a:xfrm flipH="1" flipV="1">
            <a:off x="7343822" y="2078667"/>
            <a:ext cx="1163587" cy="155664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7903885" y="3635310"/>
            <a:ext cx="603524" cy="184390"/>
          </a:xfrm>
          <a:prstGeom prst="curvedConnector4">
            <a:avLst>
              <a:gd name="adj1" fmla="val -37878"/>
              <a:gd name="adj2" fmla="val 223976"/>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9738110" y="2030149"/>
            <a:ext cx="337769" cy="37164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6976427" y="4010323"/>
            <a:ext cx="3099452" cy="173631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6976427" y="4010323"/>
            <a:ext cx="1267208" cy="172276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6427573" y="4004090"/>
            <a:ext cx="2079836" cy="172128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6427573" y="4010323"/>
            <a:ext cx="548854" cy="171504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63250" y="489821"/>
            <a:ext cx="1549720" cy="923330"/>
          </a:xfrm>
          <a:prstGeom prst="rect">
            <a:avLst/>
          </a:prstGeom>
          <a:noFill/>
        </p:spPr>
        <p:txBody>
          <a:bodyPr wrap="none" rtlCol="0">
            <a:spAutoFit/>
          </a:bodyPr>
          <a:lstStyle/>
          <a:p>
            <a:r>
              <a:rPr lang="en-US" dirty="0"/>
              <a:t>Key:</a:t>
            </a:r>
          </a:p>
          <a:p>
            <a:r>
              <a:rPr lang="en-US" dirty="0">
                <a:solidFill>
                  <a:srgbClr val="FF0000"/>
                </a:solidFill>
              </a:rPr>
              <a:t>Red</a:t>
            </a:r>
            <a:r>
              <a:rPr lang="en-US" dirty="0"/>
              <a:t> -&gt; remove</a:t>
            </a:r>
          </a:p>
          <a:p>
            <a:r>
              <a:rPr lang="en-US" dirty="0">
                <a:solidFill>
                  <a:srgbClr val="009200"/>
                </a:solidFill>
              </a:rPr>
              <a:t>Green</a:t>
            </a:r>
            <a:r>
              <a:rPr lang="en-US" dirty="0"/>
              <a:t> -&gt; add</a:t>
            </a:r>
          </a:p>
        </p:txBody>
      </p:sp>
      <p:sp>
        <p:nvSpPr>
          <p:cNvPr id="27" name="TextBox 26"/>
          <p:cNvSpPr txBox="1"/>
          <p:nvPr/>
        </p:nvSpPr>
        <p:spPr>
          <a:xfrm>
            <a:off x="555353" y="1413298"/>
            <a:ext cx="4075408" cy="1200329"/>
          </a:xfrm>
          <a:prstGeom prst="rect">
            <a:avLst/>
          </a:prstGeom>
          <a:noFill/>
        </p:spPr>
        <p:txBody>
          <a:bodyPr wrap="square" rtlCol="0">
            <a:spAutoFit/>
          </a:bodyPr>
          <a:lstStyle/>
          <a:p>
            <a:r>
              <a:rPr lang="en-US" dirty="0"/>
              <a:t>Rational:</a:t>
            </a:r>
          </a:p>
          <a:p>
            <a:r>
              <a:rPr lang="en-US" dirty="0"/>
              <a:t>An asset being a typing (i.e. reference) entity it could be associated with any number of different strategies. </a:t>
            </a:r>
          </a:p>
        </p:txBody>
      </p:sp>
      <p:cxnSp>
        <p:nvCxnSpPr>
          <p:cNvPr id="33" name="Straight Arrow Connector 32"/>
          <p:cNvCxnSpPr>
            <a:stCxn id="39" idx="0"/>
            <a:endCxn id="69" idx="2"/>
          </p:cNvCxnSpPr>
          <p:nvPr/>
        </p:nvCxnSpPr>
        <p:spPr>
          <a:xfrm flipV="1">
            <a:off x="8243635" y="4004090"/>
            <a:ext cx="263774" cy="172899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9" idx="0"/>
            <a:endCxn id="55" idx="2"/>
          </p:cNvCxnSpPr>
          <p:nvPr/>
        </p:nvCxnSpPr>
        <p:spPr>
          <a:xfrm flipV="1">
            <a:off x="8507409" y="2030149"/>
            <a:ext cx="1230701" cy="160516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309080" y="3767832"/>
            <a:ext cx="1595280"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Asset_Strategy</a:t>
            </a:r>
            <a:endParaRPr lang="en-US" b="1" dirty="0">
              <a:solidFill>
                <a:schemeClr val="tx1"/>
              </a:solidFill>
            </a:endParaRPr>
          </a:p>
        </p:txBody>
      </p:sp>
      <p:cxnSp>
        <p:nvCxnSpPr>
          <p:cNvPr id="54" name="Straight Arrow Connector 53"/>
          <p:cNvCxnSpPr>
            <a:stCxn id="37" idx="3"/>
            <a:endCxn id="66" idx="1"/>
          </p:cNvCxnSpPr>
          <p:nvPr/>
        </p:nvCxnSpPr>
        <p:spPr>
          <a:xfrm flipV="1">
            <a:off x="5904360" y="3819700"/>
            <a:ext cx="630798" cy="138755"/>
          </a:xfrm>
          <a:prstGeom prst="straightConnector1">
            <a:avLst/>
          </a:prstGeom>
          <a:ln w="19050">
            <a:solidFill>
              <a:srgbClr val="0092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6" idx="0"/>
            <a:endCxn id="63" idx="2"/>
          </p:cNvCxnSpPr>
          <p:nvPr/>
        </p:nvCxnSpPr>
        <p:spPr>
          <a:xfrm flipV="1">
            <a:off x="6976427" y="2078667"/>
            <a:ext cx="367395" cy="1550410"/>
          </a:xfrm>
          <a:prstGeom prst="straightConnector1">
            <a:avLst/>
          </a:prstGeom>
          <a:ln w="19050">
            <a:solidFill>
              <a:srgbClr val="FF8F8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7" idx="0"/>
            <a:endCxn id="63" idx="1"/>
          </p:cNvCxnSpPr>
          <p:nvPr/>
        </p:nvCxnSpPr>
        <p:spPr>
          <a:xfrm flipV="1">
            <a:off x="5106720" y="1879435"/>
            <a:ext cx="1654006" cy="1888397"/>
          </a:xfrm>
          <a:prstGeom prst="straightConnector1">
            <a:avLst/>
          </a:prstGeom>
          <a:ln w="19050">
            <a:solidFill>
              <a:srgbClr val="009200"/>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Date Placeholder 48"/>
          <p:cNvSpPr>
            <a:spLocks noGrp="1"/>
          </p:cNvSpPr>
          <p:nvPr>
            <p:ph type="dt" sz="half" idx="10"/>
          </p:nvPr>
        </p:nvSpPr>
        <p:spPr/>
        <p:txBody>
          <a:bodyPr/>
          <a:lstStyle/>
          <a:p>
            <a:fld id="{041CEBAD-7F9F-491A-940E-D689A7E6654D}" type="datetime1">
              <a:rPr lang="en-US" smtClean="0"/>
              <a:t>12/31/2016</a:t>
            </a:fld>
            <a:endParaRPr lang="en-US"/>
          </a:p>
        </p:txBody>
      </p:sp>
      <p:sp>
        <p:nvSpPr>
          <p:cNvPr id="51" name="Footer Placeholder 50"/>
          <p:cNvSpPr>
            <a:spLocks noGrp="1"/>
          </p:cNvSpPr>
          <p:nvPr>
            <p:ph type="ftr" sz="quarter" idx="11"/>
          </p:nvPr>
        </p:nvSpPr>
        <p:spPr/>
        <p:txBody>
          <a:bodyPr/>
          <a:lstStyle/>
          <a:p>
            <a:r>
              <a:rPr lang="en-US"/>
              <a:t>Finance Colmint</a:t>
            </a:r>
            <a:endParaRPr lang="en-US"/>
          </a:p>
        </p:txBody>
      </p:sp>
      <p:sp>
        <p:nvSpPr>
          <p:cNvPr id="52" name="Slide Number Placeholder 51"/>
          <p:cNvSpPr>
            <a:spLocks noGrp="1"/>
          </p:cNvSpPr>
          <p:nvPr>
            <p:ph type="sldNum" sz="quarter" idx="12"/>
          </p:nvPr>
        </p:nvSpPr>
        <p:spPr/>
        <p:txBody>
          <a:bodyPr/>
          <a:lstStyle/>
          <a:p>
            <a:fld id="{F263699F-16FA-4A66-82DF-CC7B377884CE}" type="slidenum">
              <a:rPr lang="en-US" smtClean="0"/>
              <a:t>18</a:t>
            </a:fld>
            <a:endParaRPr lang="en-US"/>
          </a:p>
        </p:txBody>
      </p:sp>
    </p:spTree>
    <p:extLst>
      <p:ext uri="{BB962C8B-B14F-4D97-AF65-F5344CB8AC3E}">
        <p14:creationId xmlns:p14="http://schemas.microsoft.com/office/powerpoint/2010/main" val="81992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4333593" cy="905466"/>
          </a:xfrm>
        </p:spPr>
        <p:txBody>
          <a:bodyPr>
            <a:normAutofit/>
          </a:bodyPr>
          <a:lstStyle/>
          <a:p>
            <a:r>
              <a:rPr lang="en-US" dirty="0"/>
              <a:t>Refactoring #5</a:t>
            </a:r>
          </a:p>
        </p:txBody>
      </p:sp>
      <p:sp>
        <p:nvSpPr>
          <p:cNvPr id="39" name="Rectangle 38"/>
          <p:cNvSpPr/>
          <p:nvPr/>
        </p:nvSpPr>
        <p:spPr>
          <a:xfrm>
            <a:off x="9019432" y="5741294"/>
            <a:ext cx="1143638" cy="3691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7104864" y="5740355"/>
            <a:ext cx="1538682" cy="364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10615143" y="5746637"/>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448952" y="907058"/>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63" name="Rectangle 62"/>
          <p:cNvSpPr/>
          <p:nvPr/>
        </p:nvSpPr>
        <p:spPr>
          <a:xfrm>
            <a:off x="7274938" y="1632818"/>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400594" y="3367971"/>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cxnSp>
        <p:nvCxnSpPr>
          <p:cNvPr id="78" name="Straight Arrow Connector 77"/>
          <p:cNvCxnSpPr>
            <a:stCxn id="85" idx="0"/>
            <a:endCxn id="63" idx="2"/>
          </p:cNvCxnSpPr>
          <p:nvPr/>
        </p:nvCxnSpPr>
        <p:spPr>
          <a:xfrm flipH="1" flipV="1">
            <a:off x="7858034" y="2031283"/>
            <a:ext cx="1963799" cy="145110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10032048" y="1257005"/>
            <a:ext cx="1138987" cy="448963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7841863" y="3749217"/>
            <a:ext cx="3329172" cy="199742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7841863" y="3749217"/>
            <a:ext cx="1749388" cy="199207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84" idx="2"/>
          </p:cNvCxnSpPr>
          <p:nvPr/>
        </p:nvCxnSpPr>
        <p:spPr>
          <a:xfrm flipV="1">
            <a:off x="7874205" y="2809621"/>
            <a:ext cx="1678558" cy="293073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H="1" flipV="1">
            <a:off x="7841863" y="3749217"/>
            <a:ext cx="32342" cy="199113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3492" y="1360297"/>
            <a:ext cx="4377897" cy="3970318"/>
          </a:xfrm>
          <a:prstGeom prst="rect">
            <a:avLst/>
          </a:prstGeom>
          <a:noFill/>
        </p:spPr>
        <p:txBody>
          <a:bodyPr wrap="square" rtlCol="0">
            <a:spAutoFit/>
          </a:bodyPr>
          <a:lstStyle/>
          <a:p>
            <a:r>
              <a:rPr lang="en-US" dirty="0"/>
              <a:t>Now I am going to go way out on a limb. Based on my relationship with my financial advisor this is the way I see it. I have an overall portfolio (client portfolio) that is a group of different sub-portfolios, each of which may have a somewhat different strategy and tax implications. For example, Roth IRA,  Traditional IRA, 401K, Non tax exempt investment portfolio… Over time I have had to merge portfolios due to a change of employer.</a:t>
            </a:r>
          </a:p>
          <a:p>
            <a:endParaRPr lang="en-US" dirty="0"/>
          </a:p>
          <a:p>
            <a:r>
              <a:rPr lang="en-US" dirty="0"/>
              <a:t>I think this schema could be used to define more realistic integration scenarios.</a:t>
            </a:r>
          </a:p>
        </p:txBody>
      </p:sp>
      <p:cxnSp>
        <p:nvCxnSpPr>
          <p:cNvPr id="33" name="Straight Arrow Connector 32"/>
          <p:cNvCxnSpPr>
            <a:stCxn id="39" idx="0"/>
            <a:endCxn id="85" idx="2"/>
          </p:cNvCxnSpPr>
          <p:nvPr/>
        </p:nvCxnSpPr>
        <p:spPr>
          <a:xfrm flipV="1">
            <a:off x="9591251" y="4128928"/>
            <a:ext cx="230582" cy="161236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4" idx="0"/>
            <a:endCxn id="55" idx="2"/>
          </p:cNvCxnSpPr>
          <p:nvPr/>
        </p:nvCxnSpPr>
        <p:spPr>
          <a:xfrm flipV="1">
            <a:off x="9552763" y="1257005"/>
            <a:ext cx="479285" cy="90607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90569" y="5047458"/>
            <a:ext cx="1595280"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Asset_Strategy</a:t>
            </a:r>
            <a:endParaRPr lang="en-US" b="1" dirty="0">
              <a:solidFill>
                <a:schemeClr val="tx1"/>
              </a:solidFill>
            </a:endParaRPr>
          </a:p>
        </p:txBody>
      </p:sp>
      <p:cxnSp>
        <p:nvCxnSpPr>
          <p:cNvPr id="25" name="Straight Arrow Connector 24"/>
          <p:cNvCxnSpPr>
            <a:stCxn id="37" idx="0"/>
            <a:endCxn id="66" idx="2"/>
          </p:cNvCxnSpPr>
          <p:nvPr/>
        </p:nvCxnSpPr>
        <p:spPr>
          <a:xfrm flipV="1">
            <a:off x="6088209" y="3749217"/>
            <a:ext cx="1753654" cy="12982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7" idx="0"/>
            <a:endCxn id="63" idx="2"/>
          </p:cNvCxnSpPr>
          <p:nvPr/>
        </p:nvCxnSpPr>
        <p:spPr>
          <a:xfrm flipV="1">
            <a:off x="6088209" y="2031283"/>
            <a:ext cx="1769825" cy="301617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014623" y="2163084"/>
            <a:ext cx="1076279" cy="646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 Portfolio</a:t>
            </a:r>
          </a:p>
        </p:txBody>
      </p:sp>
      <p:sp>
        <p:nvSpPr>
          <p:cNvPr id="85" name="Rectangle 84"/>
          <p:cNvSpPr/>
          <p:nvPr/>
        </p:nvSpPr>
        <p:spPr>
          <a:xfrm>
            <a:off x="9283693" y="3482391"/>
            <a:ext cx="1076279" cy="646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 Portfolio</a:t>
            </a:r>
          </a:p>
        </p:txBody>
      </p:sp>
      <p:cxnSp>
        <p:nvCxnSpPr>
          <p:cNvPr id="86" name="Straight Arrow Connector 85"/>
          <p:cNvCxnSpPr>
            <a:stCxn id="85" idx="0"/>
            <a:endCxn id="84" idx="2"/>
          </p:cNvCxnSpPr>
          <p:nvPr/>
        </p:nvCxnSpPr>
        <p:spPr>
          <a:xfrm flipH="1" flipV="1">
            <a:off x="9552763" y="2809621"/>
            <a:ext cx="269070" cy="67277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2" name="Date Placeholder 111"/>
          <p:cNvSpPr>
            <a:spLocks noGrp="1"/>
          </p:cNvSpPr>
          <p:nvPr>
            <p:ph type="dt" sz="half" idx="10"/>
          </p:nvPr>
        </p:nvSpPr>
        <p:spPr/>
        <p:txBody>
          <a:bodyPr/>
          <a:lstStyle/>
          <a:p>
            <a:fld id="{9492533D-CE0B-482E-8680-C8D73EF3ADE6}" type="datetime1">
              <a:rPr lang="en-US" smtClean="0"/>
              <a:t>12/31/2016</a:t>
            </a:fld>
            <a:endParaRPr lang="en-US"/>
          </a:p>
        </p:txBody>
      </p:sp>
      <p:sp>
        <p:nvSpPr>
          <p:cNvPr id="113" name="Footer Placeholder 112"/>
          <p:cNvSpPr>
            <a:spLocks noGrp="1"/>
          </p:cNvSpPr>
          <p:nvPr>
            <p:ph type="ftr" sz="quarter" idx="11"/>
          </p:nvPr>
        </p:nvSpPr>
        <p:spPr/>
        <p:txBody>
          <a:bodyPr/>
          <a:lstStyle/>
          <a:p>
            <a:r>
              <a:rPr lang="en-US"/>
              <a:t>Finance Colmint</a:t>
            </a:r>
            <a:endParaRPr lang="en-US"/>
          </a:p>
        </p:txBody>
      </p:sp>
      <p:sp>
        <p:nvSpPr>
          <p:cNvPr id="115" name="Slide Number Placeholder 114"/>
          <p:cNvSpPr>
            <a:spLocks noGrp="1"/>
          </p:cNvSpPr>
          <p:nvPr>
            <p:ph type="sldNum" sz="quarter" idx="12"/>
          </p:nvPr>
        </p:nvSpPr>
        <p:spPr/>
        <p:txBody>
          <a:bodyPr/>
          <a:lstStyle/>
          <a:p>
            <a:fld id="{F263699F-16FA-4A66-82DF-CC7B377884CE}" type="slidenum">
              <a:rPr lang="en-US" smtClean="0"/>
              <a:t>19</a:t>
            </a:fld>
            <a:endParaRPr lang="en-US"/>
          </a:p>
        </p:txBody>
      </p:sp>
    </p:spTree>
    <p:extLst>
      <p:ext uri="{BB962C8B-B14F-4D97-AF65-F5344CB8AC3E}">
        <p14:creationId xmlns:p14="http://schemas.microsoft.com/office/powerpoint/2010/main" val="361146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357"/>
          </a:xfrm>
        </p:spPr>
        <p:txBody>
          <a:bodyPr/>
          <a:lstStyle/>
          <a:p>
            <a:r>
              <a:rPr lang="en-US" dirty="0"/>
              <a:t>Project Objectives</a:t>
            </a:r>
          </a:p>
        </p:txBody>
      </p:sp>
      <p:sp>
        <p:nvSpPr>
          <p:cNvPr id="3" name="Content Placeholder 2"/>
          <p:cNvSpPr>
            <a:spLocks noGrp="1"/>
          </p:cNvSpPr>
          <p:nvPr>
            <p:ph idx="1"/>
          </p:nvPr>
        </p:nvSpPr>
        <p:spPr>
          <a:xfrm>
            <a:off x="838200" y="1455084"/>
            <a:ext cx="10515600" cy="4351338"/>
          </a:xfrm>
        </p:spPr>
        <p:txBody>
          <a:bodyPr/>
          <a:lstStyle/>
          <a:p>
            <a:r>
              <a:rPr lang="en-US" dirty="0"/>
              <a:t>Understand finance concepts and colimit </a:t>
            </a:r>
            <a:r>
              <a:rPr lang="en-US" dirty="0" err="1"/>
              <a:t>implemetation</a:t>
            </a:r>
            <a:endParaRPr lang="en-US" dirty="0"/>
          </a:p>
          <a:p>
            <a:pPr lvl="1"/>
            <a:r>
              <a:rPr lang="en-US" dirty="0"/>
              <a:t>Create a plan (illustrated in the following slides)</a:t>
            </a:r>
          </a:p>
          <a:p>
            <a:pPr lvl="1"/>
            <a:r>
              <a:rPr lang="en-US" dirty="0"/>
              <a:t>Formalize these ideas using AQL</a:t>
            </a:r>
          </a:p>
          <a:p>
            <a:r>
              <a:rPr lang="en-US" dirty="0"/>
              <a:t>Spin off proposed model management requirements and tests</a:t>
            </a:r>
          </a:p>
          <a:p>
            <a:pPr lvl="1"/>
            <a:r>
              <a:rPr lang="en-US" dirty="0"/>
              <a:t>Generate a list of user requirements based on my experience in formalizing the plan.</a:t>
            </a:r>
          </a:p>
          <a:p>
            <a:pPr lvl="1"/>
            <a:r>
              <a:rPr lang="en-US" dirty="0"/>
              <a:t>Generate a list of negative tests based on errors that arise during project execution.</a:t>
            </a:r>
          </a:p>
          <a:p>
            <a:pPr lvl="1"/>
            <a:r>
              <a:rPr lang="en-US" dirty="0"/>
              <a:t>Generate a list of positive tests based on successes at various stages in project execution.</a:t>
            </a:r>
          </a:p>
        </p:txBody>
      </p:sp>
      <p:sp>
        <p:nvSpPr>
          <p:cNvPr id="4" name="Date Placeholder 3"/>
          <p:cNvSpPr>
            <a:spLocks noGrp="1"/>
          </p:cNvSpPr>
          <p:nvPr>
            <p:ph type="dt" sz="half" idx="10"/>
          </p:nvPr>
        </p:nvSpPr>
        <p:spPr/>
        <p:txBody>
          <a:bodyPr/>
          <a:lstStyle/>
          <a:p>
            <a:fld id="{46F05BE1-1904-4C48-B38E-D3830154983D}"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2</a:t>
            </a:fld>
            <a:endParaRPr lang="en-US"/>
          </a:p>
        </p:txBody>
      </p:sp>
    </p:spTree>
    <p:extLst>
      <p:ext uri="{BB962C8B-B14F-4D97-AF65-F5344CB8AC3E}">
        <p14:creationId xmlns:p14="http://schemas.microsoft.com/office/powerpoint/2010/main" val="15700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4333593" cy="905466"/>
          </a:xfrm>
        </p:spPr>
        <p:txBody>
          <a:bodyPr>
            <a:normAutofit fontScale="90000"/>
          </a:bodyPr>
          <a:lstStyle/>
          <a:p>
            <a:r>
              <a:rPr lang="en-US" dirty="0"/>
              <a:t>Alternative Schema</a:t>
            </a:r>
            <a:endParaRPr lang="en-US" dirty="0"/>
          </a:p>
        </p:txBody>
      </p:sp>
      <p:sp>
        <p:nvSpPr>
          <p:cNvPr id="39" name="Rectangle 38"/>
          <p:cNvSpPr/>
          <p:nvPr/>
        </p:nvSpPr>
        <p:spPr>
          <a:xfrm>
            <a:off x="9019432" y="5741294"/>
            <a:ext cx="1143638" cy="3691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47" name="Rectangle 46"/>
          <p:cNvSpPr/>
          <p:nvPr/>
        </p:nvSpPr>
        <p:spPr>
          <a:xfrm>
            <a:off x="7104864" y="5740355"/>
            <a:ext cx="1538682" cy="364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50" name="Rectangle 49"/>
          <p:cNvSpPr/>
          <p:nvPr/>
        </p:nvSpPr>
        <p:spPr>
          <a:xfrm>
            <a:off x="10615143" y="5746637"/>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55" name="Rectangle 54"/>
          <p:cNvSpPr/>
          <p:nvPr/>
        </p:nvSpPr>
        <p:spPr>
          <a:xfrm>
            <a:off x="9139775" y="932186"/>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63" name="Rectangle 62"/>
          <p:cNvSpPr/>
          <p:nvPr/>
        </p:nvSpPr>
        <p:spPr>
          <a:xfrm>
            <a:off x="6753388" y="1682276"/>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66" name="Rectangle 65"/>
          <p:cNvSpPr/>
          <p:nvPr/>
        </p:nvSpPr>
        <p:spPr>
          <a:xfrm>
            <a:off x="7400594" y="3367971"/>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cxnSp>
        <p:nvCxnSpPr>
          <p:cNvPr id="78" name="Straight Arrow Connector 77"/>
          <p:cNvCxnSpPr>
            <a:stCxn id="85" idx="0"/>
            <a:endCxn id="63" idx="2"/>
          </p:cNvCxnSpPr>
          <p:nvPr/>
        </p:nvCxnSpPr>
        <p:spPr>
          <a:xfrm flipH="1" flipV="1">
            <a:off x="7336484" y="2080741"/>
            <a:ext cx="2101298" cy="139095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H="1" flipV="1">
            <a:off x="9722871" y="1282133"/>
            <a:ext cx="1448164" cy="446450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7841863" y="3749217"/>
            <a:ext cx="3329172" cy="199742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H="1" flipV="1">
            <a:off x="7841863" y="3749217"/>
            <a:ext cx="1749388" cy="199207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84" idx="2"/>
          </p:cNvCxnSpPr>
          <p:nvPr/>
        </p:nvCxnSpPr>
        <p:spPr>
          <a:xfrm flipV="1">
            <a:off x="7874205" y="2740203"/>
            <a:ext cx="1265571" cy="300015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H="1" flipV="1">
            <a:off x="7841863" y="3749217"/>
            <a:ext cx="32342" cy="199113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9" idx="0"/>
            <a:endCxn id="85" idx="2"/>
          </p:cNvCxnSpPr>
          <p:nvPr/>
        </p:nvCxnSpPr>
        <p:spPr>
          <a:xfrm flipH="1" flipV="1">
            <a:off x="9437782" y="4118228"/>
            <a:ext cx="153469" cy="162306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4" idx="0"/>
            <a:endCxn id="55" idx="2"/>
          </p:cNvCxnSpPr>
          <p:nvPr/>
        </p:nvCxnSpPr>
        <p:spPr>
          <a:xfrm flipV="1">
            <a:off x="9139776" y="1282133"/>
            <a:ext cx="583095" cy="81153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90569" y="5047458"/>
            <a:ext cx="1595280"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Asset_Strategy</a:t>
            </a:r>
            <a:endParaRPr lang="en-US" b="1" dirty="0">
              <a:solidFill>
                <a:schemeClr val="tx1"/>
              </a:solidFill>
            </a:endParaRPr>
          </a:p>
        </p:txBody>
      </p:sp>
      <p:cxnSp>
        <p:nvCxnSpPr>
          <p:cNvPr id="25" name="Straight Arrow Connector 24"/>
          <p:cNvCxnSpPr>
            <a:stCxn id="37" idx="0"/>
            <a:endCxn id="66" idx="2"/>
          </p:cNvCxnSpPr>
          <p:nvPr/>
        </p:nvCxnSpPr>
        <p:spPr>
          <a:xfrm flipV="1">
            <a:off x="6088209" y="3749217"/>
            <a:ext cx="1753654" cy="12982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7" idx="0"/>
            <a:endCxn id="63" idx="2"/>
          </p:cNvCxnSpPr>
          <p:nvPr/>
        </p:nvCxnSpPr>
        <p:spPr>
          <a:xfrm flipV="1">
            <a:off x="6088209" y="2080741"/>
            <a:ext cx="1248275" cy="296671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01636" y="2093666"/>
            <a:ext cx="1076279" cy="646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 Portfolio</a:t>
            </a:r>
          </a:p>
        </p:txBody>
      </p:sp>
      <p:sp>
        <p:nvSpPr>
          <p:cNvPr id="85" name="Rectangle 84"/>
          <p:cNvSpPr/>
          <p:nvPr/>
        </p:nvSpPr>
        <p:spPr>
          <a:xfrm>
            <a:off x="8899642" y="3471691"/>
            <a:ext cx="1076279" cy="646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 Portfolio</a:t>
            </a:r>
          </a:p>
        </p:txBody>
      </p:sp>
      <p:cxnSp>
        <p:nvCxnSpPr>
          <p:cNvPr id="86" name="Straight Arrow Connector 85"/>
          <p:cNvCxnSpPr>
            <a:stCxn id="85" idx="0"/>
            <a:endCxn id="84" idx="2"/>
          </p:cNvCxnSpPr>
          <p:nvPr/>
        </p:nvCxnSpPr>
        <p:spPr>
          <a:xfrm flipH="1" flipV="1">
            <a:off x="9139776" y="2740203"/>
            <a:ext cx="298006" cy="7314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3492" y="1360297"/>
            <a:ext cx="4837077" cy="4247317"/>
          </a:xfrm>
          <a:prstGeom prst="rect">
            <a:avLst/>
          </a:prstGeom>
          <a:noFill/>
        </p:spPr>
        <p:txBody>
          <a:bodyPr wrap="square" rtlCol="0">
            <a:spAutoFit/>
          </a:bodyPr>
          <a:lstStyle/>
          <a:p>
            <a:r>
              <a:rPr lang="en-US" dirty="0"/>
              <a:t>This schema has some interesting implications from a data warehousing point of view. You end up with an interesting mix is facts and dimensions.</a:t>
            </a:r>
          </a:p>
          <a:p>
            <a:r>
              <a:rPr lang="en-US" dirty="0"/>
              <a:t>Facts:</a:t>
            </a:r>
          </a:p>
          <a:p>
            <a:pPr marL="800100" lvl="1" indent="-342900">
              <a:buFont typeface="+mj-lt"/>
              <a:buAutoNum type="arabicPeriod"/>
            </a:pPr>
            <a:r>
              <a:rPr lang="en-US" dirty="0" err="1"/>
              <a:t>Asset_Strategy</a:t>
            </a:r>
            <a:endParaRPr lang="en-US" dirty="0"/>
          </a:p>
          <a:p>
            <a:pPr marL="800100" lvl="1" indent="-342900">
              <a:buFont typeface="+mj-lt"/>
              <a:buAutoNum type="arabicPeriod"/>
            </a:pPr>
            <a:r>
              <a:rPr lang="en-US" dirty="0"/>
              <a:t>Transaction</a:t>
            </a:r>
          </a:p>
          <a:p>
            <a:pPr marL="800100" lvl="1" indent="-342900">
              <a:buFont typeface="+mj-lt"/>
              <a:buAutoNum type="arabicPeriod"/>
            </a:pPr>
            <a:r>
              <a:rPr lang="en-US" dirty="0"/>
              <a:t>Holding</a:t>
            </a:r>
          </a:p>
          <a:p>
            <a:pPr marL="800100" lvl="1" indent="-342900">
              <a:buFont typeface="+mj-lt"/>
              <a:buAutoNum type="arabicPeriod"/>
            </a:pPr>
            <a:r>
              <a:rPr lang="en-US" dirty="0"/>
              <a:t>Position</a:t>
            </a:r>
          </a:p>
          <a:p>
            <a:r>
              <a:rPr lang="en-US" dirty="0"/>
              <a:t>Dimensions</a:t>
            </a:r>
          </a:p>
          <a:p>
            <a:pPr marL="800100" lvl="1" indent="-342900">
              <a:buFont typeface="+mj-lt"/>
              <a:buAutoNum type="arabicPeriod"/>
            </a:pPr>
            <a:r>
              <a:rPr lang="en-US" dirty="0"/>
              <a:t>Asset</a:t>
            </a:r>
          </a:p>
          <a:p>
            <a:pPr marL="800100" lvl="1" indent="-342900">
              <a:buFont typeface="+mj-lt"/>
              <a:buAutoNum type="arabicPeriod"/>
            </a:pPr>
            <a:r>
              <a:rPr lang="en-US" dirty="0"/>
              <a:t>Strategy</a:t>
            </a:r>
          </a:p>
          <a:p>
            <a:pPr marL="800100" lvl="1" indent="-342900">
              <a:buFont typeface="+mj-lt"/>
              <a:buAutoNum type="arabicPeriod"/>
            </a:pPr>
            <a:r>
              <a:rPr lang="en-US" dirty="0"/>
              <a:t>Portfolio (includes both portfolios, strategy and client)</a:t>
            </a:r>
          </a:p>
          <a:p>
            <a:pPr marL="800100" lvl="1" indent="-342900">
              <a:buFont typeface="+mj-lt"/>
              <a:buAutoNum type="arabicPeriod"/>
            </a:pPr>
            <a:r>
              <a:rPr lang="en-US" dirty="0"/>
              <a:t>Client</a:t>
            </a:r>
          </a:p>
        </p:txBody>
      </p:sp>
      <p:sp>
        <p:nvSpPr>
          <p:cNvPr id="11" name="Date Placeholder 10"/>
          <p:cNvSpPr>
            <a:spLocks noGrp="1"/>
          </p:cNvSpPr>
          <p:nvPr>
            <p:ph type="dt" sz="half" idx="10"/>
          </p:nvPr>
        </p:nvSpPr>
        <p:spPr/>
        <p:txBody>
          <a:bodyPr/>
          <a:lstStyle/>
          <a:p>
            <a:fld id="{CC81D42F-42BB-4EF7-BA0C-FD7E40BBB4AE}" type="datetime1">
              <a:rPr lang="en-US" smtClean="0"/>
              <a:t>12/31/2016</a:t>
            </a:fld>
            <a:endParaRPr lang="en-US"/>
          </a:p>
        </p:txBody>
      </p:sp>
      <p:sp>
        <p:nvSpPr>
          <p:cNvPr id="12" name="Footer Placeholder 11"/>
          <p:cNvSpPr>
            <a:spLocks noGrp="1"/>
          </p:cNvSpPr>
          <p:nvPr>
            <p:ph type="ftr" sz="quarter" idx="11"/>
          </p:nvPr>
        </p:nvSpPr>
        <p:spPr/>
        <p:txBody>
          <a:bodyPr/>
          <a:lstStyle/>
          <a:p>
            <a:r>
              <a:rPr lang="en-US"/>
              <a:t>Finance Colmint</a:t>
            </a:r>
            <a:endParaRPr lang="en-US"/>
          </a:p>
        </p:txBody>
      </p:sp>
      <p:sp>
        <p:nvSpPr>
          <p:cNvPr id="13" name="Slide Number Placeholder 12"/>
          <p:cNvSpPr>
            <a:spLocks noGrp="1"/>
          </p:cNvSpPr>
          <p:nvPr>
            <p:ph type="sldNum" sz="quarter" idx="12"/>
          </p:nvPr>
        </p:nvSpPr>
        <p:spPr/>
        <p:txBody>
          <a:bodyPr/>
          <a:lstStyle/>
          <a:p>
            <a:fld id="{F263699F-16FA-4A66-82DF-CC7B377884CE}" type="slidenum">
              <a:rPr lang="en-US" smtClean="0"/>
              <a:t>20</a:t>
            </a:fld>
            <a:endParaRPr lang="en-US"/>
          </a:p>
        </p:txBody>
      </p:sp>
    </p:spTree>
    <p:extLst>
      <p:ext uri="{BB962C8B-B14F-4D97-AF65-F5344CB8AC3E}">
        <p14:creationId xmlns:p14="http://schemas.microsoft.com/office/powerpoint/2010/main" val="176943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(Alternative Schema)</a:t>
            </a:r>
          </a:p>
        </p:txBody>
      </p:sp>
      <p:sp>
        <p:nvSpPr>
          <p:cNvPr id="4" name="Rectangle 3"/>
          <p:cNvSpPr/>
          <p:nvPr/>
        </p:nvSpPr>
        <p:spPr>
          <a:xfrm>
            <a:off x="3121541" y="4112403"/>
            <a:ext cx="1143638" cy="3691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Holding</a:t>
            </a:r>
          </a:p>
        </p:txBody>
      </p:sp>
      <p:sp>
        <p:nvSpPr>
          <p:cNvPr id="5" name="Rectangle 4"/>
          <p:cNvSpPr/>
          <p:nvPr/>
        </p:nvSpPr>
        <p:spPr>
          <a:xfrm>
            <a:off x="2956972" y="3442700"/>
            <a:ext cx="1538682" cy="364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Transaction</a:t>
            </a:r>
          </a:p>
        </p:txBody>
      </p:sp>
      <p:sp>
        <p:nvSpPr>
          <p:cNvPr id="6" name="Rectangle 5"/>
          <p:cNvSpPr/>
          <p:nvPr/>
        </p:nvSpPr>
        <p:spPr>
          <a:xfrm>
            <a:off x="3170421" y="4823201"/>
            <a:ext cx="1111783" cy="363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Position</a:t>
            </a:r>
          </a:p>
        </p:txBody>
      </p:sp>
      <p:sp>
        <p:nvSpPr>
          <p:cNvPr id="7" name="Rectangle 6"/>
          <p:cNvSpPr/>
          <p:nvPr/>
        </p:nvSpPr>
        <p:spPr>
          <a:xfrm>
            <a:off x="5150495" y="5943478"/>
            <a:ext cx="1166191" cy="349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Client</a:t>
            </a:r>
          </a:p>
        </p:txBody>
      </p:sp>
      <p:sp>
        <p:nvSpPr>
          <p:cNvPr id="8" name="Rectangle 7"/>
          <p:cNvSpPr/>
          <p:nvPr/>
        </p:nvSpPr>
        <p:spPr>
          <a:xfrm>
            <a:off x="5150496" y="2009740"/>
            <a:ext cx="1166191" cy="39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Strategy</a:t>
            </a:r>
          </a:p>
        </p:txBody>
      </p:sp>
      <p:sp>
        <p:nvSpPr>
          <p:cNvPr id="9" name="Rectangle 8"/>
          <p:cNvSpPr/>
          <p:nvPr/>
        </p:nvSpPr>
        <p:spPr>
          <a:xfrm>
            <a:off x="6081986" y="2578149"/>
            <a:ext cx="882538"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Asset</a:t>
            </a:r>
          </a:p>
        </p:txBody>
      </p:sp>
      <p:cxnSp>
        <p:nvCxnSpPr>
          <p:cNvPr id="11" name="Straight Arrow Connector 10"/>
          <p:cNvCxnSpPr>
            <a:stCxn id="6" idx="3"/>
            <a:endCxn id="7" idx="1"/>
          </p:cNvCxnSpPr>
          <p:nvPr/>
        </p:nvCxnSpPr>
        <p:spPr>
          <a:xfrm>
            <a:off x="4282204" y="5005122"/>
            <a:ext cx="868291" cy="111333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flipV="1">
            <a:off x="4282204" y="2768772"/>
            <a:ext cx="1799782" cy="223635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9" idx="1"/>
          </p:cNvCxnSpPr>
          <p:nvPr/>
        </p:nvCxnSpPr>
        <p:spPr>
          <a:xfrm flipV="1">
            <a:off x="4265179" y="2768772"/>
            <a:ext cx="1816807" cy="152822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31" idx="1"/>
          </p:cNvCxnSpPr>
          <p:nvPr/>
        </p:nvCxnSpPr>
        <p:spPr>
          <a:xfrm flipV="1">
            <a:off x="4495654" y="3399943"/>
            <a:ext cx="2595065" cy="22514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9" idx="1"/>
          </p:cNvCxnSpPr>
          <p:nvPr/>
        </p:nvCxnSpPr>
        <p:spPr>
          <a:xfrm flipV="1">
            <a:off x="4495654" y="2768772"/>
            <a:ext cx="1586332" cy="85631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31" idx="1"/>
          </p:cNvCxnSpPr>
          <p:nvPr/>
        </p:nvCxnSpPr>
        <p:spPr>
          <a:xfrm flipV="1">
            <a:off x="4265179" y="3399943"/>
            <a:ext cx="2825540" cy="89705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13571" y="2650589"/>
            <a:ext cx="1595280" cy="381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Asset_Strategy</a:t>
            </a:r>
            <a:endParaRPr lang="en-US" b="1" dirty="0">
              <a:solidFill>
                <a:schemeClr val="tx1"/>
              </a:solidFill>
            </a:endParaRPr>
          </a:p>
        </p:txBody>
      </p:sp>
      <p:cxnSp>
        <p:nvCxnSpPr>
          <p:cNvPr id="19" name="Straight Arrow Connector 18"/>
          <p:cNvCxnSpPr>
            <a:stCxn id="18" idx="3"/>
            <a:endCxn id="9" idx="1"/>
          </p:cNvCxnSpPr>
          <p:nvPr/>
        </p:nvCxnSpPr>
        <p:spPr>
          <a:xfrm flipV="1">
            <a:off x="4608851" y="2768772"/>
            <a:ext cx="1473135" cy="7244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a:endCxn id="8" idx="1"/>
          </p:cNvCxnSpPr>
          <p:nvPr/>
        </p:nvCxnSpPr>
        <p:spPr>
          <a:xfrm flipV="1">
            <a:off x="4608851" y="2208973"/>
            <a:ext cx="541645" cy="63223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689245" y="4570760"/>
            <a:ext cx="1457041" cy="1620338"/>
            <a:chOff x="956930" y="1775638"/>
            <a:chExt cx="1457041" cy="1620338"/>
          </a:xfrm>
        </p:grpSpPr>
        <p:sp>
          <p:nvSpPr>
            <p:cNvPr id="24" name="Rectangle 23"/>
            <p:cNvSpPr/>
            <p:nvPr/>
          </p:nvSpPr>
          <p:spPr>
            <a:xfrm>
              <a:off x="1235147" y="2863840"/>
              <a:ext cx="900604" cy="31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25" name="Rectangle 24"/>
            <p:cNvSpPr/>
            <p:nvPr/>
          </p:nvSpPr>
          <p:spPr>
            <a:xfrm>
              <a:off x="1235147" y="2238911"/>
              <a:ext cx="900605"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sp>
          <p:nvSpPr>
            <p:cNvPr id="26" name="Rectangle 25"/>
            <p:cNvSpPr/>
            <p:nvPr/>
          </p:nvSpPr>
          <p:spPr>
            <a:xfrm>
              <a:off x="956930" y="1775638"/>
              <a:ext cx="1457041" cy="1620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Currency</a:t>
              </a:r>
            </a:p>
          </p:txBody>
        </p:sp>
        <p:cxnSp>
          <p:nvCxnSpPr>
            <p:cNvPr id="27" name="Straight Arrow Connector 26"/>
            <p:cNvCxnSpPr>
              <a:stCxn id="24" idx="0"/>
              <a:endCxn id="25" idx="2"/>
            </p:cNvCxnSpPr>
            <p:nvPr/>
          </p:nvCxnSpPr>
          <p:spPr>
            <a:xfrm flipV="1">
              <a:off x="1685449" y="2559605"/>
              <a:ext cx="1" cy="3042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090719" y="2395336"/>
            <a:ext cx="1920584" cy="2009213"/>
            <a:chOff x="3662246" y="2748857"/>
            <a:chExt cx="1920584" cy="2009213"/>
          </a:xfrm>
        </p:grpSpPr>
        <p:sp>
          <p:nvSpPr>
            <p:cNvPr id="31" name="Rectangle 30"/>
            <p:cNvSpPr/>
            <p:nvPr/>
          </p:nvSpPr>
          <p:spPr>
            <a:xfrm>
              <a:off x="3662246" y="2748857"/>
              <a:ext cx="1920584" cy="200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Portfolio</a:t>
              </a:r>
            </a:p>
          </p:txBody>
        </p:sp>
        <p:sp>
          <p:nvSpPr>
            <p:cNvPr id="32" name="Rectangle 31"/>
            <p:cNvSpPr/>
            <p:nvPr/>
          </p:nvSpPr>
          <p:spPr>
            <a:xfrm>
              <a:off x="4848894" y="3167722"/>
              <a:ext cx="634249" cy="282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sp>
          <p:nvSpPr>
            <p:cNvPr id="33" name="Rectangle 32"/>
            <p:cNvSpPr/>
            <p:nvPr/>
          </p:nvSpPr>
          <p:spPr>
            <a:xfrm>
              <a:off x="3797915" y="3162193"/>
              <a:ext cx="822862" cy="2881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p:txBody>
        </p:sp>
        <p:sp>
          <p:nvSpPr>
            <p:cNvPr id="34" name="Rectangle 33"/>
            <p:cNvSpPr/>
            <p:nvPr/>
          </p:nvSpPr>
          <p:spPr>
            <a:xfrm>
              <a:off x="4598581" y="3652284"/>
              <a:ext cx="842032" cy="484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 Portfolio</a:t>
              </a:r>
            </a:p>
          </p:txBody>
        </p:sp>
        <p:sp>
          <p:nvSpPr>
            <p:cNvPr id="35" name="Rectangle 34"/>
            <p:cNvSpPr/>
            <p:nvPr/>
          </p:nvSpPr>
          <p:spPr>
            <a:xfrm>
              <a:off x="3817349" y="4365550"/>
              <a:ext cx="1562464" cy="2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 Portfolio</a:t>
              </a:r>
            </a:p>
          </p:txBody>
        </p:sp>
        <p:cxnSp>
          <p:nvCxnSpPr>
            <p:cNvPr id="36" name="Straight Arrow Connector 35"/>
            <p:cNvCxnSpPr>
              <a:stCxn id="34" idx="0"/>
              <a:endCxn id="32" idx="2"/>
            </p:cNvCxnSpPr>
            <p:nvPr/>
          </p:nvCxnSpPr>
          <p:spPr>
            <a:xfrm flipV="1">
              <a:off x="5019597" y="3450363"/>
              <a:ext cx="146422" cy="201921"/>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0"/>
              <a:endCxn id="33" idx="2"/>
            </p:cNvCxnSpPr>
            <p:nvPr/>
          </p:nvCxnSpPr>
          <p:spPr>
            <a:xfrm flipH="1" flipV="1">
              <a:off x="4209346" y="3450363"/>
              <a:ext cx="389235" cy="915187"/>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0"/>
              <a:endCxn id="34" idx="2"/>
            </p:cNvCxnSpPr>
            <p:nvPr/>
          </p:nvCxnSpPr>
          <p:spPr>
            <a:xfrm flipV="1">
              <a:off x="4598581" y="4136759"/>
              <a:ext cx="421016" cy="228791"/>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cxnSp>
        <p:nvCxnSpPr>
          <p:cNvPr id="120" name="Straight Arrow Connector 119"/>
          <p:cNvCxnSpPr>
            <a:stCxn id="5" idx="3"/>
            <a:endCxn id="26" idx="1"/>
          </p:cNvCxnSpPr>
          <p:nvPr/>
        </p:nvCxnSpPr>
        <p:spPr>
          <a:xfrm>
            <a:off x="4495654" y="3625091"/>
            <a:ext cx="2193591" cy="175583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4" idx="3"/>
            <a:endCxn id="26" idx="1"/>
          </p:cNvCxnSpPr>
          <p:nvPr/>
        </p:nvCxnSpPr>
        <p:spPr>
          <a:xfrm>
            <a:off x="4265179" y="4296996"/>
            <a:ext cx="2424066" cy="108393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6" idx="3"/>
            <a:endCxn id="26" idx="1"/>
          </p:cNvCxnSpPr>
          <p:nvPr/>
        </p:nvCxnSpPr>
        <p:spPr>
          <a:xfrm>
            <a:off x="4282204" y="5005122"/>
            <a:ext cx="2407041" cy="375807"/>
          </a:xfrm>
          <a:prstGeom prst="straightConnector1">
            <a:avLst/>
          </a:prstGeom>
          <a:ln w="57150" cap="flat" cmpd="dbl">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9182006" y="2768772"/>
            <a:ext cx="2620925" cy="1077218"/>
          </a:xfrm>
          <a:prstGeom prst="rect">
            <a:avLst/>
          </a:prstGeom>
          <a:noFill/>
        </p:spPr>
        <p:txBody>
          <a:bodyPr wrap="square" rtlCol="0">
            <a:spAutoFit/>
          </a:bodyPr>
          <a:lstStyle/>
          <a:p>
            <a:r>
              <a:rPr lang="en-US" sz="1600" dirty="0"/>
              <a:t>Conforming portfolio across holding and transaction will provide insight in how labeled nulls work.</a:t>
            </a:r>
          </a:p>
        </p:txBody>
      </p:sp>
      <p:sp>
        <p:nvSpPr>
          <p:cNvPr id="130" name="Date Placeholder 129"/>
          <p:cNvSpPr>
            <a:spLocks noGrp="1"/>
          </p:cNvSpPr>
          <p:nvPr>
            <p:ph type="dt" sz="half" idx="10"/>
          </p:nvPr>
        </p:nvSpPr>
        <p:spPr/>
        <p:txBody>
          <a:bodyPr/>
          <a:lstStyle/>
          <a:p>
            <a:fld id="{C909A285-DD26-42B6-8A90-4CC21A6E707C}" type="datetime1">
              <a:rPr lang="en-US" smtClean="0"/>
              <a:t>12/31/2016</a:t>
            </a:fld>
            <a:endParaRPr lang="en-US"/>
          </a:p>
        </p:txBody>
      </p:sp>
      <p:sp>
        <p:nvSpPr>
          <p:cNvPr id="131" name="Footer Placeholder 130"/>
          <p:cNvSpPr>
            <a:spLocks noGrp="1"/>
          </p:cNvSpPr>
          <p:nvPr>
            <p:ph type="ftr" sz="quarter" idx="11"/>
          </p:nvPr>
        </p:nvSpPr>
        <p:spPr/>
        <p:txBody>
          <a:bodyPr/>
          <a:lstStyle/>
          <a:p>
            <a:r>
              <a:rPr lang="en-US"/>
              <a:t>Finance Colmint</a:t>
            </a:r>
            <a:endParaRPr lang="en-US"/>
          </a:p>
        </p:txBody>
      </p:sp>
      <p:sp>
        <p:nvSpPr>
          <p:cNvPr id="132" name="Slide Number Placeholder 131"/>
          <p:cNvSpPr>
            <a:spLocks noGrp="1"/>
          </p:cNvSpPr>
          <p:nvPr>
            <p:ph type="sldNum" sz="quarter" idx="12"/>
          </p:nvPr>
        </p:nvSpPr>
        <p:spPr/>
        <p:txBody>
          <a:bodyPr/>
          <a:lstStyle/>
          <a:p>
            <a:fld id="{F263699F-16FA-4A66-82DF-CC7B377884CE}" type="slidenum">
              <a:rPr lang="en-US" smtClean="0"/>
              <a:t>21</a:t>
            </a:fld>
            <a:endParaRPr lang="en-US"/>
          </a:p>
        </p:txBody>
      </p:sp>
    </p:spTree>
    <p:extLst>
      <p:ext uri="{BB962C8B-B14F-4D97-AF65-F5344CB8AC3E}">
        <p14:creationId xmlns:p14="http://schemas.microsoft.com/office/powerpoint/2010/main" val="74322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386"/>
            <a:ext cx="10515600" cy="714080"/>
          </a:xfrm>
        </p:spPr>
        <p:txBody>
          <a:bodyPr/>
          <a:lstStyle/>
          <a:p>
            <a:r>
              <a:rPr lang="en-US" dirty="0"/>
              <a:t>Bus Matrix (Alternative Schema)</a:t>
            </a:r>
          </a:p>
        </p:txBody>
      </p:sp>
      <p:graphicFrame>
        <p:nvGraphicFramePr>
          <p:cNvPr id="3" name="Table 2"/>
          <p:cNvGraphicFramePr>
            <a:graphicFrameLocks noGrp="1"/>
          </p:cNvGraphicFramePr>
          <p:nvPr>
            <p:extLst>
              <p:ext uri="{D42A27DB-BD31-4B8C-83A1-F6EECF244321}">
                <p14:modId xmlns:p14="http://schemas.microsoft.com/office/powerpoint/2010/main" val="2177344625"/>
              </p:ext>
            </p:extLst>
          </p:nvPr>
        </p:nvGraphicFramePr>
        <p:xfrm>
          <a:off x="1835298" y="1091804"/>
          <a:ext cx="8128002" cy="1828800"/>
        </p:xfrm>
        <a:graphic>
          <a:graphicData uri="http://schemas.openxmlformats.org/drawingml/2006/table">
            <a:tbl>
              <a:tblPr firstRow="1" bandRow="1">
                <a:tableStyleId>{5C22544A-7EE6-4342-B048-85BDC9FD1C3A}</a:tableStyleId>
              </a:tblPr>
              <a:tblGrid>
                <a:gridCol w="1609651">
                  <a:extLst>
                    <a:ext uri="{9D8B030D-6E8A-4147-A177-3AD203B41FA5}">
                      <a16:colId xmlns:a16="http://schemas.microsoft.com/office/drawing/2014/main" val="771434357"/>
                    </a:ext>
                  </a:extLst>
                </a:gridCol>
                <a:gridCol w="1265275">
                  <a:extLst>
                    <a:ext uri="{9D8B030D-6E8A-4147-A177-3AD203B41FA5}">
                      <a16:colId xmlns:a16="http://schemas.microsoft.com/office/drawing/2014/main" val="1222340169"/>
                    </a:ext>
                  </a:extLst>
                </a:gridCol>
                <a:gridCol w="1189075">
                  <a:extLst>
                    <a:ext uri="{9D8B030D-6E8A-4147-A177-3AD203B41FA5}">
                      <a16:colId xmlns:a16="http://schemas.microsoft.com/office/drawing/2014/main" val="349234477"/>
                    </a:ext>
                  </a:extLst>
                </a:gridCol>
                <a:gridCol w="1354667">
                  <a:extLst>
                    <a:ext uri="{9D8B030D-6E8A-4147-A177-3AD203B41FA5}">
                      <a16:colId xmlns:a16="http://schemas.microsoft.com/office/drawing/2014/main" val="1272086060"/>
                    </a:ext>
                  </a:extLst>
                </a:gridCol>
                <a:gridCol w="1354667">
                  <a:extLst>
                    <a:ext uri="{9D8B030D-6E8A-4147-A177-3AD203B41FA5}">
                      <a16:colId xmlns:a16="http://schemas.microsoft.com/office/drawing/2014/main" val="686473523"/>
                    </a:ext>
                  </a:extLst>
                </a:gridCol>
                <a:gridCol w="1354667">
                  <a:extLst>
                    <a:ext uri="{9D8B030D-6E8A-4147-A177-3AD203B41FA5}">
                      <a16:colId xmlns:a16="http://schemas.microsoft.com/office/drawing/2014/main" val="255201221"/>
                    </a:ext>
                  </a:extLst>
                </a:gridCol>
              </a:tblGrid>
              <a:tr h="365760">
                <a:tc>
                  <a:txBody>
                    <a:bodyPr/>
                    <a:lstStyle/>
                    <a:p>
                      <a:pPr algn="ctr"/>
                      <a:endParaRPr lang="en-US" dirty="0"/>
                    </a:p>
                  </a:txBody>
                  <a:tcPr>
                    <a:solidFill>
                      <a:schemeClr val="bg1"/>
                    </a:solidFill>
                  </a:tcPr>
                </a:tc>
                <a:tc>
                  <a:txBody>
                    <a:bodyPr/>
                    <a:lstStyle/>
                    <a:p>
                      <a:pPr algn="ctr"/>
                      <a:r>
                        <a:rPr lang="en-US" dirty="0"/>
                        <a:t>Strategy</a:t>
                      </a:r>
                    </a:p>
                  </a:txBody>
                  <a:tcPr/>
                </a:tc>
                <a:tc>
                  <a:txBody>
                    <a:bodyPr/>
                    <a:lstStyle/>
                    <a:p>
                      <a:pPr algn="ctr"/>
                      <a:r>
                        <a:rPr lang="en-US" dirty="0"/>
                        <a:t>Asset</a:t>
                      </a:r>
                    </a:p>
                  </a:txBody>
                  <a:tcPr/>
                </a:tc>
                <a:tc>
                  <a:txBody>
                    <a:bodyPr/>
                    <a:lstStyle/>
                    <a:p>
                      <a:pPr algn="ctr"/>
                      <a:r>
                        <a:rPr lang="en-US" dirty="0"/>
                        <a:t>Portfolio</a:t>
                      </a:r>
                    </a:p>
                  </a:txBody>
                  <a:tcPr/>
                </a:tc>
                <a:tc>
                  <a:txBody>
                    <a:bodyPr/>
                    <a:lstStyle/>
                    <a:p>
                      <a:pPr algn="ctr"/>
                      <a:r>
                        <a:rPr lang="en-US" dirty="0"/>
                        <a:t>Client</a:t>
                      </a:r>
                    </a:p>
                  </a:txBody>
                  <a:tcPr/>
                </a:tc>
                <a:tc>
                  <a:txBody>
                    <a:bodyPr/>
                    <a:lstStyle/>
                    <a:p>
                      <a:pPr algn="ctr"/>
                      <a:r>
                        <a:rPr lang="en-US" dirty="0"/>
                        <a:t>Currency</a:t>
                      </a:r>
                    </a:p>
                  </a:txBody>
                  <a:tcPr/>
                </a:tc>
                <a:extLst>
                  <a:ext uri="{0D108BD9-81ED-4DB2-BD59-A6C34878D82A}">
                    <a16:rowId xmlns:a16="http://schemas.microsoft.com/office/drawing/2014/main" val="887929714"/>
                  </a:ext>
                </a:extLst>
              </a:tr>
              <a:tr h="365760">
                <a:tc>
                  <a:txBody>
                    <a:bodyPr/>
                    <a:lstStyle/>
                    <a:p>
                      <a:pPr algn="ctr"/>
                      <a:r>
                        <a:rPr lang="en-US" b="1" dirty="0">
                          <a:solidFill>
                            <a:schemeClr val="bg1"/>
                          </a:solidFill>
                        </a:rPr>
                        <a:t>Asset Strategy</a:t>
                      </a:r>
                    </a:p>
                  </a:txBody>
                  <a:tcPr>
                    <a:lnR w="285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t>X</a:t>
                      </a:r>
                    </a:p>
                  </a:txBody>
                  <a:tcPr>
                    <a:lnL w="28575" cap="flat" cmpd="sng" algn="ctr">
                      <a:solidFill>
                        <a:schemeClr val="bg1"/>
                      </a:solidFill>
                      <a:prstDash val="solid"/>
                      <a:round/>
                      <a:headEnd type="none" w="med" len="med"/>
                      <a:tailEnd type="none" w="med" len="med"/>
                    </a:lnL>
                  </a:tcPr>
                </a:tc>
                <a:tc>
                  <a:txBody>
                    <a:bodyPr/>
                    <a:lstStyle/>
                    <a:p>
                      <a:pPr algn="ctr"/>
                      <a:r>
                        <a:rPr lang="en-US" dirty="0"/>
                        <a:t>X</a:t>
                      </a:r>
                    </a:p>
                  </a:txBody>
                  <a:tcPr/>
                </a:tc>
                <a:tc>
                  <a:txBody>
                    <a:bodyPr/>
                    <a:lstStyle/>
                    <a:p>
                      <a:pPr algn="ctr"/>
                      <a:r>
                        <a:rPr lang="en-US" dirty="0">
                          <a:solidFill>
                            <a:schemeClr val="bg1">
                              <a:lumMod val="75000"/>
                            </a:schemeClr>
                          </a:solidFill>
                        </a:rPr>
                        <a:t>X</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67086359"/>
                  </a:ext>
                </a:extLst>
              </a:tr>
              <a:tr h="365760">
                <a:tc>
                  <a:txBody>
                    <a:bodyPr/>
                    <a:lstStyle/>
                    <a:p>
                      <a:pPr algn="ctr"/>
                      <a:r>
                        <a:rPr lang="en-US" b="1" dirty="0">
                          <a:solidFill>
                            <a:schemeClr val="bg1"/>
                          </a:solidFill>
                        </a:rPr>
                        <a:t>Transaction</a:t>
                      </a:r>
                    </a:p>
                  </a:txBody>
                  <a:tcPr>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endParaRPr lang="en-US" dirty="0"/>
                    </a:p>
                  </a:txBody>
                  <a:tcPr>
                    <a:lnL w="28575" cap="flat" cmpd="sng" algn="ctr">
                      <a:solidFill>
                        <a:schemeClr val="bg1"/>
                      </a:solidFill>
                      <a:prstDash val="solid"/>
                      <a:round/>
                      <a:headEnd type="none" w="med" len="med"/>
                      <a:tailEnd type="none" w="med" len="med"/>
                    </a:lnL>
                  </a:tcPr>
                </a:tc>
                <a:tc>
                  <a:txBody>
                    <a:bodyPr/>
                    <a:lstStyle/>
                    <a:p>
                      <a:pPr algn="ctr"/>
                      <a:r>
                        <a:rPr lang="en-US" dirty="0"/>
                        <a:t>X</a:t>
                      </a:r>
                    </a:p>
                  </a:txBody>
                  <a:tcPr/>
                </a:tc>
                <a:tc>
                  <a:txBody>
                    <a:bodyPr/>
                    <a:lstStyle/>
                    <a:p>
                      <a:pPr algn="ctr"/>
                      <a:r>
                        <a:rPr lang="en-US"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lumMod val="75000"/>
                            </a:schemeClr>
                          </a:solidFill>
                        </a:rPr>
                        <a:t>X</a:t>
                      </a:r>
                    </a:p>
                  </a:txBody>
                  <a:tcPr/>
                </a:tc>
                <a:tc>
                  <a:txBody>
                    <a:bodyPr/>
                    <a:lstStyle/>
                    <a:p>
                      <a:pPr algn="ctr"/>
                      <a:r>
                        <a:rPr lang="en-US" dirty="0"/>
                        <a:t>X</a:t>
                      </a:r>
                    </a:p>
                  </a:txBody>
                  <a:tcPr/>
                </a:tc>
                <a:extLst>
                  <a:ext uri="{0D108BD9-81ED-4DB2-BD59-A6C34878D82A}">
                    <a16:rowId xmlns:a16="http://schemas.microsoft.com/office/drawing/2014/main" val="1703310115"/>
                  </a:ext>
                </a:extLst>
              </a:tr>
              <a:tr h="365760">
                <a:tc>
                  <a:txBody>
                    <a:bodyPr/>
                    <a:lstStyle/>
                    <a:p>
                      <a:pPr algn="ctr"/>
                      <a:r>
                        <a:rPr lang="en-US" b="1" dirty="0">
                          <a:solidFill>
                            <a:schemeClr val="bg1"/>
                          </a:solidFill>
                        </a:rPr>
                        <a:t>Holding</a:t>
                      </a:r>
                    </a:p>
                  </a:txBody>
                  <a:tcPr>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solidFill>
                            <a:schemeClr val="bg1">
                              <a:lumMod val="75000"/>
                            </a:schemeClr>
                          </a:solidFill>
                        </a:rPr>
                        <a:t>X</a:t>
                      </a:r>
                    </a:p>
                  </a:txBody>
                  <a:tcPr>
                    <a:lnL w="28575" cap="flat" cmpd="sng" algn="ctr">
                      <a:solidFill>
                        <a:schemeClr val="bg1"/>
                      </a:solidFill>
                      <a:prstDash val="solid"/>
                      <a:round/>
                      <a:headEnd type="none" w="med" len="med"/>
                      <a:tailEnd type="none" w="med" len="med"/>
                    </a:lnL>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solidFill>
                            <a:schemeClr val="bg1">
                              <a:lumMod val="75000"/>
                            </a:schemeClr>
                          </a:solidFill>
                        </a:rPr>
                        <a:t>X</a:t>
                      </a:r>
                    </a:p>
                  </a:txBody>
                  <a:tcPr/>
                </a:tc>
                <a:tc>
                  <a:txBody>
                    <a:bodyPr/>
                    <a:lstStyle/>
                    <a:p>
                      <a:pPr algn="ctr"/>
                      <a:r>
                        <a:rPr lang="en-US" dirty="0"/>
                        <a:t>X</a:t>
                      </a:r>
                    </a:p>
                  </a:txBody>
                  <a:tcPr/>
                </a:tc>
                <a:extLst>
                  <a:ext uri="{0D108BD9-81ED-4DB2-BD59-A6C34878D82A}">
                    <a16:rowId xmlns:a16="http://schemas.microsoft.com/office/drawing/2014/main" val="2340528484"/>
                  </a:ext>
                </a:extLst>
              </a:tr>
              <a:tr h="365760">
                <a:tc>
                  <a:txBody>
                    <a:bodyPr/>
                    <a:lstStyle/>
                    <a:p>
                      <a:pPr algn="ctr"/>
                      <a:r>
                        <a:rPr lang="en-US" b="1" dirty="0">
                          <a:solidFill>
                            <a:schemeClr val="bg1"/>
                          </a:solidFill>
                        </a:rPr>
                        <a:t>Position</a:t>
                      </a:r>
                    </a:p>
                  </a:txBody>
                  <a:tcPr>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endParaRPr lang="en-US" dirty="0"/>
                    </a:p>
                  </a:txBody>
                  <a:tcPr>
                    <a:lnL w="28575" cap="flat" cmpd="sng" algn="ctr">
                      <a:solidFill>
                        <a:schemeClr val="bg1"/>
                      </a:solidFill>
                      <a:prstDash val="solid"/>
                      <a:round/>
                      <a:headEnd type="none" w="med" len="med"/>
                      <a:tailEnd type="none" w="med" len="med"/>
                    </a:lnL>
                  </a:tcPr>
                </a:tc>
                <a:tc>
                  <a:txBody>
                    <a:bodyPr/>
                    <a:lstStyle/>
                    <a:p>
                      <a:pPr algn="ctr"/>
                      <a:r>
                        <a:rPr lang="en-US" dirty="0"/>
                        <a:t>X</a:t>
                      </a:r>
                    </a:p>
                  </a:txBody>
                  <a:tcPr/>
                </a:tc>
                <a:tc>
                  <a:txBody>
                    <a:bodyPr/>
                    <a:lstStyle/>
                    <a:p>
                      <a:pPr algn="ctr"/>
                      <a:r>
                        <a:rPr lang="en-US" dirty="0">
                          <a:solidFill>
                            <a:schemeClr val="bg1">
                              <a:lumMod val="75000"/>
                            </a:schemeClr>
                          </a:solidFill>
                        </a:rPr>
                        <a:t>X</a:t>
                      </a: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941724633"/>
                  </a:ext>
                </a:extLst>
              </a:tr>
            </a:tbl>
          </a:graphicData>
        </a:graphic>
      </p:graphicFrame>
      <p:sp>
        <p:nvSpPr>
          <p:cNvPr id="10" name="TextBox 9"/>
          <p:cNvSpPr txBox="1"/>
          <p:nvPr/>
        </p:nvSpPr>
        <p:spPr>
          <a:xfrm>
            <a:off x="1940444" y="3026498"/>
            <a:ext cx="7996276" cy="1815882"/>
          </a:xfrm>
          <a:prstGeom prst="rect">
            <a:avLst/>
          </a:prstGeom>
          <a:noFill/>
        </p:spPr>
        <p:txBody>
          <a:bodyPr wrap="square" rtlCol="0">
            <a:spAutoFit/>
          </a:bodyPr>
          <a:lstStyle/>
          <a:p>
            <a:r>
              <a:rPr lang="en-US" sz="1600" dirty="0"/>
              <a:t>One could consider adding a references from holding to client and strategy for performance reasons. This is related to how optimizers implement star joins using bitmap indexes. Also one could conform both position and asset strategy to make use of the portfolio dimension at the cost of creating a lot of labeled nulls. These two alternatives are indicated with the gray X’s. It might be interesting to illustrate these alternatives in AQL.</a:t>
            </a:r>
          </a:p>
          <a:p>
            <a:endParaRPr lang="en-US" sz="1600" dirty="0"/>
          </a:p>
          <a:p>
            <a:r>
              <a:rPr lang="en-US" sz="1600" dirty="0"/>
              <a:t>BTW notice the similarity of the above bus matrix to the one from the existing AQL file.</a:t>
            </a:r>
          </a:p>
        </p:txBody>
      </p:sp>
      <p:graphicFrame>
        <p:nvGraphicFramePr>
          <p:cNvPr id="39" name="Table 38"/>
          <p:cNvGraphicFramePr>
            <a:graphicFrameLocks noGrp="1"/>
          </p:cNvGraphicFramePr>
          <p:nvPr>
            <p:extLst>
              <p:ext uri="{D42A27DB-BD31-4B8C-83A1-F6EECF244321}">
                <p14:modId xmlns:p14="http://schemas.microsoft.com/office/powerpoint/2010/main" val="1668378525"/>
              </p:ext>
            </p:extLst>
          </p:nvPr>
        </p:nvGraphicFramePr>
        <p:xfrm>
          <a:off x="2129172" y="4925565"/>
          <a:ext cx="7618820" cy="1463040"/>
        </p:xfrm>
        <a:graphic>
          <a:graphicData uri="http://schemas.openxmlformats.org/drawingml/2006/table">
            <a:tbl>
              <a:tblPr firstRow="1" bandRow="1">
                <a:tableStyleId>{5C22544A-7EE6-4342-B048-85BDC9FD1C3A}</a:tableStyleId>
              </a:tblPr>
              <a:tblGrid>
                <a:gridCol w="2773908">
                  <a:extLst>
                    <a:ext uri="{9D8B030D-6E8A-4147-A177-3AD203B41FA5}">
                      <a16:colId xmlns:a16="http://schemas.microsoft.com/office/drawing/2014/main" val="1936464445"/>
                    </a:ext>
                  </a:extLst>
                </a:gridCol>
                <a:gridCol w="1297150">
                  <a:extLst>
                    <a:ext uri="{9D8B030D-6E8A-4147-A177-3AD203B41FA5}">
                      <a16:colId xmlns:a16="http://schemas.microsoft.com/office/drawing/2014/main" val="1796296997"/>
                    </a:ext>
                  </a:extLst>
                </a:gridCol>
                <a:gridCol w="1202358">
                  <a:extLst>
                    <a:ext uri="{9D8B030D-6E8A-4147-A177-3AD203B41FA5}">
                      <a16:colId xmlns:a16="http://schemas.microsoft.com/office/drawing/2014/main" val="3678717384"/>
                    </a:ext>
                  </a:extLst>
                </a:gridCol>
                <a:gridCol w="1167436">
                  <a:extLst>
                    <a:ext uri="{9D8B030D-6E8A-4147-A177-3AD203B41FA5}">
                      <a16:colId xmlns:a16="http://schemas.microsoft.com/office/drawing/2014/main" val="1248304488"/>
                    </a:ext>
                  </a:extLst>
                </a:gridCol>
                <a:gridCol w="1177968">
                  <a:extLst>
                    <a:ext uri="{9D8B030D-6E8A-4147-A177-3AD203B41FA5}">
                      <a16:colId xmlns:a16="http://schemas.microsoft.com/office/drawing/2014/main" val="1288118139"/>
                    </a:ext>
                  </a:extLst>
                </a:gridCol>
              </a:tblGrid>
              <a:tr h="365760">
                <a:tc>
                  <a:txBody>
                    <a:bodyPr/>
                    <a:lstStyle/>
                    <a:p>
                      <a:r>
                        <a:rPr lang="en-US" dirty="0">
                          <a:solidFill>
                            <a:schemeClr val="tx1"/>
                          </a:solidFill>
                        </a:rPr>
                        <a:t>*</a:t>
                      </a:r>
                    </a:p>
                  </a:txBody>
                  <a:tcPr>
                    <a:solidFill>
                      <a:schemeClr val="bg1"/>
                    </a:solidFill>
                  </a:tcPr>
                </a:tc>
                <a:tc>
                  <a:txBody>
                    <a:bodyPr/>
                    <a:lstStyle/>
                    <a:p>
                      <a:pPr algn="ctr"/>
                      <a:r>
                        <a:rPr lang="en-US" dirty="0"/>
                        <a:t>Currency</a:t>
                      </a:r>
                    </a:p>
                  </a:txBody>
                  <a:tcPr/>
                </a:tc>
                <a:tc>
                  <a:txBody>
                    <a:bodyPr/>
                    <a:lstStyle/>
                    <a:p>
                      <a:pPr algn="ctr"/>
                      <a:r>
                        <a:rPr lang="en-US" dirty="0"/>
                        <a:t>Asset</a:t>
                      </a:r>
                    </a:p>
                  </a:txBody>
                  <a:tcPr/>
                </a:tc>
                <a:tc>
                  <a:txBody>
                    <a:bodyPr/>
                    <a:lstStyle/>
                    <a:p>
                      <a:pPr algn="ctr"/>
                      <a:r>
                        <a:rPr lang="en-US" dirty="0"/>
                        <a:t>Portfolio</a:t>
                      </a:r>
                    </a:p>
                  </a:txBody>
                  <a:tcPr/>
                </a:tc>
                <a:tc>
                  <a:txBody>
                    <a:bodyPr/>
                    <a:lstStyle/>
                    <a:p>
                      <a:pPr algn="ctr"/>
                      <a:r>
                        <a:rPr lang="en-US" dirty="0"/>
                        <a:t>Client</a:t>
                      </a:r>
                    </a:p>
                  </a:txBody>
                  <a:tcPr/>
                </a:tc>
                <a:extLst>
                  <a:ext uri="{0D108BD9-81ED-4DB2-BD59-A6C34878D82A}">
                    <a16:rowId xmlns:a16="http://schemas.microsoft.com/office/drawing/2014/main" val="2863283759"/>
                  </a:ext>
                </a:extLst>
              </a:tr>
              <a:tr h="365760">
                <a:tc>
                  <a:txBody>
                    <a:bodyPr/>
                    <a:lstStyle/>
                    <a:p>
                      <a:r>
                        <a:rPr lang="en-US" b="1" dirty="0">
                          <a:solidFill>
                            <a:schemeClr val="bg1"/>
                          </a:solidFill>
                        </a:rPr>
                        <a:t>Transaction</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883458805"/>
                  </a:ext>
                </a:extLst>
              </a:tr>
              <a:tr h="365760">
                <a:tc>
                  <a:txBody>
                    <a:bodyPr/>
                    <a:lstStyle/>
                    <a:p>
                      <a:r>
                        <a:rPr lang="en-US" b="1" dirty="0">
                          <a:solidFill>
                            <a:schemeClr val="bg1"/>
                          </a:solidFill>
                        </a:rPr>
                        <a:t>Client</a:t>
                      </a:r>
                      <a:r>
                        <a:rPr lang="en-US" b="1" baseline="0" dirty="0">
                          <a:solidFill>
                            <a:schemeClr val="bg1"/>
                          </a:solidFill>
                        </a:rPr>
                        <a:t> Portfolio </a:t>
                      </a:r>
                      <a:r>
                        <a:rPr lang="en-US" b="1" dirty="0">
                          <a:solidFill>
                            <a:schemeClr val="bg1"/>
                          </a:solidFill>
                        </a:rPr>
                        <a:t>Holding</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675362501"/>
                  </a:ext>
                </a:extLst>
              </a:tr>
              <a:tr h="365760">
                <a:tc>
                  <a:txBody>
                    <a:bodyPr/>
                    <a:lstStyle/>
                    <a:p>
                      <a:r>
                        <a:rPr lang="en-US" b="1" dirty="0">
                          <a:solidFill>
                            <a:schemeClr val="bg1"/>
                          </a:solidFill>
                        </a:rPr>
                        <a:t>Client Position</a:t>
                      </a:r>
                    </a:p>
                  </a:txBody>
                  <a:tcPr>
                    <a:solidFill>
                      <a:schemeClr val="accent1"/>
                    </a:solidFill>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932559899"/>
                  </a:ext>
                </a:extLst>
              </a:tr>
            </a:tbl>
          </a:graphicData>
        </a:graphic>
      </p:graphicFrame>
      <p:sp>
        <p:nvSpPr>
          <p:cNvPr id="40" name="TextBox 39"/>
          <p:cNvSpPr txBox="1"/>
          <p:nvPr/>
        </p:nvSpPr>
        <p:spPr>
          <a:xfrm>
            <a:off x="9835710" y="5334815"/>
            <a:ext cx="2094020" cy="338554"/>
          </a:xfrm>
          <a:prstGeom prst="rect">
            <a:avLst/>
          </a:prstGeom>
          <a:noFill/>
        </p:spPr>
        <p:txBody>
          <a:bodyPr wrap="square" rtlCol="0">
            <a:spAutoFit/>
          </a:bodyPr>
          <a:lstStyle/>
          <a:p>
            <a:r>
              <a:rPr lang="en-US" sz="1600" dirty="0"/>
              <a:t>* Copied from slide 10.</a:t>
            </a:r>
          </a:p>
        </p:txBody>
      </p:sp>
      <p:sp>
        <p:nvSpPr>
          <p:cNvPr id="17" name="Date Placeholder 16"/>
          <p:cNvSpPr>
            <a:spLocks noGrp="1"/>
          </p:cNvSpPr>
          <p:nvPr>
            <p:ph type="dt" sz="half" idx="10"/>
          </p:nvPr>
        </p:nvSpPr>
        <p:spPr/>
        <p:txBody>
          <a:bodyPr/>
          <a:lstStyle/>
          <a:p>
            <a:fld id="{472F6F44-A6D5-430F-8C66-ACAFD1C941BA}" type="datetime1">
              <a:rPr lang="en-US" smtClean="0"/>
              <a:t>12/31/2016</a:t>
            </a:fld>
            <a:endParaRPr lang="en-US"/>
          </a:p>
        </p:txBody>
      </p:sp>
      <p:sp>
        <p:nvSpPr>
          <p:cNvPr id="21" name="Footer Placeholder 20"/>
          <p:cNvSpPr>
            <a:spLocks noGrp="1"/>
          </p:cNvSpPr>
          <p:nvPr>
            <p:ph type="ftr" sz="quarter" idx="11"/>
          </p:nvPr>
        </p:nvSpPr>
        <p:spPr/>
        <p:txBody>
          <a:bodyPr/>
          <a:lstStyle/>
          <a:p>
            <a:r>
              <a:rPr lang="en-US"/>
              <a:t>Finance Colmint</a:t>
            </a:r>
            <a:endParaRPr lang="en-US"/>
          </a:p>
        </p:txBody>
      </p:sp>
      <p:sp>
        <p:nvSpPr>
          <p:cNvPr id="22" name="Slide Number Placeholder 21"/>
          <p:cNvSpPr>
            <a:spLocks noGrp="1"/>
          </p:cNvSpPr>
          <p:nvPr>
            <p:ph type="sldNum" sz="quarter" idx="12"/>
          </p:nvPr>
        </p:nvSpPr>
        <p:spPr/>
        <p:txBody>
          <a:bodyPr/>
          <a:lstStyle/>
          <a:p>
            <a:fld id="{F263699F-16FA-4A66-82DF-CC7B377884CE}" type="slidenum">
              <a:rPr lang="en-US" smtClean="0"/>
              <a:t>22</a:t>
            </a:fld>
            <a:endParaRPr lang="en-US" dirty="0"/>
          </a:p>
        </p:txBody>
      </p:sp>
    </p:spTree>
    <p:extLst>
      <p:ext uri="{BB962C8B-B14F-4D97-AF65-F5344CB8AC3E}">
        <p14:creationId xmlns:p14="http://schemas.microsoft.com/office/powerpoint/2010/main" val="269530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 on the Alternative Schema</a:t>
            </a:r>
          </a:p>
        </p:txBody>
      </p:sp>
      <p:sp>
        <p:nvSpPr>
          <p:cNvPr id="3" name="Content Placeholder 2"/>
          <p:cNvSpPr>
            <a:spLocks noGrp="1"/>
          </p:cNvSpPr>
          <p:nvPr>
            <p:ph idx="1"/>
          </p:nvPr>
        </p:nvSpPr>
        <p:spPr/>
        <p:txBody>
          <a:bodyPr/>
          <a:lstStyle/>
          <a:p>
            <a:r>
              <a:rPr lang="en-US" dirty="0"/>
              <a:t>The original Finance Colimit seems like an artificial deconstruction of entities.</a:t>
            </a:r>
          </a:p>
          <a:p>
            <a:r>
              <a:rPr lang="en-US" dirty="0"/>
              <a:t>There is a logical breakdown for defining different sources by fact table for the alternative schema.</a:t>
            </a:r>
          </a:p>
          <a:p>
            <a:r>
              <a:rPr lang="en-US" dirty="0"/>
              <a:t>The integration problem then becomes one of constructing conforming dimensions from the versions of the dimensions that come from each source.</a:t>
            </a:r>
          </a:p>
          <a:p>
            <a:r>
              <a:rPr lang="en-US" dirty="0"/>
              <a:t>In the following two slides I describe two different integration scenarios based on slide 17</a:t>
            </a:r>
          </a:p>
          <a:p>
            <a:pPr lvl="1"/>
            <a:endParaRPr lang="en-US" dirty="0"/>
          </a:p>
        </p:txBody>
      </p:sp>
      <p:sp>
        <p:nvSpPr>
          <p:cNvPr id="4" name="Date Placeholder 3"/>
          <p:cNvSpPr>
            <a:spLocks noGrp="1"/>
          </p:cNvSpPr>
          <p:nvPr>
            <p:ph type="dt" sz="half" idx="10"/>
          </p:nvPr>
        </p:nvSpPr>
        <p:spPr/>
        <p:txBody>
          <a:bodyPr/>
          <a:lstStyle/>
          <a:p>
            <a:fld id="{C8E2101B-64A2-4EA0-9A1C-53C468B4F1CE}"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23</a:t>
            </a:fld>
            <a:endParaRPr lang="en-US"/>
          </a:p>
        </p:txBody>
      </p:sp>
    </p:spTree>
    <p:extLst>
      <p:ext uri="{BB962C8B-B14F-4D97-AF65-F5344CB8AC3E}">
        <p14:creationId xmlns:p14="http://schemas.microsoft.com/office/powerpoint/2010/main" val="101745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Scenario #1: Source Schemas</a:t>
            </a:r>
          </a:p>
        </p:txBody>
      </p:sp>
      <p:grpSp>
        <p:nvGrpSpPr>
          <p:cNvPr id="148" name="Group 147"/>
          <p:cNvGrpSpPr/>
          <p:nvPr/>
        </p:nvGrpSpPr>
        <p:grpSpPr>
          <a:xfrm>
            <a:off x="954253" y="3011117"/>
            <a:ext cx="2267974" cy="1778374"/>
            <a:chOff x="516872" y="2339855"/>
            <a:chExt cx="2267974" cy="1778374"/>
          </a:xfrm>
        </p:grpSpPr>
        <p:sp>
          <p:nvSpPr>
            <p:cNvPr id="24" name="Rectangle 23"/>
            <p:cNvSpPr/>
            <p:nvPr/>
          </p:nvSpPr>
          <p:spPr>
            <a:xfrm>
              <a:off x="655498" y="2839132"/>
              <a:ext cx="828511" cy="278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p:txBody>
        </p:sp>
        <p:sp>
          <p:nvSpPr>
            <p:cNvPr id="25" name="Rectangle 24"/>
            <p:cNvSpPr/>
            <p:nvPr/>
          </p:nvSpPr>
          <p:spPr>
            <a:xfrm>
              <a:off x="1981550" y="2854444"/>
              <a:ext cx="654826" cy="2630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sp>
          <p:nvSpPr>
            <p:cNvPr id="26" name="Rectangle 25"/>
            <p:cNvSpPr/>
            <p:nvPr/>
          </p:nvSpPr>
          <p:spPr>
            <a:xfrm>
              <a:off x="1032918" y="3601601"/>
              <a:ext cx="1267090"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solidFill>
                    <a:schemeClr val="tx1"/>
                  </a:solidFill>
                </a:rPr>
                <a:t>Asset_Strategy</a:t>
              </a:r>
              <a:endParaRPr lang="en-US" sz="1400" dirty="0">
                <a:solidFill>
                  <a:schemeClr val="tx1"/>
                </a:solidFill>
              </a:endParaRPr>
            </a:p>
          </p:txBody>
        </p:sp>
        <p:cxnSp>
          <p:nvCxnSpPr>
            <p:cNvPr id="27" name="Straight Arrow Connector 26"/>
            <p:cNvCxnSpPr>
              <a:stCxn id="26" idx="0"/>
              <a:endCxn id="24" idx="2"/>
            </p:cNvCxnSpPr>
            <p:nvPr/>
          </p:nvCxnSpPr>
          <p:spPr>
            <a:xfrm flipH="1" flipV="1">
              <a:off x="1069754" y="3117458"/>
              <a:ext cx="596709" cy="48414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5" idx="2"/>
            </p:cNvCxnSpPr>
            <p:nvPr/>
          </p:nvCxnSpPr>
          <p:spPr>
            <a:xfrm flipV="1">
              <a:off x="1666463" y="3117458"/>
              <a:ext cx="642500" cy="48414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6872" y="2339855"/>
              <a:ext cx="2267974" cy="17783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1</a:t>
              </a:r>
              <a:endParaRPr lang="en-US" b="1" dirty="0">
                <a:solidFill>
                  <a:schemeClr val="tx1"/>
                </a:solidFill>
              </a:endParaRPr>
            </a:p>
          </p:txBody>
        </p:sp>
      </p:grpSp>
      <p:grpSp>
        <p:nvGrpSpPr>
          <p:cNvPr id="147" name="Group 146"/>
          <p:cNvGrpSpPr/>
          <p:nvPr/>
        </p:nvGrpSpPr>
        <p:grpSpPr>
          <a:xfrm>
            <a:off x="7021900" y="2069051"/>
            <a:ext cx="3365825" cy="3570464"/>
            <a:chOff x="3265427" y="2080742"/>
            <a:chExt cx="3365825" cy="3570464"/>
          </a:xfrm>
        </p:grpSpPr>
        <p:sp>
          <p:nvSpPr>
            <p:cNvPr id="36" name="Rectangle 35"/>
            <p:cNvSpPr/>
            <p:nvPr/>
          </p:nvSpPr>
          <p:spPr>
            <a:xfrm>
              <a:off x="4520415" y="4034383"/>
              <a:ext cx="870292" cy="49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a:p>
              <a:pPr algn="ctr"/>
              <a:r>
                <a:rPr lang="en-US" sz="1400" dirty="0">
                  <a:solidFill>
                    <a:schemeClr val="tx1"/>
                  </a:solidFill>
                </a:rPr>
                <a:t>Portfolio</a:t>
              </a:r>
            </a:p>
          </p:txBody>
        </p:sp>
        <p:sp>
          <p:nvSpPr>
            <p:cNvPr id="37" name="Rectangle 36"/>
            <p:cNvSpPr/>
            <p:nvPr/>
          </p:nvSpPr>
          <p:spPr>
            <a:xfrm>
              <a:off x="3441018" y="4145486"/>
              <a:ext cx="619840"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sp>
          <p:nvSpPr>
            <p:cNvPr id="38" name="Rectangle 37"/>
            <p:cNvSpPr/>
            <p:nvPr/>
          </p:nvSpPr>
          <p:spPr>
            <a:xfrm>
              <a:off x="3445882" y="5183310"/>
              <a:ext cx="1335128"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Transaction</a:t>
              </a:r>
            </a:p>
          </p:txBody>
        </p:sp>
        <p:cxnSp>
          <p:nvCxnSpPr>
            <p:cNvPr id="39" name="Straight Arrow Connector 38"/>
            <p:cNvCxnSpPr>
              <a:stCxn id="38" idx="0"/>
              <a:endCxn id="68" idx="2"/>
            </p:cNvCxnSpPr>
            <p:nvPr/>
          </p:nvCxnSpPr>
          <p:spPr>
            <a:xfrm flipV="1">
              <a:off x="4113446" y="3601601"/>
              <a:ext cx="376135" cy="1581709"/>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7" idx="2"/>
            </p:cNvCxnSpPr>
            <p:nvPr/>
          </p:nvCxnSpPr>
          <p:spPr>
            <a:xfrm flipH="1" flipV="1">
              <a:off x="3750938" y="4484506"/>
              <a:ext cx="362508" cy="698804"/>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265427" y="2080742"/>
              <a:ext cx="3365825" cy="3570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3</a:t>
              </a:r>
              <a:endParaRPr lang="en-US" b="1" dirty="0">
                <a:solidFill>
                  <a:schemeClr val="tx1"/>
                </a:solidFill>
              </a:endParaRPr>
            </a:p>
          </p:txBody>
        </p:sp>
        <p:sp>
          <p:nvSpPr>
            <p:cNvPr id="68" name="Rectangle 67"/>
            <p:cNvSpPr/>
            <p:nvPr/>
          </p:nvSpPr>
          <p:spPr>
            <a:xfrm>
              <a:off x="4077552" y="3117458"/>
              <a:ext cx="824057" cy="484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 Portfolio</a:t>
              </a:r>
            </a:p>
          </p:txBody>
        </p:sp>
        <p:sp>
          <p:nvSpPr>
            <p:cNvPr id="69" name="Rectangle 68"/>
            <p:cNvSpPr/>
            <p:nvPr/>
          </p:nvSpPr>
          <p:spPr>
            <a:xfrm>
              <a:off x="4072236" y="2527944"/>
              <a:ext cx="752363" cy="31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cxnSp>
          <p:nvCxnSpPr>
            <p:cNvPr id="70" name="Straight Arrow Connector 69"/>
            <p:cNvCxnSpPr>
              <a:stCxn id="36" idx="0"/>
              <a:endCxn id="68" idx="2"/>
            </p:cNvCxnSpPr>
            <p:nvPr/>
          </p:nvCxnSpPr>
          <p:spPr>
            <a:xfrm flipH="1" flipV="1">
              <a:off x="4489581" y="3601601"/>
              <a:ext cx="465980" cy="432782"/>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8" idx="0"/>
              <a:endCxn id="69" idx="2"/>
            </p:cNvCxnSpPr>
            <p:nvPr/>
          </p:nvCxnSpPr>
          <p:spPr>
            <a:xfrm flipH="1" flipV="1">
              <a:off x="4448418" y="2839132"/>
              <a:ext cx="41163" cy="278326"/>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6005" y="2893346"/>
              <a:ext cx="870493" cy="354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p:txBody>
        </p:sp>
        <p:cxnSp>
          <p:nvCxnSpPr>
            <p:cNvPr id="79" name="Straight Arrow Connector 78"/>
            <p:cNvCxnSpPr>
              <a:stCxn id="36" idx="0"/>
              <a:endCxn id="78" idx="2"/>
            </p:cNvCxnSpPr>
            <p:nvPr/>
          </p:nvCxnSpPr>
          <p:spPr>
            <a:xfrm flipV="1">
              <a:off x="4955561" y="3247678"/>
              <a:ext cx="685691" cy="78670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034072" y="5183310"/>
              <a:ext cx="847167" cy="333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Holding</a:t>
              </a:r>
            </a:p>
          </p:txBody>
        </p:sp>
        <p:cxnSp>
          <p:nvCxnSpPr>
            <p:cNvPr id="83" name="Straight Arrow Connector 82"/>
            <p:cNvCxnSpPr>
              <a:stCxn id="82" idx="0"/>
              <a:endCxn id="37" idx="2"/>
            </p:cNvCxnSpPr>
            <p:nvPr/>
          </p:nvCxnSpPr>
          <p:spPr>
            <a:xfrm flipH="1" flipV="1">
              <a:off x="3750938" y="4484506"/>
              <a:ext cx="1706718" cy="698804"/>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2" idx="0"/>
              <a:endCxn id="36" idx="2"/>
            </p:cNvCxnSpPr>
            <p:nvPr/>
          </p:nvCxnSpPr>
          <p:spPr>
            <a:xfrm flipH="1" flipV="1">
              <a:off x="4955561" y="4531875"/>
              <a:ext cx="502095" cy="651435"/>
            </a:xfrm>
            <a:prstGeom prst="straightConnector1">
              <a:avLst/>
            </a:prstGeom>
            <a:ln w="158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579084" y="4213799"/>
              <a:ext cx="900604" cy="31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90" name="Rectangle 89"/>
            <p:cNvSpPr/>
            <p:nvPr/>
          </p:nvSpPr>
          <p:spPr>
            <a:xfrm>
              <a:off x="5579084" y="3588870"/>
              <a:ext cx="900605"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cxnSp>
          <p:nvCxnSpPr>
            <p:cNvPr id="91" name="Straight Arrow Connector 90"/>
            <p:cNvCxnSpPr>
              <a:stCxn id="89" idx="0"/>
              <a:endCxn id="90" idx="2"/>
            </p:cNvCxnSpPr>
            <p:nvPr/>
          </p:nvCxnSpPr>
          <p:spPr>
            <a:xfrm flipV="1">
              <a:off x="6029386" y="3909564"/>
              <a:ext cx="1" cy="3042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38" idx="0"/>
              <a:endCxn id="89" idx="2"/>
            </p:cNvCxnSpPr>
            <p:nvPr/>
          </p:nvCxnSpPr>
          <p:spPr>
            <a:xfrm flipV="1">
              <a:off x="4113446" y="4531875"/>
              <a:ext cx="1915940" cy="6514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2" idx="0"/>
              <a:endCxn id="89" idx="2"/>
            </p:cNvCxnSpPr>
            <p:nvPr/>
          </p:nvCxnSpPr>
          <p:spPr>
            <a:xfrm flipV="1">
              <a:off x="5457656" y="4531875"/>
              <a:ext cx="571730" cy="6514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3889634" y="2448246"/>
            <a:ext cx="2148327" cy="2812074"/>
            <a:chOff x="8899450" y="2466527"/>
            <a:chExt cx="2148327" cy="2812074"/>
          </a:xfrm>
        </p:grpSpPr>
        <p:sp>
          <p:nvSpPr>
            <p:cNvPr id="6" name="Rectangle 5"/>
            <p:cNvSpPr/>
            <p:nvPr/>
          </p:nvSpPr>
          <p:spPr>
            <a:xfrm>
              <a:off x="9260040" y="4810705"/>
              <a:ext cx="1111783" cy="323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Position</a:t>
              </a:r>
            </a:p>
          </p:txBody>
        </p:sp>
        <p:sp>
          <p:nvSpPr>
            <p:cNvPr id="7" name="Rectangle 6"/>
            <p:cNvSpPr/>
            <p:nvPr/>
          </p:nvSpPr>
          <p:spPr>
            <a:xfrm>
              <a:off x="9493553" y="3446742"/>
              <a:ext cx="749595" cy="31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sp>
          <p:nvSpPr>
            <p:cNvPr id="9" name="Rectangle 8"/>
            <p:cNvSpPr/>
            <p:nvPr/>
          </p:nvSpPr>
          <p:spPr>
            <a:xfrm>
              <a:off x="9048307" y="3906085"/>
              <a:ext cx="692034"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cxnSp>
          <p:nvCxnSpPr>
            <p:cNvPr id="11" name="Straight Arrow Connector 10"/>
            <p:cNvCxnSpPr>
              <a:stCxn id="6" idx="0"/>
              <a:endCxn id="7" idx="2"/>
            </p:cNvCxnSpPr>
            <p:nvPr/>
          </p:nvCxnSpPr>
          <p:spPr>
            <a:xfrm flipV="1">
              <a:off x="9815932" y="3757930"/>
              <a:ext cx="52419" cy="105277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9" idx="2"/>
            </p:cNvCxnSpPr>
            <p:nvPr/>
          </p:nvCxnSpPr>
          <p:spPr>
            <a:xfrm flipH="1" flipV="1">
              <a:off x="9394324" y="4245105"/>
              <a:ext cx="421608" cy="565600"/>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10015281" y="3986382"/>
              <a:ext cx="900604" cy="31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136" name="Rectangle 135"/>
            <p:cNvSpPr/>
            <p:nvPr/>
          </p:nvSpPr>
          <p:spPr>
            <a:xfrm>
              <a:off x="10015281" y="2895571"/>
              <a:ext cx="900605"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cxnSp>
          <p:nvCxnSpPr>
            <p:cNvPr id="137" name="Straight Arrow Connector 136"/>
            <p:cNvCxnSpPr>
              <a:stCxn id="135" idx="0"/>
              <a:endCxn id="136" idx="2"/>
            </p:cNvCxnSpPr>
            <p:nvPr/>
          </p:nvCxnSpPr>
          <p:spPr>
            <a:xfrm flipV="1">
              <a:off x="10465583" y="3216265"/>
              <a:ext cx="1" cy="770117"/>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 idx="0"/>
              <a:endCxn id="135" idx="2"/>
            </p:cNvCxnSpPr>
            <p:nvPr/>
          </p:nvCxnSpPr>
          <p:spPr>
            <a:xfrm flipV="1">
              <a:off x="9815932" y="4304458"/>
              <a:ext cx="649651" cy="506247"/>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99450" y="2466527"/>
              <a:ext cx="2148327" cy="2812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2</a:t>
              </a:r>
              <a:endParaRPr lang="en-US" b="1" dirty="0">
                <a:solidFill>
                  <a:schemeClr val="tx1"/>
                </a:solidFill>
              </a:endParaRPr>
            </a:p>
          </p:txBody>
        </p:sp>
      </p:grpSp>
      <p:sp>
        <p:nvSpPr>
          <p:cNvPr id="159" name="Date Placeholder 158"/>
          <p:cNvSpPr>
            <a:spLocks noGrp="1"/>
          </p:cNvSpPr>
          <p:nvPr>
            <p:ph type="dt" sz="half" idx="10"/>
          </p:nvPr>
        </p:nvSpPr>
        <p:spPr/>
        <p:txBody>
          <a:bodyPr/>
          <a:lstStyle/>
          <a:p>
            <a:fld id="{2756A1BC-FA58-4036-A87C-531E99C83FCB}" type="datetime1">
              <a:rPr lang="en-US" smtClean="0"/>
              <a:t>12/31/2016</a:t>
            </a:fld>
            <a:endParaRPr lang="en-US"/>
          </a:p>
        </p:txBody>
      </p:sp>
      <p:sp>
        <p:nvSpPr>
          <p:cNvPr id="160" name="Footer Placeholder 159"/>
          <p:cNvSpPr>
            <a:spLocks noGrp="1"/>
          </p:cNvSpPr>
          <p:nvPr>
            <p:ph type="ftr" sz="quarter" idx="11"/>
          </p:nvPr>
        </p:nvSpPr>
        <p:spPr/>
        <p:txBody>
          <a:bodyPr/>
          <a:lstStyle/>
          <a:p>
            <a:r>
              <a:rPr lang="en-US"/>
              <a:t>Finance Colmint</a:t>
            </a:r>
            <a:endParaRPr lang="en-US"/>
          </a:p>
        </p:txBody>
      </p:sp>
      <p:sp>
        <p:nvSpPr>
          <p:cNvPr id="161" name="Slide Number Placeholder 160"/>
          <p:cNvSpPr>
            <a:spLocks noGrp="1"/>
          </p:cNvSpPr>
          <p:nvPr>
            <p:ph type="sldNum" sz="quarter" idx="12"/>
          </p:nvPr>
        </p:nvSpPr>
        <p:spPr/>
        <p:txBody>
          <a:bodyPr/>
          <a:lstStyle/>
          <a:p>
            <a:fld id="{F263699F-16FA-4A66-82DF-CC7B377884CE}" type="slidenum">
              <a:rPr lang="en-US" smtClean="0"/>
              <a:t>24</a:t>
            </a:fld>
            <a:endParaRPr lang="en-US"/>
          </a:p>
        </p:txBody>
      </p:sp>
    </p:spTree>
    <p:extLst>
      <p:ext uri="{BB962C8B-B14F-4D97-AF65-F5344CB8AC3E}">
        <p14:creationId xmlns:p14="http://schemas.microsoft.com/office/powerpoint/2010/main" val="2702158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Scenario #1</a:t>
            </a:r>
          </a:p>
        </p:txBody>
      </p:sp>
      <p:sp>
        <p:nvSpPr>
          <p:cNvPr id="3" name="Content Placeholder 2"/>
          <p:cNvSpPr>
            <a:spLocks noGrp="1"/>
          </p:cNvSpPr>
          <p:nvPr>
            <p:ph idx="1"/>
          </p:nvPr>
        </p:nvSpPr>
        <p:spPr>
          <a:xfrm>
            <a:off x="838200" y="1825625"/>
            <a:ext cx="10515600" cy="4362524"/>
          </a:xfrm>
        </p:spPr>
        <p:txBody>
          <a:bodyPr>
            <a:normAutofit fontScale="85000" lnSpcReduction="20000"/>
          </a:bodyPr>
          <a:lstStyle/>
          <a:p>
            <a:r>
              <a:rPr lang="en-US" dirty="0"/>
              <a:t>Source S</a:t>
            </a:r>
            <a:r>
              <a:rPr lang="en-US" baseline="-25000" dirty="0"/>
              <a:t>1</a:t>
            </a:r>
            <a:r>
              <a:rPr lang="en-US" dirty="0"/>
              <a:t> – Asset Strategy fact table comes with a reference list of assets and strategies. The fact table defines how one distributes investments across the assets in the strategy.</a:t>
            </a:r>
          </a:p>
          <a:p>
            <a:r>
              <a:rPr lang="en-US" dirty="0"/>
              <a:t>Source S</a:t>
            </a:r>
            <a:r>
              <a:rPr lang="en-US" baseline="-25000" dirty="0"/>
              <a:t>2</a:t>
            </a:r>
            <a:r>
              <a:rPr lang="en-US" dirty="0"/>
              <a:t> – Position fact together with currency, asset and client reference entities.</a:t>
            </a:r>
          </a:p>
          <a:p>
            <a:r>
              <a:rPr lang="en-US" dirty="0"/>
              <a:t>Source S</a:t>
            </a:r>
            <a:r>
              <a:rPr lang="en-US" baseline="-25000" dirty="0"/>
              <a:t>3</a:t>
            </a:r>
            <a:r>
              <a:rPr lang="en-US" dirty="0"/>
              <a:t> – Transaction and holding facts come from the same source referencing currency and asset. In addition they both reference a standardized model for portfolio, strategy and client.</a:t>
            </a:r>
          </a:p>
          <a:p>
            <a:r>
              <a:rPr lang="en-US" dirty="0"/>
              <a:t>Integration would require merging entities across the sources to define conforming dimensions.</a:t>
            </a:r>
          </a:p>
          <a:p>
            <a:pPr lvl="1"/>
            <a:r>
              <a:rPr lang="en-US" dirty="0"/>
              <a:t>Standardizing the currency models between S</a:t>
            </a:r>
            <a:r>
              <a:rPr lang="en-US" baseline="-25000" dirty="0"/>
              <a:t>2</a:t>
            </a:r>
            <a:r>
              <a:rPr lang="en-US" dirty="0"/>
              <a:t> and S</a:t>
            </a:r>
            <a:r>
              <a:rPr lang="en-US" baseline="-25000" dirty="0"/>
              <a:t>3</a:t>
            </a:r>
            <a:r>
              <a:rPr lang="en-US" dirty="0"/>
              <a:t>.</a:t>
            </a:r>
          </a:p>
          <a:p>
            <a:pPr lvl="1"/>
            <a:r>
              <a:rPr lang="en-US" dirty="0"/>
              <a:t>Standardizing Clients across S</a:t>
            </a:r>
            <a:r>
              <a:rPr lang="en-US" baseline="-25000" dirty="0"/>
              <a:t>2</a:t>
            </a:r>
            <a:r>
              <a:rPr lang="en-US" dirty="0"/>
              <a:t> and S</a:t>
            </a:r>
            <a:r>
              <a:rPr lang="en-US" baseline="-25000" dirty="0"/>
              <a:t>3</a:t>
            </a:r>
            <a:r>
              <a:rPr lang="en-US" dirty="0"/>
              <a:t>.</a:t>
            </a:r>
          </a:p>
          <a:p>
            <a:pPr lvl="1"/>
            <a:r>
              <a:rPr lang="en-US" dirty="0"/>
              <a:t>Standardizing Strategies across S</a:t>
            </a:r>
            <a:r>
              <a:rPr lang="en-US" baseline="-25000" dirty="0"/>
              <a:t>1</a:t>
            </a:r>
            <a:r>
              <a:rPr lang="en-US" dirty="0"/>
              <a:t> and S</a:t>
            </a:r>
            <a:r>
              <a:rPr lang="en-US" baseline="-25000" dirty="0"/>
              <a:t>3</a:t>
            </a:r>
            <a:r>
              <a:rPr lang="en-US" dirty="0"/>
              <a:t>.</a:t>
            </a:r>
          </a:p>
          <a:p>
            <a:pPr lvl="1"/>
            <a:r>
              <a:rPr lang="en-US" dirty="0"/>
              <a:t>Standardizing Assets across all three sources.</a:t>
            </a:r>
          </a:p>
          <a:p>
            <a:pPr lvl="1"/>
            <a:endParaRPr lang="en-US" dirty="0"/>
          </a:p>
        </p:txBody>
      </p:sp>
      <p:sp>
        <p:nvSpPr>
          <p:cNvPr id="4" name="Date Placeholder 3"/>
          <p:cNvSpPr>
            <a:spLocks noGrp="1"/>
          </p:cNvSpPr>
          <p:nvPr>
            <p:ph type="dt" sz="half" idx="10"/>
          </p:nvPr>
        </p:nvSpPr>
        <p:spPr/>
        <p:txBody>
          <a:bodyPr/>
          <a:lstStyle/>
          <a:p>
            <a:fld id="{D249CD66-D397-47B3-BD47-CB4154E531E0}"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25</a:t>
            </a:fld>
            <a:endParaRPr lang="en-US"/>
          </a:p>
        </p:txBody>
      </p:sp>
    </p:spTree>
    <p:extLst>
      <p:ext uri="{BB962C8B-B14F-4D97-AF65-F5344CB8AC3E}">
        <p14:creationId xmlns:p14="http://schemas.microsoft.com/office/powerpoint/2010/main" val="2411373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Scenario #2: Source Schemas</a:t>
            </a:r>
          </a:p>
        </p:txBody>
      </p:sp>
      <p:grpSp>
        <p:nvGrpSpPr>
          <p:cNvPr id="148" name="Group 147"/>
          <p:cNvGrpSpPr/>
          <p:nvPr/>
        </p:nvGrpSpPr>
        <p:grpSpPr>
          <a:xfrm>
            <a:off x="473633" y="1915562"/>
            <a:ext cx="2267974" cy="1778374"/>
            <a:chOff x="516872" y="2339855"/>
            <a:chExt cx="2267974" cy="1778374"/>
          </a:xfrm>
        </p:grpSpPr>
        <p:sp>
          <p:nvSpPr>
            <p:cNvPr id="24" name="Rectangle 23"/>
            <p:cNvSpPr/>
            <p:nvPr/>
          </p:nvSpPr>
          <p:spPr>
            <a:xfrm>
              <a:off x="655498" y="2839132"/>
              <a:ext cx="828511" cy="278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p:txBody>
        </p:sp>
        <p:sp>
          <p:nvSpPr>
            <p:cNvPr id="25" name="Rectangle 24"/>
            <p:cNvSpPr/>
            <p:nvPr/>
          </p:nvSpPr>
          <p:spPr>
            <a:xfrm>
              <a:off x="1981550" y="2854444"/>
              <a:ext cx="654826" cy="2630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sp>
          <p:nvSpPr>
            <p:cNvPr id="26" name="Rectangle 25"/>
            <p:cNvSpPr/>
            <p:nvPr/>
          </p:nvSpPr>
          <p:spPr>
            <a:xfrm>
              <a:off x="1032918" y="3601601"/>
              <a:ext cx="1267090"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solidFill>
                    <a:schemeClr val="tx1"/>
                  </a:solidFill>
                </a:rPr>
                <a:t>Asset_Strategy</a:t>
              </a:r>
              <a:endParaRPr lang="en-US" sz="1400" dirty="0">
                <a:solidFill>
                  <a:schemeClr val="tx1"/>
                </a:solidFill>
              </a:endParaRPr>
            </a:p>
          </p:txBody>
        </p:sp>
        <p:cxnSp>
          <p:nvCxnSpPr>
            <p:cNvPr id="27" name="Straight Arrow Connector 26"/>
            <p:cNvCxnSpPr>
              <a:stCxn id="26" idx="0"/>
              <a:endCxn id="24" idx="2"/>
            </p:cNvCxnSpPr>
            <p:nvPr/>
          </p:nvCxnSpPr>
          <p:spPr>
            <a:xfrm flipH="1" flipV="1">
              <a:off x="1069754" y="3117458"/>
              <a:ext cx="596709" cy="48414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5" idx="2"/>
            </p:cNvCxnSpPr>
            <p:nvPr/>
          </p:nvCxnSpPr>
          <p:spPr>
            <a:xfrm flipV="1">
              <a:off x="1666463" y="3117458"/>
              <a:ext cx="642500" cy="48414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6872" y="2339855"/>
              <a:ext cx="2267974" cy="17783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1</a:t>
              </a:r>
              <a:endParaRPr lang="en-US" b="1" dirty="0">
                <a:solidFill>
                  <a:schemeClr val="tx1"/>
                </a:solidFill>
              </a:endParaRPr>
            </a:p>
          </p:txBody>
        </p:sp>
      </p:grpSp>
      <p:sp>
        <p:nvSpPr>
          <p:cNvPr id="37" name="Rectangle 36"/>
          <p:cNvSpPr/>
          <p:nvPr/>
        </p:nvSpPr>
        <p:spPr>
          <a:xfrm>
            <a:off x="3749599" y="4339272"/>
            <a:ext cx="619840" cy="270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sp>
        <p:nvSpPr>
          <p:cNvPr id="38" name="Rectangle 37"/>
          <p:cNvSpPr/>
          <p:nvPr/>
        </p:nvSpPr>
        <p:spPr>
          <a:xfrm>
            <a:off x="4411875" y="5227461"/>
            <a:ext cx="1335128"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Transaction</a:t>
            </a:r>
          </a:p>
        </p:txBody>
      </p:sp>
      <p:cxnSp>
        <p:nvCxnSpPr>
          <p:cNvPr id="40" name="Straight Arrow Connector 39"/>
          <p:cNvCxnSpPr>
            <a:stCxn id="38" idx="0"/>
            <a:endCxn id="37" idx="2"/>
          </p:cNvCxnSpPr>
          <p:nvPr/>
        </p:nvCxnSpPr>
        <p:spPr>
          <a:xfrm flipH="1" flipV="1">
            <a:off x="4059519" y="4609978"/>
            <a:ext cx="1019920" cy="61748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563741" y="3177308"/>
            <a:ext cx="3365825" cy="2599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3</a:t>
            </a:r>
            <a:endParaRPr lang="en-US" b="1" dirty="0">
              <a:solidFill>
                <a:schemeClr val="tx1"/>
              </a:solidFill>
            </a:endParaRPr>
          </a:p>
        </p:txBody>
      </p:sp>
      <p:sp>
        <p:nvSpPr>
          <p:cNvPr id="68" name="Rectangle 67"/>
          <p:cNvSpPr/>
          <p:nvPr/>
        </p:nvSpPr>
        <p:spPr>
          <a:xfrm>
            <a:off x="4673776" y="4321399"/>
            <a:ext cx="824057" cy="2894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Portfolio</a:t>
            </a:r>
          </a:p>
        </p:txBody>
      </p:sp>
      <p:sp>
        <p:nvSpPr>
          <p:cNvPr id="69" name="Rectangle 68"/>
          <p:cNvSpPr/>
          <p:nvPr/>
        </p:nvSpPr>
        <p:spPr>
          <a:xfrm>
            <a:off x="4703257" y="3684091"/>
            <a:ext cx="752363" cy="31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cxnSp>
        <p:nvCxnSpPr>
          <p:cNvPr id="70" name="Straight Arrow Connector 69"/>
          <p:cNvCxnSpPr>
            <a:stCxn id="38" idx="0"/>
            <a:endCxn id="68" idx="2"/>
          </p:cNvCxnSpPr>
          <p:nvPr/>
        </p:nvCxnSpPr>
        <p:spPr>
          <a:xfrm flipV="1">
            <a:off x="5079439" y="4610838"/>
            <a:ext cx="6366" cy="61662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8" idx="0"/>
            <a:endCxn id="69" idx="2"/>
          </p:cNvCxnSpPr>
          <p:nvPr/>
        </p:nvCxnSpPr>
        <p:spPr>
          <a:xfrm flipH="1" flipV="1">
            <a:off x="5079439" y="3995279"/>
            <a:ext cx="6366" cy="326120"/>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887665" y="4321399"/>
            <a:ext cx="900604" cy="288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90" name="Rectangle 89"/>
          <p:cNvSpPr/>
          <p:nvPr/>
        </p:nvSpPr>
        <p:spPr>
          <a:xfrm>
            <a:off x="5887665" y="3696470"/>
            <a:ext cx="900605"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cxnSp>
        <p:nvCxnSpPr>
          <p:cNvPr id="91" name="Straight Arrow Connector 90"/>
          <p:cNvCxnSpPr>
            <a:stCxn id="89" idx="0"/>
            <a:endCxn id="90" idx="2"/>
          </p:cNvCxnSpPr>
          <p:nvPr/>
        </p:nvCxnSpPr>
        <p:spPr>
          <a:xfrm flipV="1">
            <a:off x="6337967" y="4017164"/>
            <a:ext cx="1" cy="3042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38" idx="0"/>
            <a:endCxn id="89" idx="2"/>
          </p:cNvCxnSpPr>
          <p:nvPr/>
        </p:nvCxnSpPr>
        <p:spPr>
          <a:xfrm flipV="1">
            <a:off x="5079439" y="4609979"/>
            <a:ext cx="1258528" cy="617482"/>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70616" y="6154871"/>
            <a:ext cx="1173702" cy="323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Position</a:t>
            </a:r>
          </a:p>
        </p:txBody>
      </p:sp>
      <p:sp>
        <p:nvSpPr>
          <p:cNvPr id="7" name="Rectangle 6"/>
          <p:cNvSpPr/>
          <p:nvPr/>
        </p:nvSpPr>
        <p:spPr>
          <a:xfrm>
            <a:off x="1116845" y="4790908"/>
            <a:ext cx="791342" cy="31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sp>
        <p:nvSpPr>
          <p:cNvPr id="9" name="Rectangle 8"/>
          <p:cNvSpPr/>
          <p:nvPr/>
        </p:nvSpPr>
        <p:spPr>
          <a:xfrm>
            <a:off x="673620" y="5250251"/>
            <a:ext cx="730575"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cxnSp>
        <p:nvCxnSpPr>
          <p:cNvPr id="11" name="Straight Arrow Connector 10"/>
          <p:cNvCxnSpPr>
            <a:stCxn id="6" idx="0"/>
            <a:endCxn id="7" idx="2"/>
          </p:cNvCxnSpPr>
          <p:nvPr/>
        </p:nvCxnSpPr>
        <p:spPr>
          <a:xfrm flipV="1">
            <a:off x="1457467" y="5102096"/>
            <a:ext cx="55049" cy="105277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9" idx="2"/>
          </p:cNvCxnSpPr>
          <p:nvPr/>
        </p:nvCxnSpPr>
        <p:spPr>
          <a:xfrm flipH="1" flipV="1">
            <a:off x="1038908" y="5589271"/>
            <a:ext cx="418559" cy="565600"/>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1633270" y="5330548"/>
            <a:ext cx="950761" cy="31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136" name="Rectangle 135"/>
          <p:cNvSpPr/>
          <p:nvPr/>
        </p:nvSpPr>
        <p:spPr>
          <a:xfrm>
            <a:off x="1633271" y="4239737"/>
            <a:ext cx="950762"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cxnSp>
        <p:nvCxnSpPr>
          <p:cNvPr id="137" name="Straight Arrow Connector 136"/>
          <p:cNvCxnSpPr>
            <a:stCxn id="135" idx="0"/>
            <a:endCxn id="136" idx="2"/>
          </p:cNvCxnSpPr>
          <p:nvPr/>
        </p:nvCxnSpPr>
        <p:spPr>
          <a:xfrm flipV="1">
            <a:off x="2108651" y="4560431"/>
            <a:ext cx="1" cy="770117"/>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 idx="0"/>
            <a:endCxn id="135" idx="2"/>
          </p:cNvCxnSpPr>
          <p:nvPr/>
        </p:nvCxnSpPr>
        <p:spPr>
          <a:xfrm flipV="1">
            <a:off x="1457467" y="5648624"/>
            <a:ext cx="651184" cy="506247"/>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473633" y="3810693"/>
            <a:ext cx="2267974" cy="2812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2</a:t>
            </a:r>
            <a:endParaRPr lang="en-US" b="1" dirty="0">
              <a:solidFill>
                <a:schemeClr val="tx1"/>
              </a:solidFill>
            </a:endParaRPr>
          </a:p>
        </p:txBody>
      </p:sp>
      <p:grpSp>
        <p:nvGrpSpPr>
          <p:cNvPr id="42" name="Group 41"/>
          <p:cNvGrpSpPr/>
          <p:nvPr/>
        </p:nvGrpSpPr>
        <p:grpSpPr>
          <a:xfrm>
            <a:off x="7400096" y="2206215"/>
            <a:ext cx="3365825" cy="3570464"/>
            <a:chOff x="3265427" y="2080742"/>
            <a:chExt cx="3365825" cy="3570464"/>
          </a:xfrm>
        </p:grpSpPr>
        <p:sp>
          <p:nvSpPr>
            <p:cNvPr id="43" name="Rectangle 42"/>
            <p:cNvSpPr/>
            <p:nvPr/>
          </p:nvSpPr>
          <p:spPr>
            <a:xfrm>
              <a:off x="4371559" y="4034383"/>
              <a:ext cx="870292" cy="49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a:p>
              <a:pPr algn="ctr"/>
              <a:r>
                <a:rPr lang="en-US" sz="1400" dirty="0">
                  <a:solidFill>
                    <a:schemeClr val="tx1"/>
                  </a:solidFill>
                </a:rPr>
                <a:t>Portfolio</a:t>
              </a:r>
            </a:p>
          </p:txBody>
        </p:sp>
        <p:sp>
          <p:nvSpPr>
            <p:cNvPr id="44" name="Rectangle 43"/>
            <p:cNvSpPr/>
            <p:nvPr/>
          </p:nvSpPr>
          <p:spPr>
            <a:xfrm>
              <a:off x="3441018" y="4145486"/>
              <a:ext cx="619840" cy="3390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Asset</a:t>
              </a:r>
            </a:p>
          </p:txBody>
        </p:sp>
        <p:sp>
          <p:nvSpPr>
            <p:cNvPr id="48" name="Rectangle 47"/>
            <p:cNvSpPr/>
            <p:nvPr/>
          </p:nvSpPr>
          <p:spPr>
            <a:xfrm>
              <a:off x="3265427" y="2080742"/>
              <a:ext cx="3365825" cy="3570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a:t>
              </a:r>
              <a:r>
                <a:rPr lang="en-US" b="1" baseline="-25000" dirty="0">
                  <a:solidFill>
                    <a:schemeClr val="tx1"/>
                  </a:solidFill>
                </a:rPr>
                <a:t>4</a:t>
              </a:r>
              <a:endParaRPr lang="en-US" b="1" dirty="0">
                <a:solidFill>
                  <a:schemeClr val="tx1"/>
                </a:solidFill>
              </a:endParaRPr>
            </a:p>
          </p:txBody>
        </p:sp>
        <p:sp>
          <p:nvSpPr>
            <p:cNvPr id="49" name="Rectangle 48"/>
            <p:cNvSpPr/>
            <p:nvPr/>
          </p:nvSpPr>
          <p:spPr>
            <a:xfrm>
              <a:off x="4417794" y="3117458"/>
              <a:ext cx="824057" cy="484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 Portfolio</a:t>
              </a:r>
            </a:p>
          </p:txBody>
        </p:sp>
        <p:sp>
          <p:nvSpPr>
            <p:cNvPr id="50" name="Rectangle 49"/>
            <p:cNvSpPr/>
            <p:nvPr/>
          </p:nvSpPr>
          <p:spPr>
            <a:xfrm>
              <a:off x="4417794" y="2527944"/>
              <a:ext cx="752363" cy="31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Client</a:t>
              </a:r>
            </a:p>
          </p:txBody>
        </p:sp>
        <p:cxnSp>
          <p:nvCxnSpPr>
            <p:cNvPr id="51" name="Straight Arrow Connector 50"/>
            <p:cNvCxnSpPr>
              <a:stCxn id="43" idx="0"/>
              <a:endCxn id="49" idx="2"/>
            </p:cNvCxnSpPr>
            <p:nvPr/>
          </p:nvCxnSpPr>
          <p:spPr>
            <a:xfrm flipV="1">
              <a:off x="4806705" y="3601601"/>
              <a:ext cx="23118" cy="432782"/>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0"/>
              <a:endCxn id="50" idx="2"/>
            </p:cNvCxnSpPr>
            <p:nvPr/>
          </p:nvCxnSpPr>
          <p:spPr>
            <a:xfrm flipH="1" flipV="1">
              <a:off x="4793976" y="2839132"/>
              <a:ext cx="35847" cy="278326"/>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401356" y="3307487"/>
              <a:ext cx="870493" cy="354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Strategy</a:t>
              </a:r>
            </a:p>
          </p:txBody>
        </p:sp>
        <p:cxnSp>
          <p:nvCxnSpPr>
            <p:cNvPr id="54" name="Straight Arrow Connector 53"/>
            <p:cNvCxnSpPr>
              <a:stCxn id="43" idx="0"/>
              <a:endCxn id="53" idx="2"/>
            </p:cNvCxnSpPr>
            <p:nvPr/>
          </p:nvCxnSpPr>
          <p:spPr>
            <a:xfrm flipH="1" flipV="1">
              <a:off x="3836603" y="3661819"/>
              <a:ext cx="970102" cy="372564"/>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370391" y="5101988"/>
              <a:ext cx="847167" cy="333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Holding</a:t>
              </a:r>
            </a:p>
          </p:txBody>
        </p:sp>
        <p:cxnSp>
          <p:nvCxnSpPr>
            <p:cNvPr id="56" name="Straight Arrow Connector 55"/>
            <p:cNvCxnSpPr>
              <a:stCxn id="55" idx="0"/>
              <a:endCxn id="44" idx="2"/>
            </p:cNvCxnSpPr>
            <p:nvPr/>
          </p:nvCxnSpPr>
          <p:spPr>
            <a:xfrm flipH="1" flipV="1">
              <a:off x="3750938" y="4484506"/>
              <a:ext cx="1043037" cy="617482"/>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0"/>
              <a:endCxn id="43" idx="2"/>
            </p:cNvCxnSpPr>
            <p:nvPr/>
          </p:nvCxnSpPr>
          <p:spPr>
            <a:xfrm flipV="1">
              <a:off x="4793975" y="4531875"/>
              <a:ext cx="12730" cy="570113"/>
            </a:xfrm>
            <a:prstGeom prst="straightConnector1">
              <a:avLst/>
            </a:prstGeom>
            <a:ln w="158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579084" y="4213799"/>
              <a:ext cx="900604" cy="31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Currency</a:t>
              </a:r>
            </a:p>
          </p:txBody>
        </p:sp>
        <p:sp>
          <p:nvSpPr>
            <p:cNvPr id="59" name="Rectangle 58"/>
            <p:cNvSpPr/>
            <p:nvPr/>
          </p:nvSpPr>
          <p:spPr>
            <a:xfrm>
              <a:off x="5579084" y="3588870"/>
              <a:ext cx="900605" cy="320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Country</a:t>
              </a:r>
            </a:p>
          </p:txBody>
        </p:sp>
        <p:cxnSp>
          <p:nvCxnSpPr>
            <p:cNvPr id="60" name="Straight Arrow Connector 59"/>
            <p:cNvCxnSpPr>
              <a:stCxn id="58" idx="0"/>
              <a:endCxn id="59" idx="2"/>
            </p:cNvCxnSpPr>
            <p:nvPr/>
          </p:nvCxnSpPr>
          <p:spPr>
            <a:xfrm flipV="1">
              <a:off x="6029386" y="3909564"/>
              <a:ext cx="1" cy="304235"/>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0"/>
              <a:endCxn id="58" idx="2"/>
            </p:cNvCxnSpPr>
            <p:nvPr/>
          </p:nvCxnSpPr>
          <p:spPr>
            <a:xfrm flipV="1">
              <a:off x="4793975" y="4531875"/>
              <a:ext cx="1235411" cy="570113"/>
            </a:xfrm>
            <a:prstGeom prst="straightConnector1">
              <a:avLst/>
            </a:prstGeom>
            <a:ln w="952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sp>
        <p:nvSpPr>
          <p:cNvPr id="67" name="Date Placeholder 66"/>
          <p:cNvSpPr>
            <a:spLocks noGrp="1"/>
          </p:cNvSpPr>
          <p:nvPr>
            <p:ph type="dt" sz="half" idx="10"/>
          </p:nvPr>
        </p:nvSpPr>
        <p:spPr/>
        <p:txBody>
          <a:bodyPr/>
          <a:lstStyle/>
          <a:p>
            <a:fld id="{8F771CCD-B67B-4D12-8645-336221C1C118}" type="datetime1">
              <a:rPr lang="en-US" smtClean="0"/>
              <a:t>12/31/2016</a:t>
            </a:fld>
            <a:endParaRPr lang="en-US"/>
          </a:p>
        </p:txBody>
      </p:sp>
      <p:sp>
        <p:nvSpPr>
          <p:cNvPr id="71" name="Footer Placeholder 70"/>
          <p:cNvSpPr>
            <a:spLocks noGrp="1"/>
          </p:cNvSpPr>
          <p:nvPr>
            <p:ph type="ftr" sz="quarter" idx="11"/>
          </p:nvPr>
        </p:nvSpPr>
        <p:spPr/>
        <p:txBody>
          <a:bodyPr/>
          <a:lstStyle/>
          <a:p>
            <a:r>
              <a:rPr lang="en-US"/>
              <a:t>Finance Colmint</a:t>
            </a:r>
            <a:endParaRPr lang="en-US"/>
          </a:p>
        </p:txBody>
      </p:sp>
      <p:sp>
        <p:nvSpPr>
          <p:cNvPr id="72" name="Slide Number Placeholder 71"/>
          <p:cNvSpPr>
            <a:spLocks noGrp="1"/>
          </p:cNvSpPr>
          <p:nvPr>
            <p:ph type="sldNum" sz="quarter" idx="12"/>
          </p:nvPr>
        </p:nvSpPr>
        <p:spPr/>
        <p:txBody>
          <a:bodyPr/>
          <a:lstStyle/>
          <a:p>
            <a:fld id="{F263699F-16FA-4A66-82DF-CC7B377884CE}" type="slidenum">
              <a:rPr lang="en-US" smtClean="0"/>
              <a:t>26</a:t>
            </a:fld>
            <a:endParaRPr lang="en-US"/>
          </a:p>
        </p:txBody>
      </p:sp>
    </p:spTree>
    <p:extLst>
      <p:ext uri="{BB962C8B-B14F-4D97-AF65-F5344CB8AC3E}">
        <p14:creationId xmlns:p14="http://schemas.microsoft.com/office/powerpoint/2010/main" val="1569876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Scenario #2</a:t>
            </a:r>
          </a:p>
        </p:txBody>
      </p:sp>
      <p:sp>
        <p:nvSpPr>
          <p:cNvPr id="3" name="Content Placeholder 2"/>
          <p:cNvSpPr>
            <a:spLocks noGrp="1"/>
          </p:cNvSpPr>
          <p:nvPr>
            <p:ph idx="1"/>
          </p:nvPr>
        </p:nvSpPr>
        <p:spPr>
          <a:xfrm>
            <a:off x="838200" y="1825625"/>
            <a:ext cx="10515600" cy="3713938"/>
          </a:xfrm>
        </p:spPr>
        <p:txBody>
          <a:bodyPr>
            <a:normAutofit/>
          </a:bodyPr>
          <a:lstStyle/>
          <a:p>
            <a:r>
              <a:rPr lang="en-US" dirty="0"/>
              <a:t>Sources S</a:t>
            </a:r>
            <a:r>
              <a:rPr lang="en-US" baseline="-25000" dirty="0"/>
              <a:t>1</a:t>
            </a:r>
            <a:r>
              <a:rPr lang="en-US" dirty="0"/>
              <a:t> and S</a:t>
            </a:r>
            <a:r>
              <a:rPr lang="en-US" baseline="-25000" dirty="0"/>
              <a:t>2</a:t>
            </a:r>
            <a:r>
              <a:rPr lang="en-US" dirty="0"/>
              <a:t> – Same as scenario #1.</a:t>
            </a:r>
          </a:p>
          <a:p>
            <a:r>
              <a:rPr lang="en-US" dirty="0"/>
              <a:t>Sources S</a:t>
            </a:r>
            <a:r>
              <a:rPr lang="en-US" baseline="-25000" dirty="0"/>
              <a:t>3</a:t>
            </a:r>
            <a:r>
              <a:rPr lang="en-US" dirty="0"/>
              <a:t> and S</a:t>
            </a:r>
            <a:r>
              <a:rPr lang="en-US" baseline="-25000" dirty="0"/>
              <a:t>4</a:t>
            </a:r>
            <a:r>
              <a:rPr lang="en-US" dirty="0"/>
              <a:t> – Are a deconstruction of S</a:t>
            </a:r>
            <a:r>
              <a:rPr lang="en-US" baseline="-25000" dirty="0"/>
              <a:t>3</a:t>
            </a:r>
            <a:r>
              <a:rPr lang="en-US" dirty="0"/>
              <a:t> of scenario #1.</a:t>
            </a:r>
          </a:p>
          <a:p>
            <a:r>
              <a:rPr lang="en-US" dirty="0"/>
              <a:t>Integration would require merging entities across the sources to define conforming dimensions.</a:t>
            </a:r>
          </a:p>
          <a:p>
            <a:pPr lvl="1"/>
            <a:r>
              <a:rPr lang="en-US" dirty="0"/>
              <a:t>Scenario #2 would inherit all of the implementations of scenario #1.</a:t>
            </a:r>
          </a:p>
          <a:p>
            <a:pPr lvl="1"/>
            <a:r>
              <a:rPr lang="en-US" dirty="0"/>
              <a:t>In addition scenario #2 would require the reconciliation of the two models for portfolio in S</a:t>
            </a:r>
            <a:r>
              <a:rPr lang="en-US" baseline="-25000" dirty="0"/>
              <a:t>3</a:t>
            </a:r>
            <a:r>
              <a:rPr lang="en-US" dirty="0"/>
              <a:t> and S</a:t>
            </a:r>
            <a:r>
              <a:rPr lang="en-US" baseline="-25000" dirty="0"/>
              <a:t>4</a:t>
            </a:r>
            <a:r>
              <a:rPr lang="en-US" dirty="0"/>
              <a:t>.</a:t>
            </a:r>
          </a:p>
          <a:p>
            <a:pPr lvl="1"/>
            <a:endParaRPr lang="en-US" dirty="0"/>
          </a:p>
        </p:txBody>
      </p:sp>
      <p:sp>
        <p:nvSpPr>
          <p:cNvPr id="4" name="Date Placeholder 3"/>
          <p:cNvSpPr>
            <a:spLocks noGrp="1"/>
          </p:cNvSpPr>
          <p:nvPr>
            <p:ph type="dt" sz="half" idx="10"/>
          </p:nvPr>
        </p:nvSpPr>
        <p:spPr/>
        <p:txBody>
          <a:bodyPr/>
          <a:lstStyle/>
          <a:p>
            <a:fld id="{81CE19BB-03A0-4F3F-A566-296E796E201B}"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27</a:t>
            </a:fld>
            <a:endParaRPr lang="en-US"/>
          </a:p>
        </p:txBody>
      </p:sp>
    </p:spTree>
    <p:extLst>
      <p:ext uri="{BB962C8B-B14F-4D97-AF65-F5344CB8AC3E}">
        <p14:creationId xmlns:p14="http://schemas.microsoft.com/office/powerpoint/2010/main" val="21627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357"/>
          </a:xfrm>
        </p:spPr>
        <p:txBody>
          <a:bodyPr/>
          <a:lstStyle/>
          <a:p>
            <a:r>
              <a:rPr lang="en-US" dirty="0"/>
              <a:t>Project Objectives (Ryan)</a:t>
            </a:r>
          </a:p>
        </p:txBody>
      </p:sp>
      <p:sp>
        <p:nvSpPr>
          <p:cNvPr id="3" name="Content Placeholder 2"/>
          <p:cNvSpPr>
            <a:spLocks noGrp="1"/>
          </p:cNvSpPr>
          <p:nvPr>
            <p:ph idx="1"/>
          </p:nvPr>
        </p:nvSpPr>
        <p:spPr>
          <a:xfrm>
            <a:off x="322729" y="1455084"/>
            <a:ext cx="11031071" cy="4351338"/>
          </a:xfrm>
        </p:spPr>
        <p:txBody>
          <a:bodyPr>
            <a:normAutofit fontScale="77500" lnSpcReduction="20000"/>
          </a:bodyPr>
          <a:lstStyle/>
          <a:p>
            <a:r>
              <a:rPr lang="en-US" dirty="0"/>
              <a:t>create an AQL tutorial</a:t>
            </a:r>
          </a:p>
          <a:p>
            <a:r>
              <a:rPr lang="en-US" dirty="0"/>
              <a:t>establish a lingua franca between </a:t>
            </a:r>
            <a:r>
              <a:rPr lang="en-US" dirty="0" err="1"/>
              <a:t>Jee</a:t>
            </a:r>
            <a:r>
              <a:rPr lang="en-US" dirty="0"/>
              <a:t>, Peter, Ryan</a:t>
            </a:r>
          </a:p>
          <a:p>
            <a:r>
              <a:rPr lang="en-US" dirty="0"/>
              <a:t>do a large enough example to convince potential pilot customers to do a pilot</a:t>
            </a:r>
          </a:p>
          <a:p>
            <a:r>
              <a:rPr lang="en-US" dirty="0"/>
              <a:t>finish writing up the existing finance </a:t>
            </a:r>
            <a:r>
              <a:rPr lang="en-US" dirty="0" err="1"/>
              <a:t>colim</a:t>
            </a:r>
            <a:r>
              <a:rPr lang="en-US" dirty="0"/>
              <a:t> example</a:t>
            </a:r>
          </a:p>
          <a:p>
            <a:r>
              <a:rPr lang="en-US" dirty="0"/>
              <a:t>make the existing </a:t>
            </a:r>
            <a:r>
              <a:rPr lang="en-US" dirty="0" err="1"/>
              <a:t>colim</a:t>
            </a:r>
            <a:r>
              <a:rPr lang="en-US" dirty="0"/>
              <a:t> example more plausible</a:t>
            </a:r>
          </a:p>
          <a:p>
            <a:r>
              <a:rPr lang="en-US" dirty="0"/>
              <a:t>enhance Peter's understanding of AQL</a:t>
            </a:r>
          </a:p>
          <a:p>
            <a:r>
              <a:rPr lang="en-US" dirty="0"/>
              <a:t>try out Peter's schema-less to schema-more operations</a:t>
            </a:r>
          </a:p>
          <a:p>
            <a:r>
              <a:rPr lang="en-US" dirty="0"/>
              <a:t>find bugs in AQL</a:t>
            </a:r>
          </a:p>
          <a:p>
            <a:r>
              <a:rPr lang="en-US" dirty="0"/>
              <a:t>find enhancements to AQL</a:t>
            </a:r>
          </a:p>
          <a:p>
            <a:r>
              <a:rPr lang="en-US" dirty="0"/>
              <a:t>scalability test AQL</a:t>
            </a:r>
          </a:p>
          <a:p>
            <a:r>
              <a:rPr lang="en-US" dirty="0"/>
              <a:t>generate user requirements</a:t>
            </a:r>
          </a:p>
          <a:p>
            <a:r>
              <a:rPr lang="en-US" dirty="0"/>
              <a:t>do a dry run of what a Peter consulting engagement might look like</a:t>
            </a:r>
            <a:endParaRPr lang="en-US" dirty="0"/>
          </a:p>
        </p:txBody>
      </p:sp>
      <p:sp>
        <p:nvSpPr>
          <p:cNvPr id="4" name="Date Placeholder 3"/>
          <p:cNvSpPr>
            <a:spLocks noGrp="1"/>
          </p:cNvSpPr>
          <p:nvPr>
            <p:ph type="dt" sz="half" idx="10"/>
          </p:nvPr>
        </p:nvSpPr>
        <p:spPr/>
        <p:txBody>
          <a:bodyPr/>
          <a:lstStyle/>
          <a:p>
            <a:fld id="{46F05BE1-1904-4C48-B38E-D3830154983D}"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3</a:t>
            </a:fld>
            <a:endParaRPr lang="en-US"/>
          </a:p>
        </p:txBody>
      </p:sp>
    </p:spTree>
    <p:extLst>
      <p:ext uri="{BB962C8B-B14F-4D97-AF65-F5344CB8AC3E}">
        <p14:creationId xmlns:p14="http://schemas.microsoft.com/office/powerpoint/2010/main" val="29057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28" y="258270"/>
            <a:ext cx="3632791" cy="905466"/>
          </a:xfrm>
        </p:spPr>
        <p:txBody>
          <a:bodyPr/>
          <a:lstStyle/>
          <a:p>
            <a:r>
              <a:rPr lang="en-US" dirty="0"/>
              <a:t>Initial Schema</a:t>
            </a:r>
          </a:p>
        </p:txBody>
      </p:sp>
      <p:grpSp>
        <p:nvGrpSpPr>
          <p:cNvPr id="163" name="Group 162"/>
          <p:cNvGrpSpPr/>
          <p:nvPr/>
        </p:nvGrpSpPr>
        <p:grpSpPr>
          <a:xfrm>
            <a:off x="10900914" y="1208012"/>
            <a:ext cx="882023" cy="970371"/>
            <a:chOff x="686040" y="1109820"/>
            <a:chExt cx="882023" cy="970371"/>
          </a:xfrm>
        </p:grpSpPr>
        <p:sp>
          <p:nvSpPr>
            <p:cNvPr id="30" name="Rectangle 29"/>
            <p:cNvSpPr/>
            <p:nvPr/>
          </p:nvSpPr>
          <p:spPr>
            <a:xfrm>
              <a:off x="686041" y="1109820"/>
              <a:ext cx="882022" cy="970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Country</a:t>
              </a:r>
            </a:p>
            <a:p>
              <a:r>
                <a:rPr lang="en-US" sz="1400" b="1" dirty="0">
                  <a:solidFill>
                    <a:schemeClr val="tx1"/>
                  </a:solidFill>
                </a:rPr>
                <a:t>*id</a:t>
              </a:r>
              <a:endParaRPr lang="en-US" sz="1400" b="1" u="sng" dirty="0">
                <a:solidFill>
                  <a:schemeClr val="tx1"/>
                </a:solidFill>
              </a:endParaRPr>
            </a:p>
            <a:p>
              <a:r>
                <a:rPr lang="en-US" sz="1400" dirty="0">
                  <a:solidFill>
                    <a:schemeClr val="tx1"/>
                  </a:solidFill>
                </a:rPr>
                <a:t>code</a:t>
              </a:r>
            </a:p>
            <a:p>
              <a:r>
                <a:rPr lang="en-US" sz="1400" dirty="0">
                  <a:solidFill>
                    <a:schemeClr val="tx1"/>
                  </a:solidFill>
                </a:rPr>
                <a:t>name</a:t>
              </a:r>
            </a:p>
          </p:txBody>
        </p:sp>
        <p:cxnSp>
          <p:nvCxnSpPr>
            <p:cNvPr id="32" name="Straight Connector 31"/>
            <p:cNvCxnSpPr/>
            <p:nvPr/>
          </p:nvCxnSpPr>
          <p:spPr>
            <a:xfrm>
              <a:off x="686040" y="1403484"/>
              <a:ext cx="88202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10842432" y="2844071"/>
            <a:ext cx="1004539" cy="1182851"/>
            <a:chOff x="686039" y="2745879"/>
            <a:chExt cx="1004539" cy="1182851"/>
          </a:xfrm>
        </p:grpSpPr>
        <p:sp>
          <p:nvSpPr>
            <p:cNvPr id="35" name="Rectangle 34"/>
            <p:cNvSpPr/>
            <p:nvPr/>
          </p:nvSpPr>
          <p:spPr>
            <a:xfrm>
              <a:off x="686040" y="2745879"/>
              <a:ext cx="1004538" cy="1182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Currency</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country_id</a:t>
              </a:r>
              <a:endParaRPr lang="en-US" sz="1400" b="1" dirty="0">
                <a:solidFill>
                  <a:schemeClr val="tx1"/>
                </a:solidFill>
              </a:endParaRPr>
            </a:p>
            <a:p>
              <a:r>
                <a:rPr lang="en-US" sz="1400" dirty="0">
                  <a:solidFill>
                    <a:schemeClr val="tx1"/>
                  </a:solidFill>
                </a:rPr>
                <a:t>code</a:t>
              </a:r>
            </a:p>
            <a:p>
              <a:r>
                <a:rPr lang="en-US" sz="1400" dirty="0">
                  <a:solidFill>
                    <a:schemeClr val="tx1"/>
                  </a:solidFill>
                </a:rPr>
                <a:t>name</a:t>
              </a:r>
            </a:p>
          </p:txBody>
        </p:sp>
        <p:cxnSp>
          <p:nvCxnSpPr>
            <p:cNvPr id="36" name="Straight Connector 35"/>
            <p:cNvCxnSpPr/>
            <p:nvPr/>
          </p:nvCxnSpPr>
          <p:spPr>
            <a:xfrm>
              <a:off x="686039" y="3028908"/>
              <a:ext cx="100453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9328393" y="1836099"/>
            <a:ext cx="1026530" cy="933709"/>
            <a:chOff x="7176489" y="2128977"/>
            <a:chExt cx="1026530" cy="933709"/>
          </a:xfrm>
        </p:grpSpPr>
        <p:sp>
          <p:nvSpPr>
            <p:cNvPr id="55" name="Rectangle 54"/>
            <p:cNvSpPr/>
            <p:nvPr/>
          </p:nvSpPr>
          <p:spPr>
            <a:xfrm>
              <a:off x="7176489" y="2128977"/>
              <a:ext cx="1023443" cy="933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Client</a:t>
              </a:r>
            </a:p>
            <a:p>
              <a:r>
                <a:rPr lang="en-US" sz="1400" b="1" dirty="0">
                  <a:solidFill>
                    <a:schemeClr val="tx1"/>
                  </a:solidFill>
                </a:rPr>
                <a:t>*id</a:t>
              </a:r>
              <a:endParaRPr lang="en-US" sz="1400" b="1" u="sng" dirty="0">
                <a:solidFill>
                  <a:schemeClr val="tx1"/>
                </a:solidFill>
              </a:endParaRPr>
            </a:p>
            <a:p>
              <a:r>
                <a:rPr lang="en-US" sz="1400" dirty="0">
                  <a:solidFill>
                    <a:schemeClr val="tx1"/>
                  </a:solidFill>
                </a:rPr>
                <a:t>name</a:t>
              </a:r>
            </a:p>
            <a:p>
              <a:r>
                <a:rPr lang="en-US" sz="1400" dirty="0">
                  <a:solidFill>
                    <a:schemeClr val="tx1"/>
                  </a:solidFill>
                </a:rPr>
                <a:t>description</a:t>
              </a:r>
            </a:p>
          </p:txBody>
        </p:sp>
        <p:cxnSp>
          <p:nvCxnSpPr>
            <p:cNvPr id="56" name="Straight Connector 55"/>
            <p:cNvCxnSpPr/>
            <p:nvPr/>
          </p:nvCxnSpPr>
          <p:spPr>
            <a:xfrm>
              <a:off x="7179576" y="2399838"/>
              <a:ext cx="102344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5498992" y="282987"/>
            <a:ext cx="1015689" cy="1069841"/>
            <a:chOff x="4491976" y="271386"/>
            <a:chExt cx="1015689" cy="1069841"/>
          </a:xfrm>
        </p:grpSpPr>
        <p:sp>
          <p:nvSpPr>
            <p:cNvPr id="63" name="Rectangle 62"/>
            <p:cNvSpPr/>
            <p:nvPr/>
          </p:nvSpPr>
          <p:spPr>
            <a:xfrm>
              <a:off x="4491976" y="271386"/>
              <a:ext cx="1015689" cy="1069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Strategy</a:t>
              </a:r>
            </a:p>
            <a:p>
              <a:r>
                <a:rPr lang="en-US" sz="1400" b="1" dirty="0">
                  <a:solidFill>
                    <a:schemeClr val="tx1"/>
                  </a:solidFill>
                </a:rPr>
                <a:t>*id</a:t>
              </a:r>
              <a:endParaRPr lang="en-US" sz="1400" b="1" u="sng" dirty="0">
                <a:solidFill>
                  <a:schemeClr val="tx1"/>
                </a:solidFill>
              </a:endParaRPr>
            </a:p>
            <a:p>
              <a:r>
                <a:rPr lang="en-US" sz="1400" dirty="0">
                  <a:solidFill>
                    <a:schemeClr val="tx1"/>
                  </a:solidFill>
                </a:rPr>
                <a:t>name</a:t>
              </a:r>
            </a:p>
            <a:p>
              <a:r>
                <a:rPr lang="en-US" sz="1400" dirty="0">
                  <a:solidFill>
                    <a:schemeClr val="tx1"/>
                  </a:solidFill>
                </a:rPr>
                <a:t>description</a:t>
              </a:r>
            </a:p>
          </p:txBody>
        </p:sp>
        <p:cxnSp>
          <p:nvCxnSpPr>
            <p:cNvPr id="64" name="Straight Connector 63"/>
            <p:cNvCxnSpPr/>
            <p:nvPr/>
          </p:nvCxnSpPr>
          <p:spPr>
            <a:xfrm>
              <a:off x="4491976" y="565050"/>
              <a:ext cx="101568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a:stCxn id="35" idx="0"/>
            <a:endCxn id="30" idx="2"/>
          </p:cNvCxnSpPr>
          <p:nvPr/>
        </p:nvCxnSpPr>
        <p:spPr>
          <a:xfrm flipH="1" flipV="1">
            <a:off x="11341926" y="2178383"/>
            <a:ext cx="2776" cy="66568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6" idx="1"/>
            <a:endCxn id="63" idx="2"/>
          </p:cNvCxnSpPr>
          <p:nvPr/>
        </p:nvCxnSpPr>
        <p:spPr>
          <a:xfrm flipH="1" flipV="1">
            <a:off x="6006837" y="1352828"/>
            <a:ext cx="1395082" cy="53973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0"/>
            <a:endCxn id="63" idx="2"/>
          </p:cNvCxnSpPr>
          <p:nvPr/>
        </p:nvCxnSpPr>
        <p:spPr>
          <a:xfrm flipV="1">
            <a:off x="5998637" y="1352828"/>
            <a:ext cx="8200" cy="52021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Connector: Curved 82"/>
          <p:cNvCxnSpPr>
            <a:stCxn id="69" idx="1"/>
            <a:endCxn id="69" idx="0"/>
          </p:cNvCxnSpPr>
          <p:nvPr/>
        </p:nvCxnSpPr>
        <p:spPr>
          <a:xfrm rot="10800000" flipH="1">
            <a:off x="5467385" y="1873045"/>
            <a:ext cx="531251" cy="712281"/>
          </a:xfrm>
          <a:prstGeom prst="curvedConnector4">
            <a:avLst>
              <a:gd name="adj1" fmla="val -43031"/>
              <a:gd name="adj2" fmla="val 132094"/>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8" idx="0"/>
            <a:endCxn id="55" idx="2"/>
          </p:cNvCxnSpPr>
          <p:nvPr/>
        </p:nvCxnSpPr>
        <p:spPr>
          <a:xfrm flipV="1">
            <a:off x="7841923" y="2769808"/>
            <a:ext cx="1998192" cy="252091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8" idx="0"/>
            <a:endCxn id="39" idx="2"/>
          </p:cNvCxnSpPr>
          <p:nvPr/>
        </p:nvCxnSpPr>
        <p:spPr>
          <a:xfrm flipV="1">
            <a:off x="7841923" y="4964543"/>
            <a:ext cx="43270" cy="32617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8" idx="0"/>
            <a:endCxn id="69" idx="2"/>
          </p:cNvCxnSpPr>
          <p:nvPr/>
        </p:nvCxnSpPr>
        <p:spPr>
          <a:xfrm flipH="1" flipV="1">
            <a:off x="5998637" y="3297606"/>
            <a:ext cx="1843286" cy="199311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0" idx="0"/>
            <a:endCxn id="55" idx="2"/>
          </p:cNvCxnSpPr>
          <p:nvPr/>
        </p:nvCxnSpPr>
        <p:spPr>
          <a:xfrm flipV="1">
            <a:off x="9701931" y="2769808"/>
            <a:ext cx="138184" cy="125711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0" idx="0"/>
            <a:endCxn id="66" idx="2"/>
          </p:cNvCxnSpPr>
          <p:nvPr/>
        </p:nvCxnSpPr>
        <p:spPr>
          <a:xfrm flipH="1" flipV="1">
            <a:off x="7922188" y="2476272"/>
            <a:ext cx="1779743" cy="155065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0"/>
            <a:endCxn id="66" idx="2"/>
          </p:cNvCxnSpPr>
          <p:nvPr/>
        </p:nvCxnSpPr>
        <p:spPr>
          <a:xfrm flipV="1">
            <a:off x="7885193" y="2476272"/>
            <a:ext cx="36995" cy="44396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7" idx="0"/>
            <a:endCxn id="69" idx="2"/>
          </p:cNvCxnSpPr>
          <p:nvPr/>
        </p:nvCxnSpPr>
        <p:spPr>
          <a:xfrm flipV="1">
            <a:off x="5991677" y="3297606"/>
            <a:ext cx="6960" cy="45521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0"/>
            <a:endCxn id="66" idx="2"/>
          </p:cNvCxnSpPr>
          <p:nvPr/>
        </p:nvCxnSpPr>
        <p:spPr>
          <a:xfrm flipV="1">
            <a:off x="5991677" y="2476272"/>
            <a:ext cx="1930511" cy="127654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3"/>
            <a:endCxn id="35" idx="1"/>
          </p:cNvCxnSpPr>
          <p:nvPr/>
        </p:nvCxnSpPr>
        <p:spPr>
          <a:xfrm flipV="1">
            <a:off x="8637765" y="3435497"/>
            <a:ext cx="2204668" cy="50689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50" idx="3"/>
            <a:endCxn id="35" idx="2"/>
          </p:cNvCxnSpPr>
          <p:nvPr/>
        </p:nvCxnSpPr>
        <p:spPr>
          <a:xfrm flipV="1">
            <a:off x="10307076" y="4026922"/>
            <a:ext cx="1037626" cy="102421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10307076" y="4026922"/>
            <a:ext cx="1244660" cy="123308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7" idx="3"/>
            <a:endCxn id="35" idx="1"/>
          </p:cNvCxnSpPr>
          <p:nvPr/>
        </p:nvCxnSpPr>
        <p:spPr>
          <a:xfrm flipV="1">
            <a:off x="6705008" y="3435497"/>
            <a:ext cx="4137425" cy="136433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221" name="Group 220"/>
          <p:cNvGrpSpPr/>
          <p:nvPr/>
        </p:nvGrpSpPr>
        <p:grpSpPr>
          <a:xfrm>
            <a:off x="6995764" y="5290721"/>
            <a:ext cx="1695161" cy="1215280"/>
            <a:chOff x="4843860" y="5583599"/>
            <a:chExt cx="1695161" cy="1215280"/>
          </a:xfrm>
        </p:grpSpPr>
        <p:sp>
          <p:nvSpPr>
            <p:cNvPr id="58" name="Rectangle 57"/>
            <p:cNvSpPr/>
            <p:nvPr/>
          </p:nvSpPr>
          <p:spPr>
            <a:xfrm>
              <a:off x="4843860" y="5583599"/>
              <a:ext cx="1692318" cy="121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err="1">
                  <a:solidFill>
                    <a:schemeClr val="tx1"/>
                  </a:solidFill>
                </a:rPr>
                <a:t>Portfolio_Holding</a:t>
              </a:r>
              <a:endParaRPr lang="en-US" sz="1600" b="1" dirty="0">
                <a:solidFill>
                  <a:schemeClr val="tx1"/>
                </a:solidFill>
              </a:endParaRP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client_id</a:t>
              </a:r>
              <a:endParaRPr lang="en-US" sz="1400" b="1" dirty="0">
                <a:solidFill>
                  <a:schemeClr val="tx1"/>
                </a:solidFill>
              </a:endParaRPr>
            </a:p>
            <a:p>
              <a:r>
                <a:rPr lang="en-US" sz="1400" b="1" dirty="0" err="1">
                  <a:solidFill>
                    <a:schemeClr val="tx1"/>
                  </a:solidFill>
                </a:rPr>
                <a:t>holding_id</a:t>
              </a:r>
              <a:endParaRPr lang="en-US" sz="1400" b="1" dirty="0">
                <a:solidFill>
                  <a:schemeClr val="tx1"/>
                </a:solidFill>
              </a:endParaRPr>
            </a:p>
            <a:p>
              <a:r>
                <a:rPr lang="en-US" sz="1400" b="1" dirty="0" err="1">
                  <a:solidFill>
                    <a:schemeClr val="tx1"/>
                  </a:solidFill>
                </a:rPr>
                <a:t>portfolio_id</a:t>
              </a:r>
              <a:endParaRPr lang="en-US" sz="1400" b="1" dirty="0">
                <a:solidFill>
                  <a:schemeClr val="tx1"/>
                </a:solidFill>
              </a:endParaRPr>
            </a:p>
          </p:txBody>
        </p:sp>
        <p:cxnSp>
          <p:nvCxnSpPr>
            <p:cNvPr id="59" name="Straight Connector 58"/>
            <p:cNvCxnSpPr/>
            <p:nvPr/>
          </p:nvCxnSpPr>
          <p:spPr>
            <a:xfrm>
              <a:off x="4846703" y="5875233"/>
              <a:ext cx="1692318" cy="0"/>
            </a:xfrm>
            <a:prstGeom prst="line">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5278346" y="3752818"/>
            <a:ext cx="1426662" cy="2094019"/>
            <a:chOff x="3065314" y="4274212"/>
            <a:chExt cx="1426662" cy="2094019"/>
          </a:xfrm>
        </p:grpSpPr>
        <p:sp>
          <p:nvSpPr>
            <p:cNvPr id="47" name="Rectangle 46"/>
            <p:cNvSpPr/>
            <p:nvPr/>
          </p:nvSpPr>
          <p:spPr>
            <a:xfrm>
              <a:off x="3065314" y="4274212"/>
              <a:ext cx="1426662" cy="20940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Transaction</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asset_id</a:t>
              </a:r>
              <a:endParaRPr lang="en-US" sz="1400" b="1" dirty="0">
                <a:solidFill>
                  <a:schemeClr val="tx1"/>
                </a:solidFill>
              </a:endParaRPr>
            </a:p>
            <a:p>
              <a:r>
                <a:rPr lang="en-US" sz="1400" b="1" dirty="0" err="1">
                  <a:solidFill>
                    <a:schemeClr val="tx1"/>
                  </a:solidFill>
                </a:rPr>
                <a:t>price_curr_id</a:t>
              </a:r>
              <a:endParaRPr lang="en-US" sz="1400" b="1" dirty="0">
                <a:solidFill>
                  <a:schemeClr val="tx1"/>
                </a:solidFill>
              </a:endParaRPr>
            </a:p>
            <a:p>
              <a:r>
                <a:rPr lang="en-US" sz="1400" b="1" dirty="0" err="1">
                  <a:solidFill>
                    <a:schemeClr val="tx1"/>
                  </a:solidFill>
                </a:rPr>
                <a:t>portfolio_id</a:t>
              </a:r>
              <a:endParaRPr lang="en-US" sz="1400" b="1" dirty="0">
                <a:solidFill>
                  <a:schemeClr val="tx1"/>
                </a:solidFill>
              </a:endParaRPr>
            </a:p>
            <a:p>
              <a:r>
                <a:rPr lang="en-US" sz="1400" dirty="0">
                  <a:solidFill>
                    <a:schemeClr val="tx1"/>
                  </a:solidFill>
                </a:rPr>
                <a:t>quantity</a:t>
              </a:r>
            </a:p>
            <a:p>
              <a:r>
                <a:rPr lang="en-US" sz="1400" dirty="0">
                  <a:solidFill>
                    <a:schemeClr val="tx1"/>
                  </a:solidFill>
                </a:rPr>
                <a:t>price</a:t>
              </a:r>
            </a:p>
            <a:p>
              <a:r>
                <a:rPr lang="en-US" sz="1400" dirty="0" err="1">
                  <a:solidFill>
                    <a:schemeClr val="tx1"/>
                  </a:solidFill>
                </a:rPr>
                <a:t>transaction_date</a:t>
              </a:r>
              <a:endParaRPr lang="en-US" sz="1400" dirty="0">
                <a:solidFill>
                  <a:schemeClr val="tx1"/>
                </a:solidFill>
              </a:endParaRPr>
            </a:p>
            <a:p>
              <a:r>
                <a:rPr lang="en-US" sz="1400" dirty="0" err="1">
                  <a:solidFill>
                    <a:schemeClr val="tx1"/>
                  </a:solidFill>
                </a:rPr>
                <a:t>buy_sell_ind</a:t>
              </a:r>
              <a:endParaRPr lang="en-US" sz="1400" dirty="0">
                <a:solidFill>
                  <a:schemeClr val="tx1"/>
                </a:solidFill>
              </a:endParaRPr>
            </a:p>
          </p:txBody>
        </p:sp>
        <p:cxnSp>
          <p:nvCxnSpPr>
            <p:cNvPr id="48" name="Straight Connector 47"/>
            <p:cNvCxnSpPr/>
            <p:nvPr/>
          </p:nvCxnSpPr>
          <p:spPr>
            <a:xfrm>
              <a:off x="3065315" y="4573193"/>
              <a:ext cx="142666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5467386" y="1873044"/>
            <a:ext cx="1062501" cy="1424562"/>
            <a:chOff x="3632817" y="1954435"/>
            <a:chExt cx="1062501" cy="1424562"/>
          </a:xfrm>
        </p:grpSpPr>
        <p:sp>
          <p:nvSpPr>
            <p:cNvPr id="69" name="Rectangle 68"/>
            <p:cNvSpPr/>
            <p:nvPr/>
          </p:nvSpPr>
          <p:spPr>
            <a:xfrm>
              <a:off x="3632817" y="1954435"/>
              <a:ext cx="1062501" cy="1424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Portfolio</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strategy_id</a:t>
              </a:r>
              <a:endParaRPr lang="en-US" sz="1400" b="1" dirty="0">
                <a:solidFill>
                  <a:schemeClr val="tx1"/>
                </a:solidFill>
              </a:endParaRPr>
            </a:p>
            <a:p>
              <a:r>
                <a:rPr lang="en-US" sz="1400" b="1" dirty="0" err="1">
                  <a:solidFill>
                    <a:schemeClr val="tx1"/>
                  </a:solidFill>
                </a:rPr>
                <a:t>parent_id</a:t>
              </a:r>
              <a:endParaRPr lang="en-US" sz="1400" b="1" dirty="0">
                <a:solidFill>
                  <a:schemeClr val="tx1"/>
                </a:solidFill>
              </a:endParaRPr>
            </a:p>
            <a:p>
              <a:r>
                <a:rPr lang="en-US" sz="1400" dirty="0">
                  <a:solidFill>
                    <a:schemeClr val="tx1"/>
                  </a:solidFill>
                </a:rPr>
                <a:t>name</a:t>
              </a:r>
            </a:p>
            <a:p>
              <a:r>
                <a:rPr lang="en-US" sz="1400" dirty="0">
                  <a:solidFill>
                    <a:schemeClr val="tx1"/>
                  </a:solidFill>
                </a:rPr>
                <a:t>description</a:t>
              </a:r>
            </a:p>
          </p:txBody>
        </p:sp>
        <p:cxnSp>
          <p:nvCxnSpPr>
            <p:cNvPr id="70" name="Straight Connector 69"/>
            <p:cNvCxnSpPr/>
            <p:nvPr/>
          </p:nvCxnSpPr>
          <p:spPr>
            <a:xfrm>
              <a:off x="3632818" y="2253415"/>
              <a:ext cx="1062500" cy="0"/>
            </a:xfrm>
            <a:prstGeom prst="line">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7401350" y="1308857"/>
            <a:ext cx="1041107" cy="1167415"/>
            <a:chOff x="5226000" y="1737302"/>
            <a:chExt cx="1041107" cy="1167415"/>
          </a:xfrm>
        </p:grpSpPr>
        <p:sp>
          <p:nvSpPr>
            <p:cNvPr id="66" name="Rectangle 65"/>
            <p:cNvSpPr/>
            <p:nvPr/>
          </p:nvSpPr>
          <p:spPr>
            <a:xfrm>
              <a:off x="5226569" y="1737302"/>
              <a:ext cx="1040538" cy="1167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Asset</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strategy_id</a:t>
              </a:r>
              <a:endParaRPr lang="en-US" sz="1400" b="1" dirty="0">
                <a:solidFill>
                  <a:schemeClr val="tx1"/>
                </a:solidFill>
              </a:endParaRPr>
            </a:p>
            <a:p>
              <a:r>
                <a:rPr lang="en-US" sz="1400" dirty="0">
                  <a:solidFill>
                    <a:schemeClr val="tx1"/>
                  </a:solidFill>
                </a:rPr>
                <a:t>name</a:t>
              </a:r>
            </a:p>
            <a:p>
              <a:r>
                <a:rPr lang="en-US" sz="1400" dirty="0">
                  <a:solidFill>
                    <a:schemeClr val="tx1"/>
                  </a:solidFill>
                </a:rPr>
                <a:t>description</a:t>
              </a:r>
            </a:p>
          </p:txBody>
        </p:sp>
        <p:cxnSp>
          <p:nvCxnSpPr>
            <p:cNvPr id="67" name="Straight Connector 66"/>
            <p:cNvCxnSpPr/>
            <p:nvPr/>
          </p:nvCxnSpPr>
          <p:spPr>
            <a:xfrm>
              <a:off x="5226000" y="2012347"/>
              <a:ext cx="1040538" cy="0"/>
            </a:xfrm>
            <a:prstGeom prst="line">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9096785" y="4026922"/>
            <a:ext cx="1210291" cy="2048431"/>
            <a:chOff x="6944881" y="4319800"/>
            <a:chExt cx="1210291" cy="2048431"/>
          </a:xfrm>
        </p:grpSpPr>
        <p:sp>
          <p:nvSpPr>
            <p:cNvPr id="50" name="Rectangle 49"/>
            <p:cNvSpPr/>
            <p:nvPr/>
          </p:nvSpPr>
          <p:spPr>
            <a:xfrm>
              <a:off x="6944881" y="4319800"/>
              <a:ext cx="1210291" cy="2048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Position</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asset_id</a:t>
              </a:r>
              <a:endParaRPr lang="en-US" sz="1400" b="1" dirty="0">
                <a:solidFill>
                  <a:schemeClr val="tx1"/>
                </a:solidFill>
              </a:endParaRPr>
            </a:p>
            <a:p>
              <a:r>
                <a:rPr lang="en-US" sz="1400" b="1" dirty="0" err="1">
                  <a:solidFill>
                    <a:schemeClr val="tx1"/>
                  </a:solidFill>
                </a:rPr>
                <a:t>client_id</a:t>
              </a:r>
              <a:endParaRPr lang="en-US" sz="1400" b="1" dirty="0">
                <a:solidFill>
                  <a:schemeClr val="tx1"/>
                </a:solidFill>
              </a:endParaRPr>
            </a:p>
            <a:p>
              <a:r>
                <a:rPr lang="en-US" sz="1400" b="1" dirty="0" err="1">
                  <a:solidFill>
                    <a:schemeClr val="tx1"/>
                  </a:solidFill>
                </a:rPr>
                <a:t>cv_curr_id</a:t>
              </a:r>
              <a:endParaRPr lang="en-US" sz="1400" b="1" dirty="0">
                <a:solidFill>
                  <a:schemeClr val="tx1"/>
                </a:solidFill>
              </a:endParaRPr>
            </a:p>
            <a:p>
              <a:r>
                <a:rPr lang="en-US" sz="1400" b="1" dirty="0" err="1">
                  <a:solidFill>
                    <a:schemeClr val="tx1"/>
                  </a:solidFill>
                </a:rPr>
                <a:t>cb_curr_id</a:t>
              </a:r>
              <a:endParaRPr lang="en-US" sz="1400" b="1" dirty="0">
                <a:solidFill>
                  <a:schemeClr val="tx1"/>
                </a:solidFill>
              </a:endParaRPr>
            </a:p>
            <a:p>
              <a:r>
                <a:rPr lang="en-US" sz="1400" dirty="0">
                  <a:solidFill>
                    <a:schemeClr val="tx1"/>
                  </a:solidFill>
                </a:rPr>
                <a:t>quantity</a:t>
              </a:r>
            </a:p>
            <a:p>
              <a:r>
                <a:rPr lang="en-US" sz="1400" dirty="0" err="1">
                  <a:solidFill>
                    <a:schemeClr val="tx1"/>
                  </a:solidFill>
                </a:rPr>
                <a:t>cost_basis</a:t>
              </a:r>
              <a:endParaRPr lang="en-US" sz="1400" dirty="0">
                <a:solidFill>
                  <a:schemeClr val="tx1"/>
                </a:solidFill>
              </a:endParaRPr>
            </a:p>
            <a:p>
              <a:r>
                <a:rPr lang="en-US" sz="1400" dirty="0" err="1">
                  <a:solidFill>
                    <a:schemeClr val="tx1"/>
                  </a:solidFill>
                </a:rPr>
                <a:t>current_value</a:t>
              </a:r>
              <a:endParaRPr lang="en-US" sz="1400" dirty="0">
                <a:solidFill>
                  <a:schemeClr val="tx1"/>
                </a:solidFill>
              </a:endParaRPr>
            </a:p>
          </p:txBody>
        </p:sp>
        <p:cxnSp>
          <p:nvCxnSpPr>
            <p:cNvPr id="51" name="Straight Connector 50"/>
            <p:cNvCxnSpPr/>
            <p:nvPr/>
          </p:nvCxnSpPr>
          <p:spPr>
            <a:xfrm>
              <a:off x="6944882" y="4618781"/>
              <a:ext cx="1210290" cy="0"/>
            </a:xfrm>
            <a:prstGeom prst="line">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a:off x="7132620" y="2920235"/>
            <a:ext cx="1505145" cy="2044308"/>
            <a:chOff x="4980716" y="3213113"/>
            <a:chExt cx="1505145" cy="2044308"/>
          </a:xfrm>
          <a:solidFill>
            <a:schemeClr val="bg1"/>
          </a:solidFill>
        </p:grpSpPr>
        <p:sp>
          <p:nvSpPr>
            <p:cNvPr id="39" name="Rectangle 38"/>
            <p:cNvSpPr/>
            <p:nvPr/>
          </p:nvSpPr>
          <p:spPr>
            <a:xfrm>
              <a:off x="4980716" y="3213113"/>
              <a:ext cx="1505145" cy="20443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Holding</a:t>
              </a:r>
            </a:p>
            <a:p>
              <a:r>
                <a:rPr lang="en-US" sz="1400" b="1" dirty="0">
                  <a:solidFill>
                    <a:schemeClr val="tx1"/>
                  </a:solidFill>
                </a:rPr>
                <a:t>*id</a:t>
              </a:r>
              <a:endParaRPr lang="en-US" sz="1400" b="1" u="sng" dirty="0">
                <a:solidFill>
                  <a:schemeClr val="tx1"/>
                </a:solidFill>
              </a:endParaRPr>
            </a:p>
            <a:p>
              <a:r>
                <a:rPr lang="en-US" sz="1400" b="1" dirty="0" err="1">
                  <a:solidFill>
                    <a:schemeClr val="tx1"/>
                  </a:solidFill>
                </a:rPr>
                <a:t>asset_id</a:t>
              </a:r>
              <a:endParaRPr lang="en-US" sz="1400" b="1" dirty="0">
                <a:solidFill>
                  <a:schemeClr val="tx1"/>
                </a:solidFill>
              </a:endParaRPr>
            </a:p>
            <a:p>
              <a:r>
                <a:rPr lang="en-US" sz="1400" b="1" dirty="0" err="1">
                  <a:solidFill>
                    <a:schemeClr val="tx1"/>
                  </a:solidFill>
                </a:rPr>
                <a:t>purchase_curr_id</a:t>
              </a:r>
              <a:endParaRPr lang="en-US" sz="1400" b="1" dirty="0">
                <a:solidFill>
                  <a:schemeClr val="tx1"/>
                </a:solidFill>
              </a:endParaRPr>
            </a:p>
            <a:p>
              <a:r>
                <a:rPr lang="en-US" sz="1400" dirty="0">
                  <a:solidFill>
                    <a:schemeClr val="tx1"/>
                  </a:solidFill>
                </a:rPr>
                <a:t>quantity</a:t>
              </a:r>
            </a:p>
            <a:p>
              <a:r>
                <a:rPr lang="en-US" sz="1400" dirty="0" err="1">
                  <a:solidFill>
                    <a:schemeClr val="tx1"/>
                  </a:solidFill>
                </a:rPr>
                <a:t>purchase_price</a:t>
              </a:r>
              <a:endParaRPr lang="en-US" sz="1400" dirty="0">
                <a:solidFill>
                  <a:schemeClr val="tx1"/>
                </a:solidFill>
              </a:endParaRPr>
            </a:p>
            <a:p>
              <a:r>
                <a:rPr lang="en-US" sz="1400" dirty="0" err="1">
                  <a:solidFill>
                    <a:schemeClr val="tx1"/>
                  </a:solidFill>
                </a:rPr>
                <a:t>purchase_date</a:t>
              </a:r>
              <a:endParaRPr lang="en-US" sz="1400" dirty="0">
                <a:solidFill>
                  <a:schemeClr val="tx1"/>
                </a:solidFill>
              </a:endParaRPr>
            </a:p>
            <a:p>
              <a:r>
                <a:rPr lang="en-US" sz="1400" dirty="0" err="1">
                  <a:solidFill>
                    <a:schemeClr val="tx1"/>
                  </a:solidFill>
                </a:rPr>
                <a:t>begin_date</a:t>
              </a:r>
              <a:endParaRPr lang="en-US" sz="1400" dirty="0">
                <a:solidFill>
                  <a:schemeClr val="tx1"/>
                </a:solidFill>
              </a:endParaRPr>
            </a:p>
            <a:p>
              <a:r>
                <a:rPr lang="en-US" sz="1400" dirty="0" err="1">
                  <a:solidFill>
                    <a:schemeClr val="tx1"/>
                  </a:solidFill>
                </a:rPr>
                <a:t>end_date</a:t>
              </a:r>
              <a:endParaRPr lang="en-US" sz="1400" dirty="0">
                <a:solidFill>
                  <a:schemeClr val="tx1"/>
                </a:solidFill>
              </a:endParaRPr>
            </a:p>
          </p:txBody>
        </p:sp>
        <p:cxnSp>
          <p:nvCxnSpPr>
            <p:cNvPr id="40" name="Straight Connector 39"/>
            <p:cNvCxnSpPr/>
            <p:nvPr/>
          </p:nvCxnSpPr>
          <p:spPr>
            <a:xfrm>
              <a:off x="4980716" y="3496525"/>
              <a:ext cx="1505144" cy="0"/>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p:cNvSpPr txBox="1"/>
          <p:nvPr/>
        </p:nvSpPr>
        <p:spPr>
          <a:xfrm>
            <a:off x="653902" y="1988288"/>
            <a:ext cx="2726708" cy="646331"/>
          </a:xfrm>
          <a:prstGeom prst="rect">
            <a:avLst/>
          </a:prstGeom>
          <a:noFill/>
        </p:spPr>
        <p:txBody>
          <a:bodyPr wrap="none" rtlCol="0">
            <a:spAutoFit/>
          </a:bodyPr>
          <a:lstStyle/>
          <a:p>
            <a:r>
              <a:rPr lang="en-US" dirty="0"/>
              <a:t>Transcribed from </a:t>
            </a:r>
            <a:r>
              <a:rPr lang="en-US" dirty="0" err="1"/>
              <a:t>Jee’s</a:t>
            </a:r>
            <a:r>
              <a:rPr lang="en-US" dirty="0"/>
              <a:t> file:</a:t>
            </a:r>
          </a:p>
          <a:p>
            <a:r>
              <a:rPr lang="en-US" dirty="0"/>
              <a:t>asset-</a:t>
            </a:r>
            <a:r>
              <a:rPr lang="en-US" dirty="0" err="1"/>
              <a:t>mgmt</a:t>
            </a:r>
            <a:r>
              <a:rPr lang="en-US" dirty="0"/>
              <a:t>-</a:t>
            </a:r>
            <a:r>
              <a:rPr lang="en-US" dirty="0" err="1"/>
              <a:t>er</a:t>
            </a:r>
            <a:r>
              <a:rPr lang="en-US" dirty="0"/>
              <a:t> in drop box.</a:t>
            </a:r>
          </a:p>
        </p:txBody>
      </p:sp>
      <p:sp>
        <p:nvSpPr>
          <p:cNvPr id="234" name="Date Placeholder 233"/>
          <p:cNvSpPr>
            <a:spLocks noGrp="1"/>
          </p:cNvSpPr>
          <p:nvPr>
            <p:ph type="dt" sz="half" idx="10"/>
          </p:nvPr>
        </p:nvSpPr>
        <p:spPr/>
        <p:txBody>
          <a:bodyPr/>
          <a:lstStyle/>
          <a:p>
            <a:fld id="{A46C2FBA-56CB-4E51-B333-4CD582E84FAC}" type="datetime1">
              <a:rPr lang="en-US" smtClean="0"/>
              <a:t>12/31/2016</a:t>
            </a:fld>
            <a:endParaRPr lang="en-US"/>
          </a:p>
        </p:txBody>
      </p:sp>
      <p:sp>
        <p:nvSpPr>
          <p:cNvPr id="235" name="Footer Placeholder 234"/>
          <p:cNvSpPr>
            <a:spLocks noGrp="1"/>
          </p:cNvSpPr>
          <p:nvPr>
            <p:ph type="ftr" sz="quarter" idx="11"/>
          </p:nvPr>
        </p:nvSpPr>
        <p:spPr/>
        <p:txBody>
          <a:bodyPr/>
          <a:lstStyle/>
          <a:p>
            <a:r>
              <a:rPr lang="en-US"/>
              <a:t>Finance Colmint</a:t>
            </a:r>
            <a:endParaRPr lang="en-US"/>
          </a:p>
        </p:txBody>
      </p:sp>
      <p:sp>
        <p:nvSpPr>
          <p:cNvPr id="236" name="Slide Number Placeholder 235"/>
          <p:cNvSpPr>
            <a:spLocks noGrp="1"/>
          </p:cNvSpPr>
          <p:nvPr>
            <p:ph type="sldNum" sz="quarter" idx="12"/>
          </p:nvPr>
        </p:nvSpPr>
        <p:spPr/>
        <p:txBody>
          <a:bodyPr/>
          <a:lstStyle/>
          <a:p>
            <a:fld id="{F263699F-16FA-4A66-82DF-CC7B377884CE}" type="slidenum">
              <a:rPr lang="en-US" smtClean="0"/>
              <a:t>4</a:t>
            </a:fld>
            <a:endParaRPr lang="en-US"/>
          </a:p>
        </p:txBody>
      </p:sp>
    </p:spTree>
    <p:extLst>
      <p:ext uri="{BB962C8B-B14F-4D97-AF65-F5344CB8AC3E}">
        <p14:creationId xmlns:p14="http://schemas.microsoft.com/office/powerpoint/2010/main" val="261104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Finance Colimit AQL Implementation</a:t>
            </a:r>
          </a:p>
        </p:txBody>
      </p:sp>
      <p:sp>
        <p:nvSpPr>
          <p:cNvPr id="3" name="Content Placeholder 2"/>
          <p:cNvSpPr>
            <a:spLocks noGrp="1"/>
          </p:cNvSpPr>
          <p:nvPr>
            <p:ph idx="1"/>
          </p:nvPr>
        </p:nvSpPr>
        <p:spPr/>
        <p:txBody>
          <a:bodyPr>
            <a:normAutofit fontScale="92500"/>
          </a:bodyPr>
          <a:lstStyle/>
          <a:p>
            <a:r>
              <a:rPr lang="en-US" dirty="0"/>
              <a:t>What follows are slides reflecting my attempt to understand the existing Finance Colimit file.</a:t>
            </a:r>
          </a:p>
          <a:p>
            <a:r>
              <a:rPr lang="en-US" dirty="0"/>
              <a:t>Slide 4 contains the schemas deconstructed from the initial schema in slide 2.</a:t>
            </a:r>
          </a:p>
          <a:p>
            <a:r>
              <a:rPr lang="en-US" dirty="0"/>
              <a:t>Red double headed arrows indicate entities to be merged using a colimit.</a:t>
            </a:r>
          </a:p>
          <a:p>
            <a:r>
              <a:rPr lang="en-US" dirty="0"/>
              <a:t>Solid arrows indicate AQL foreign keys</a:t>
            </a:r>
          </a:p>
          <a:p>
            <a:r>
              <a:rPr lang="en-US" dirty="0"/>
              <a:t>Dashed arrows indicate foreign keys in the original schema that crossed schema boundaries of the deconstructed schemas.</a:t>
            </a:r>
          </a:p>
          <a:p>
            <a:r>
              <a:rPr lang="en-US" dirty="0"/>
              <a:t>Changes implemented using </a:t>
            </a:r>
            <a:r>
              <a:rPr lang="en-US" dirty="0" err="1"/>
              <a:t>uber</a:t>
            </a:r>
            <a:r>
              <a:rPr lang="en-US" dirty="0"/>
              <a:t> flowers indicated in green (arrows/entities added) and red (arrows/entities removed).</a:t>
            </a:r>
          </a:p>
        </p:txBody>
      </p:sp>
      <p:sp>
        <p:nvSpPr>
          <p:cNvPr id="4" name="Date Placeholder 3"/>
          <p:cNvSpPr>
            <a:spLocks noGrp="1"/>
          </p:cNvSpPr>
          <p:nvPr>
            <p:ph type="dt" sz="half" idx="10"/>
          </p:nvPr>
        </p:nvSpPr>
        <p:spPr/>
        <p:txBody>
          <a:bodyPr/>
          <a:lstStyle/>
          <a:p>
            <a:fld id="{2744667A-1C12-4D9F-A523-100F77A1741A}" type="datetime1">
              <a:rPr lang="en-US" smtClean="0"/>
              <a:t>12/31/2016</a:t>
            </a:fld>
            <a:endParaRPr lang="en-US"/>
          </a:p>
        </p:txBody>
      </p:sp>
      <p:sp>
        <p:nvSpPr>
          <p:cNvPr id="5" name="Footer Placeholder 4"/>
          <p:cNvSpPr>
            <a:spLocks noGrp="1"/>
          </p:cNvSpPr>
          <p:nvPr>
            <p:ph type="ftr" sz="quarter" idx="11"/>
          </p:nvPr>
        </p:nvSpPr>
        <p:spPr/>
        <p:txBody>
          <a:bodyPr/>
          <a:lstStyle/>
          <a:p>
            <a:r>
              <a:rPr lang="en-US"/>
              <a:t>Finance Colmint</a:t>
            </a:r>
            <a:endParaRPr lang="en-US"/>
          </a:p>
        </p:txBody>
      </p:sp>
      <p:sp>
        <p:nvSpPr>
          <p:cNvPr id="6" name="Slide Number Placeholder 5"/>
          <p:cNvSpPr>
            <a:spLocks noGrp="1"/>
          </p:cNvSpPr>
          <p:nvPr>
            <p:ph type="sldNum" sz="quarter" idx="12"/>
          </p:nvPr>
        </p:nvSpPr>
        <p:spPr/>
        <p:txBody>
          <a:bodyPr/>
          <a:lstStyle/>
          <a:p>
            <a:fld id="{F263699F-16FA-4A66-82DF-CC7B377884CE}" type="slidenum">
              <a:rPr lang="en-US" smtClean="0"/>
              <a:t>5</a:t>
            </a:fld>
            <a:endParaRPr lang="en-US"/>
          </a:p>
        </p:txBody>
      </p:sp>
    </p:spTree>
    <p:extLst>
      <p:ext uri="{BB962C8B-B14F-4D97-AF65-F5344CB8AC3E}">
        <p14:creationId xmlns:p14="http://schemas.microsoft.com/office/powerpoint/2010/main" val="44156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8" y="476586"/>
            <a:ext cx="2696570" cy="789977"/>
          </a:xfrm>
        </p:spPr>
        <p:txBody>
          <a:bodyPr/>
          <a:lstStyle/>
          <a:p>
            <a:r>
              <a:rPr lang="en-US" dirty="0"/>
              <a:t>Schemas</a:t>
            </a:r>
          </a:p>
        </p:txBody>
      </p:sp>
      <p:cxnSp>
        <p:nvCxnSpPr>
          <p:cNvPr id="8" name="Straight Arrow Connector 7"/>
          <p:cNvCxnSpPr>
            <a:stCxn id="5" idx="3"/>
            <a:endCxn id="4" idx="1"/>
          </p:cNvCxnSpPr>
          <p:nvPr/>
        </p:nvCxnSpPr>
        <p:spPr>
          <a:xfrm flipV="1">
            <a:off x="4640268" y="2224397"/>
            <a:ext cx="1074269" cy="15340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3099566" y="405013"/>
            <a:ext cx="1845503" cy="2580479"/>
            <a:chOff x="7656393" y="387309"/>
            <a:chExt cx="1845503" cy="2580479"/>
          </a:xfrm>
        </p:grpSpPr>
        <p:sp>
          <p:nvSpPr>
            <p:cNvPr id="5" name="Rectangle 4"/>
            <p:cNvSpPr/>
            <p:nvPr/>
          </p:nvSpPr>
          <p:spPr>
            <a:xfrm>
              <a:off x="7941412" y="2143332"/>
              <a:ext cx="1255683"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sp>
          <p:nvSpPr>
            <p:cNvPr id="6" name="Rectangle 5"/>
            <p:cNvSpPr/>
            <p:nvPr/>
          </p:nvSpPr>
          <p:spPr>
            <a:xfrm>
              <a:off x="7941413" y="892171"/>
              <a:ext cx="1255683"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cxnSp>
          <p:nvCxnSpPr>
            <p:cNvPr id="9" name="Straight Arrow Connector 8"/>
            <p:cNvCxnSpPr>
              <a:stCxn id="5" idx="0"/>
              <a:endCxn id="6" idx="2"/>
            </p:cNvCxnSpPr>
            <p:nvPr/>
          </p:nvCxnSpPr>
          <p:spPr>
            <a:xfrm flipV="1">
              <a:off x="8569254" y="1325706"/>
              <a:ext cx="1" cy="817626"/>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Connector: Curved 28"/>
            <p:cNvCxnSpPr>
              <a:stCxn id="5" idx="2"/>
              <a:endCxn id="5" idx="3"/>
            </p:cNvCxnSpPr>
            <p:nvPr/>
          </p:nvCxnSpPr>
          <p:spPr>
            <a:xfrm rot="5400000" flipH="1" flipV="1">
              <a:off x="8774790" y="2154563"/>
              <a:ext cx="216767" cy="627841"/>
            </a:xfrm>
            <a:prstGeom prst="curvedConnector4">
              <a:avLst>
                <a:gd name="adj1" fmla="val -105459"/>
                <a:gd name="adj2" fmla="val 136410"/>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656393" y="387309"/>
              <a:ext cx="1845503" cy="25804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Portfolio</a:t>
              </a:r>
            </a:p>
          </p:txBody>
        </p:sp>
      </p:grpSp>
      <p:grpSp>
        <p:nvGrpSpPr>
          <p:cNvPr id="58" name="Group 57"/>
          <p:cNvGrpSpPr/>
          <p:nvPr/>
        </p:nvGrpSpPr>
        <p:grpSpPr>
          <a:xfrm>
            <a:off x="7491760" y="409175"/>
            <a:ext cx="3800060" cy="2243877"/>
            <a:chOff x="5804453" y="1239078"/>
            <a:chExt cx="3800060" cy="2307207"/>
          </a:xfrm>
        </p:grpSpPr>
        <p:sp>
          <p:nvSpPr>
            <p:cNvPr id="30" name="Rectangle 29"/>
            <p:cNvSpPr/>
            <p:nvPr/>
          </p:nvSpPr>
          <p:spPr>
            <a:xfrm>
              <a:off x="6188762" y="1778720"/>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31" name="Rectangle 30"/>
            <p:cNvSpPr/>
            <p:nvPr/>
          </p:nvSpPr>
          <p:spPr>
            <a:xfrm>
              <a:off x="6188763" y="2930019"/>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32" name="Rectangle 31"/>
            <p:cNvSpPr/>
            <p:nvPr/>
          </p:nvSpPr>
          <p:spPr>
            <a:xfrm>
              <a:off x="8024190" y="2910653"/>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33" name="Rectangle 32"/>
            <p:cNvSpPr/>
            <p:nvPr/>
          </p:nvSpPr>
          <p:spPr>
            <a:xfrm>
              <a:off x="8024191" y="1778720"/>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34" name="Straight Arrow Connector 33"/>
            <p:cNvCxnSpPr>
              <a:stCxn id="32" idx="0"/>
              <a:endCxn id="33" idx="2"/>
            </p:cNvCxnSpPr>
            <p:nvPr/>
          </p:nvCxnSpPr>
          <p:spPr>
            <a:xfrm flipV="1">
              <a:off x="8607286" y="2212255"/>
              <a:ext cx="1" cy="69839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a:endCxn id="30" idx="2"/>
            </p:cNvCxnSpPr>
            <p:nvPr/>
          </p:nvCxnSpPr>
          <p:spPr>
            <a:xfrm flipH="1" flipV="1">
              <a:off x="6771858" y="2212255"/>
              <a:ext cx="1" cy="71776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804453" y="1239078"/>
              <a:ext cx="3800060" cy="23072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Reference</a:t>
              </a:r>
            </a:p>
          </p:txBody>
        </p:sp>
      </p:grpSp>
      <p:grpSp>
        <p:nvGrpSpPr>
          <p:cNvPr id="133" name="Group 132"/>
          <p:cNvGrpSpPr/>
          <p:nvPr/>
        </p:nvGrpSpPr>
        <p:grpSpPr>
          <a:xfrm>
            <a:off x="2104776" y="3882714"/>
            <a:ext cx="3348363" cy="2104290"/>
            <a:chOff x="1584250" y="3621344"/>
            <a:chExt cx="3348363" cy="2104290"/>
          </a:xfrm>
        </p:grpSpPr>
        <p:sp>
          <p:nvSpPr>
            <p:cNvPr id="47" name="Rectangle 46"/>
            <p:cNvSpPr/>
            <p:nvPr/>
          </p:nvSpPr>
          <p:spPr>
            <a:xfrm>
              <a:off x="1584250" y="3621344"/>
              <a:ext cx="3348363" cy="21042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Transaction</a:t>
              </a:r>
            </a:p>
          </p:txBody>
        </p:sp>
        <p:sp>
          <p:nvSpPr>
            <p:cNvPr id="48" name="Rectangle 47"/>
            <p:cNvSpPr/>
            <p:nvPr/>
          </p:nvSpPr>
          <p:spPr>
            <a:xfrm>
              <a:off x="1750553" y="4091220"/>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49" name="Rectangle 48"/>
            <p:cNvSpPr/>
            <p:nvPr/>
          </p:nvSpPr>
          <p:spPr>
            <a:xfrm>
              <a:off x="3598295" y="4091221"/>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50" name="Rectangle 49"/>
            <p:cNvSpPr/>
            <p:nvPr/>
          </p:nvSpPr>
          <p:spPr>
            <a:xfrm>
              <a:off x="2568052" y="5160606"/>
              <a:ext cx="1318595"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cxnSp>
          <p:nvCxnSpPr>
            <p:cNvPr id="51" name="Straight Arrow Connector 50"/>
            <p:cNvCxnSpPr>
              <a:stCxn id="50" idx="0"/>
              <a:endCxn id="48" idx="2"/>
            </p:cNvCxnSpPr>
            <p:nvPr/>
          </p:nvCxnSpPr>
          <p:spPr>
            <a:xfrm flipH="1" flipV="1">
              <a:off x="2333649" y="4524755"/>
              <a:ext cx="893701" cy="63585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0" idx="0"/>
              <a:endCxn id="49" idx="2"/>
            </p:cNvCxnSpPr>
            <p:nvPr/>
          </p:nvCxnSpPr>
          <p:spPr>
            <a:xfrm flipV="1">
              <a:off x="3227350" y="4524756"/>
              <a:ext cx="954041" cy="63585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077628" y="3772947"/>
            <a:ext cx="3800060" cy="2307207"/>
            <a:chOff x="5804453" y="1239078"/>
            <a:chExt cx="3800060" cy="2307207"/>
          </a:xfrm>
        </p:grpSpPr>
        <p:sp>
          <p:nvSpPr>
            <p:cNvPr id="62" name="Rectangle 61"/>
            <p:cNvSpPr/>
            <p:nvPr/>
          </p:nvSpPr>
          <p:spPr>
            <a:xfrm>
              <a:off x="6188763" y="2930019"/>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Holding</a:t>
              </a:r>
            </a:p>
          </p:txBody>
        </p:sp>
        <p:sp>
          <p:nvSpPr>
            <p:cNvPr id="63" name="Rectangle 62"/>
            <p:cNvSpPr/>
            <p:nvPr/>
          </p:nvSpPr>
          <p:spPr>
            <a:xfrm>
              <a:off x="8024190" y="2910653"/>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Position</a:t>
              </a:r>
            </a:p>
          </p:txBody>
        </p:sp>
        <p:sp>
          <p:nvSpPr>
            <p:cNvPr id="64" name="Rectangle 63"/>
            <p:cNvSpPr/>
            <p:nvPr/>
          </p:nvSpPr>
          <p:spPr>
            <a:xfrm>
              <a:off x="7189535" y="1760645"/>
              <a:ext cx="1166191"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65" name="Straight Arrow Connector 64"/>
            <p:cNvCxnSpPr>
              <a:stCxn id="63" idx="0"/>
              <a:endCxn id="64" idx="2"/>
            </p:cNvCxnSpPr>
            <p:nvPr/>
          </p:nvCxnSpPr>
          <p:spPr>
            <a:xfrm flipH="1" flipV="1">
              <a:off x="7772631" y="2194180"/>
              <a:ext cx="834655" cy="71647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0"/>
              <a:endCxn id="64" idx="2"/>
            </p:cNvCxnSpPr>
            <p:nvPr/>
          </p:nvCxnSpPr>
          <p:spPr>
            <a:xfrm flipV="1">
              <a:off x="6771859" y="2194180"/>
              <a:ext cx="1000772" cy="73583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804453" y="1239078"/>
              <a:ext cx="3800060" cy="23072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HoldPos</a:t>
              </a:r>
              <a:endParaRPr lang="en-US" dirty="0">
                <a:solidFill>
                  <a:schemeClr val="tx1"/>
                </a:solidFill>
              </a:endParaRPr>
            </a:p>
          </p:txBody>
        </p:sp>
      </p:grpSp>
      <p:cxnSp>
        <p:nvCxnSpPr>
          <p:cNvPr id="71" name="Straight Arrow Connector 70"/>
          <p:cNvCxnSpPr>
            <a:stCxn id="50" idx="0"/>
            <a:endCxn id="5" idx="2"/>
          </p:cNvCxnSpPr>
          <p:nvPr/>
        </p:nvCxnSpPr>
        <p:spPr>
          <a:xfrm flipV="1">
            <a:off x="3747876" y="2594571"/>
            <a:ext cx="264551" cy="2827405"/>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3" idx="0"/>
            <a:endCxn id="31" idx="2"/>
          </p:cNvCxnSpPr>
          <p:nvPr/>
        </p:nvCxnSpPr>
        <p:spPr>
          <a:xfrm flipH="1" flipV="1">
            <a:off x="8459166" y="2475337"/>
            <a:ext cx="1421295" cy="2969185"/>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2" idx="0"/>
            <a:endCxn id="31" idx="2"/>
          </p:cNvCxnSpPr>
          <p:nvPr/>
        </p:nvCxnSpPr>
        <p:spPr>
          <a:xfrm flipV="1">
            <a:off x="8045034" y="2475337"/>
            <a:ext cx="414132" cy="2988551"/>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5341455" y="1531113"/>
            <a:ext cx="1845503" cy="1207852"/>
            <a:chOff x="4339377" y="117855"/>
            <a:chExt cx="1845503" cy="1207852"/>
          </a:xfrm>
        </p:grpSpPr>
        <p:sp>
          <p:nvSpPr>
            <p:cNvPr id="4" name="Rectangle 3"/>
            <p:cNvSpPr/>
            <p:nvPr/>
          </p:nvSpPr>
          <p:spPr>
            <a:xfrm>
              <a:off x="4712459" y="594371"/>
              <a:ext cx="1030908" cy="433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2" name="Rectangle 91"/>
            <p:cNvSpPr/>
            <p:nvPr/>
          </p:nvSpPr>
          <p:spPr>
            <a:xfrm>
              <a:off x="4339377" y="117855"/>
              <a:ext cx="1845503" cy="1207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Client</a:t>
              </a:r>
            </a:p>
          </p:txBody>
        </p:sp>
      </p:grpSp>
      <p:cxnSp>
        <p:nvCxnSpPr>
          <p:cNvPr id="95" name="Straight Arrow Connector 94"/>
          <p:cNvCxnSpPr>
            <a:stCxn id="62" idx="0"/>
            <a:endCxn id="5" idx="2"/>
          </p:cNvCxnSpPr>
          <p:nvPr/>
        </p:nvCxnSpPr>
        <p:spPr>
          <a:xfrm flipH="1" flipV="1">
            <a:off x="4012427" y="2594571"/>
            <a:ext cx="4032607" cy="286931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2" idx="0"/>
            <a:endCxn id="32" idx="2"/>
          </p:cNvCxnSpPr>
          <p:nvPr/>
        </p:nvCxnSpPr>
        <p:spPr>
          <a:xfrm flipV="1">
            <a:off x="8045034" y="2456502"/>
            <a:ext cx="2249559" cy="3007386"/>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10169440" y="2456502"/>
            <a:ext cx="376712" cy="2988020"/>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0"/>
            <a:endCxn id="32" idx="2"/>
          </p:cNvCxnSpPr>
          <p:nvPr/>
        </p:nvCxnSpPr>
        <p:spPr>
          <a:xfrm flipV="1">
            <a:off x="9880461" y="2456502"/>
            <a:ext cx="414132" cy="2988020"/>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22" name="Connector: Curved 121"/>
          <p:cNvCxnSpPr>
            <a:stCxn id="4" idx="2"/>
            <a:endCxn id="64" idx="1"/>
          </p:cNvCxnSpPr>
          <p:nvPr/>
        </p:nvCxnSpPr>
        <p:spPr>
          <a:xfrm rot="16200000" flipH="1">
            <a:off x="6311291" y="2359863"/>
            <a:ext cx="2070118" cy="2232719"/>
          </a:xfrm>
          <a:prstGeom prst="curvedConnector2">
            <a:avLst/>
          </a:prstGeom>
          <a:ln w="25400">
            <a:solidFill>
              <a:srgbClr val="FF0000"/>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Connector: Curved 122"/>
          <p:cNvCxnSpPr>
            <a:stCxn id="6" idx="3"/>
            <a:endCxn id="30" idx="1"/>
          </p:cNvCxnSpPr>
          <p:nvPr/>
        </p:nvCxnSpPr>
        <p:spPr>
          <a:xfrm>
            <a:off x="4640269" y="1126643"/>
            <a:ext cx="3235800" cy="18179"/>
          </a:xfrm>
          <a:prstGeom prst="curvedConnector3">
            <a:avLst/>
          </a:prstGeom>
          <a:ln w="25400">
            <a:solidFill>
              <a:srgbClr val="FF0000"/>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onnector: Curved 133"/>
          <p:cNvCxnSpPr>
            <a:stCxn id="48" idx="3"/>
            <a:endCxn id="31" idx="1"/>
          </p:cNvCxnSpPr>
          <p:nvPr/>
        </p:nvCxnSpPr>
        <p:spPr>
          <a:xfrm flipV="1">
            <a:off x="3437270" y="2264520"/>
            <a:ext cx="4438800" cy="2304838"/>
          </a:xfrm>
          <a:prstGeom prst="curvedConnector3">
            <a:avLst>
              <a:gd name="adj1" fmla="val 56827"/>
            </a:avLst>
          </a:prstGeom>
          <a:ln w="25400">
            <a:solidFill>
              <a:srgbClr val="FF0000"/>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9" name="Connector: Curved 138"/>
          <p:cNvCxnSpPr>
            <a:stCxn id="49" idx="3"/>
            <a:endCxn id="32" idx="1"/>
          </p:cNvCxnSpPr>
          <p:nvPr/>
        </p:nvCxnSpPr>
        <p:spPr>
          <a:xfrm flipV="1">
            <a:off x="5285012" y="2245685"/>
            <a:ext cx="4426485" cy="2323674"/>
          </a:xfrm>
          <a:prstGeom prst="curvedConnector3">
            <a:avLst>
              <a:gd name="adj1" fmla="val 79425"/>
            </a:avLst>
          </a:prstGeom>
          <a:ln w="25400">
            <a:solidFill>
              <a:srgbClr val="FF0000"/>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6" name="Date Placeholder 145"/>
          <p:cNvSpPr>
            <a:spLocks noGrp="1"/>
          </p:cNvSpPr>
          <p:nvPr>
            <p:ph type="dt" sz="half" idx="10"/>
          </p:nvPr>
        </p:nvSpPr>
        <p:spPr/>
        <p:txBody>
          <a:bodyPr/>
          <a:lstStyle/>
          <a:p>
            <a:fld id="{5D785545-5694-41DA-86B0-C13B4BE8CA9D}" type="datetime1">
              <a:rPr lang="en-US" smtClean="0"/>
              <a:t>12/31/2016</a:t>
            </a:fld>
            <a:endParaRPr lang="en-US"/>
          </a:p>
        </p:txBody>
      </p:sp>
      <p:sp>
        <p:nvSpPr>
          <p:cNvPr id="147" name="Footer Placeholder 146"/>
          <p:cNvSpPr>
            <a:spLocks noGrp="1"/>
          </p:cNvSpPr>
          <p:nvPr>
            <p:ph type="ftr" sz="quarter" idx="11"/>
          </p:nvPr>
        </p:nvSpPr>
        <p:spPr/>
        <p:txBody>
          <a:bodyPr/>
          <a:lstStyle/>
          <a:p>
            <a:r>
              <a:rPr lang="en-US"/>
              <a:t>Finance Colmint</a:t>
            </a:r>
            <a:endParaRPr lang="en-US"/>
          </a:p>
        </p:txBody>
      </p:sp>
      <p:sp>
        <p:nvSpPr>
          <p:cNvPr id="148" name="Slide Number Placeholder 147"/>
          <p:cNvSpPr>
            <a:spLocks noGrp="1"/>
          </p:cNvSpPr>
          <p:nvPr>
            <p:ph type="sldNum" sz="quarter" idx="12"/>
          </p:nvPr>
        </p:nvSpPr>
        <p:spPr/>
        <p:txBody>
          <a:bodyPr/>
          <a:lstStyle/>
          <a:p>
            <a:fld id="{F263699F-16FA-4A66-82DF-CC7B377884CE}" type="slidenum">
              <a:rPr lang="en-US" smtClean="0"/>
              <a:t>6</a:t>
            </a:fld>
            <a:endParaRPr lang="en-US"/>
          </a:p>
        </p:txBody>
      </p:sp>
    </p:spTree>
    <p:extLst>
      <p:ext uri="{BB962C8B-B14F-4D97-AF65-F5344CB8AC3E}">
        <p14:creationId xmlns:p14="http://schemas.microsoft.com/office/powerpoint/2010/main" val="316808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20879" cy="756610"/>
          </a:xfrm>
        </p:spPr>
        <p:txBody>
          <a:bodyPr/>
          <a:lstStyle/>
          <a:p>
            <a:r>
              <a:rPr lang="en-US" dirty="0"/>
              <a:t>Schema Colimit</a:t>
            </a:r>
          </a:p>
        </p:txBody>
      </p:sp>
      <p:sp>
        <p:nvSpPr>
          <p:cNvPr id="5" name="Rectangle 4"/>
          <p:cNvSpPr/>
          <p:nvPr/>
        </p:nvSpPr>
        <p:spPr>
          <a:xfrm>
            <a:off x="3657359" y="1540315"/>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6" name="Rectangle 5"/>
          <p:cNvSpPr/>
          <p:nvPr/>
        </p:nvSpPr>
        <p:spPr>
          <a:xfrm>
            <a:off x="3657360" y="2660012"/>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7" name="Rectangle 6"/>
          <p:cNvSpPr/>
          <p:nvPr/>
        </p:nvSpPr>
        <p:spPr>
          <a:xfrm>
            <a:off x="1516086" y="2600568"/>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8" name="Rectangle 7"/>
          <p:cNvSpPr/>
          <p:nvPr/>
        </p:nvSpPr>
        <p:spPr>
          <a:xfrm>
            <a:off x="1516086" y="1526275"/>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9" name="Straight Arrow Connector 8"/>
          <p:cNvCxnSpPr>
            <a:stCxn id="7" idx="0"/>
            <a:endCxn id="8" idx="2"/>
          </p:cNvCxnSpPr>
          <p:nvPr/>
        </p:nvCxnSpPr>
        <p:spPr>
          <a:xfrm flipV="1">
            <a:off x="2099182" y="1947910"/>
            <a:ext cx="0" cy="65265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a:endCxn id="5" idx="2"/>
          </p:cNvCxnSpPr>
          <p:nvPr/>
        </p:nvCxnSpPr>
        <p:spPr>
          <a:xfrm flipH="1" flipV="1">
            <a:off x="4240455" y="1961950"/>
            <a:ext cx="1" cy="6980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92127" y="1313122"/>
            <a:ext cx="9213110" cy="387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Colimit</a:t>
            </a:r>
          </a:p>
        </p:txBody>
      </p:sp>
      <p:sp>
        <p:nvSpPr>
          <p:cNvPr id="13" name="Rectangle 12"/>
          <p:cNvSpPr/>
          <p:nvPr/>
        </p:nvSpPr>
        <p:spPr>
          <a:xfrm>
            <a:off x="2682277" y="4378748"/>
            <a:ext cx="138535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sp>
        <p:nvSpPr>
          <p:cNvPr id="14" name="Rectangle 13"/>
          <p:cNvSpPr/>
          <p:nvPr/>
        </p:nvSpPr>
        <p:spPr>
          <a:xfrm>
            <a:off x="5173248" y="2660012"/>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sp>
        <p:nvSpPr>
          <p:cNvPr id="15" name="Rectangle 14"/>
          <p:cNvSpPr/>
          <p:nvPr/>
        </p:nvSpPr>
        <p:spPr>
          <a:xfrm>
            <a:off x="5715295" y="4167930"/>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Position</a:t>
            </a:r>
          </a:p>
        </p:txBody>
      </p:sp>
      <p:sp>
        <p:nvSpPr>
          <p:cNvPr id="16" name="Rectangle 15"/>
          <p:cNvSpPr/>
          <p:nvPr/>
        </p:nvSpPr>
        <p:spPr>
          <a:xfrm>
            <a:off x="8041847" y="3750122"/>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Holding</a:t>
            </a:r>
          </a:p>
        </p:txBody>
      </p:sp>
      <p:sp>
        <p:nvSpPr>
          <p:cNvPr id="17" name="Rectangle 16"/>
          <p:cNvSpPr/>
          <p:nvPr/>
        </p:nvSpPr>
        <p:spPr>
          <a:xfrm>
            <a:off x="7811813" y="1994754"/>
            <a:ext cx="869672"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18" name="Straight Arrow Connector 17"/>
          <p:cNvCxnSpPr>
            <a:stCxn id="13" idx="0"/>
            <a:endCxn id="7" idx="2"/>
          </p:cNvCxnSpPr>
          <p:nvPr/>
        </p:nvCxnSpPr>
        <p:spPr>
          <a:xfrm flipH="1" flipV="1">
            <a:off x="2099182" y="3022203"/>
            <a:ext cx="1275771" cy="135654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a:endCxn id="6" idx="2"/>
          </p:cNvCxnSpPr>
          <p:nvPr/>
        </p:nvCxnSpPr>
        <p:spPr>
          <a:xfrm flipV="1">
            <a:off x="3374953" y="3081647"/>
            <a:ext cx="865503" cy="129710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0"/>
            <a:endCxn id="5" idx="3"/>
          </p:cNvCxnSpPr>
          <p:nvPr/>
        </p:nvCxnSpPr>
        <p:spPr>
          <a:xfrm flipH="1" flipV="1">
            <a:off x="4823550" y="1751133"/>
            <a:ext cx="891746" cy="90887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0"/>
            <a:endCxn id="17" idx="2"/>
          </p:cNvCxnSpPr>
          <p:nvPr/>
        </p:nvCxnSpPr>
        <p:spPr>
          <a:xfrm flipV="1">
            <a:off x="6257343" y="2416389"/>
            <a:ext cx="1989306" cy="17515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0"/>
            <a:endCxn id="17" idx="2"/>
          </p:cNvCxnSpPr>
          <p:nvPr/>
        </p:nvCxnSpPr>
        <p:spPr>
          <a:xfrm flipH="1" flipV="1">
            <a:off x="8246649" y="2416389"/>
            <a:ext cx="337246" cy="1333733"/>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Connector: Curved 37"/>
          <p:cNvCxnSpPr>
            <a:stCxn id="14" idx="0"/>
            <a:endCxn id="14" idx="1"/>
          </p:cNvCxnSpPr>
          <p:nvPr/>
        </p:nvCxnSpPr>
        <p:spPr>
          <a:xfrm rot="16200000" flipH="1" flipV="1">
            <a:off x="5338863" y="2494397"/>
            <a:ext cx="210818" cy="542048"/>
          </a:xfrm>
          <a:prstGeom prst="curvedConnector4">
            <a:avLst>
              <a:gd name="adj1" fmla="val -108435"/>
              <a:gd name="adj2" fmla="val 142173"/>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4" idx="3"/>
          </p:cNvCxnSpPr>
          <p:nvPr/>
        </p:nvCxnSpPr>
        <p:spPr>
          <a:xfrm flipH="1" flipV="1">
            <a:off x="6257343" y="2870830"/>
            <a:ext cx="1784504" cy="1090110"/>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3"/>
            <a:endCxn id="17" idx="1"/>
          </p:cNvCxnSpPr>
          <p:nvPr/>
        </p:nvCxnSpPr>
        <p:spPr>
          <a:xfrm flipV="1">
            <a:off x="6257343" y="2205572"/>
            <a:ext cx="1554470" cy="665258"/>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14" idx="2"/>
          </p:cNvCxnSpPr>
          <p:nvPr/>
        </p:nvCxnSpPr>
        <p:spPr>
          <a:xfrm flipV="1">
            <a:off x="4067628" y="3081647"/>
            <a:ext cx="1647668" cy="1507919"/>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1"/>
            <a:endCxn id="6" idx="2"/>
          </p:cNvCxnSpPr>
          <p:nvPr/>
        </p:nvCxnSpPr>
        <p:spPr>
          <a:xfrm flipH="1" flipV="1">
            <a:off x="4240456" y="3081647"/>
            <a:ext cx="1474839" cy="1297101"/>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1"/>
            <a:endCxn id="7" idx="2"/>
          </p:cNvCxnSpPr>
          <p:nvPr/>
        </p:nvCxnSpPr>
        <p:spPr>
          <a:xfrm flipH="1" flipV="1">
            <a:off x="2099182" y="3022203"/>
            <a:ext cx="3616113" cy="1356545"/>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1"/>
            <a:endCxn id="6" idx="2"/>
          </p:cNvCxnSpPr>
          <p:nvPr/>
        </p:nvCxnSpPr>
        <p:spPr>
          <a:xfrm flipH="1" flipV="1">
            <a:off x="4240456" y="3081647"/>
            <a:ext cx="3801391" cy="879293"/>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1"/>
            <a:endCxn id="7" idx="2"/>
          </p:cNvCxnSpPr>
          <p:nvPr/>
        </p:nvCxnSpPr>
        <p:spPr>
          <a:xfrm flipH="1" flipV="1">
            <a:off x="2099182" y="3022203"/>
            <a:ext cx="5942665" cy="93873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2445488" y="3022203"/>
            <a:ext cx="3269807" cy="1225505"/>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0" name="Date Placeholder 69"/>
          <p:cNvSpPr>
            <a:spLocks noGrp="1"/>
          </p:cNvSpPr>
          <p:nvPr>
            <p:ph type="dt" sz="half" idx="10"/>
          </p:nvPr>
        </p:nvSpPr>
        <p:spPr/>
        <p:txBody>
          <a:bodyPr/>
          <a:lstStyle/>
          <a:p>
            <a:fld id="{868E7EF2-2596-4BA5-8A0A-23AA0337C025}" type="datetime1">
              <a:rPr lang="en-US" smtClean="0"/>
              <a:t>12/31/2016</a:t>
            </a:fld>
            <a:endParaRPr lang="en-US"/>
          </a:p>
        </p:txBody>
      </p:sp>
      <p:sp>
        <p:nvSpPr>
          <p:cNvPr id="71" name="Footer Placeholder 70"/>
          <p:cNvSpPr>
            <a:spLocks noGrp="1"/>
          </p:cNvSpPr>
          <p:nvPr>
            <p:ph type="ftr" sz="quarter" idx="11"/>
          </p:nvPr>
        </p:nvSpPr>
        <p:spPr/>
        <p:txBody>
          <a:bodyPr/>
          <a:lstStyle/>
          <a:p>
            <a:r>
              <a:rPr lang="en-US"/>
              <a:t>Finance Colmint</a:t>
            </a:r>
            <a:endParaRPr lang="en-US"/>
          </a:p>
        </p:txBody>
      </p:sp>
      <p:sp>
        <p:nvSpPr>
          <p:cNvPr id="72" name="Slide Number Placeholder 71"/>
          <p:cNvSpPr>
            <a:spLocks noGrp="1"/>
          </p:cNvSpPr>
          <p:nvPr>
            <p:ph type="sldNum" sz="quarter" idx="12"/>
          </p:nvPr>
        </p:nvSpPr>
        <p:spPr/>
        <p:txBody>
          <a:bodyPr/>
          <a:lstStyle/>
          <a:p>
            <a:fld id="{F263699F-16FA-4A66-82DF-CC7B377884CE}" type="slidenum">
              <a:rPr lang="en-US" smtClean="0"/>
              <a:t>7</a:t>
            </a:fld>
            <a:endParaRPr lang="en-US"/>
          </a:p>
        </p:txBody>
      </p:sp>
    </p:spTree>
    <p:extLst>
      <p:ext uri="{BB962C8B-B14F-4D97-AF65-F5344CB8AC3E}">
        <p14:creationId xmlns:p14="http://schemas.microsoft.com/office/powerpoint/2010/main" val="265600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038"/>
          </a:xfrm>
        </p:spPr>
        <p:txBody>
          <a:bodyPr>
            <a:normAutofit fontScale="90000"/>
          </a:bodyPr>
          <a:lstStyle/>
          <a:p>
            <a:r>
              <a:rPr lang="en-US" dirty="0"/>
              <a:t>Schema Target: Changes from Colimit (query ETL)</a:t>
            </a:r>
          </a:p>
        </p:txBody>
      </p:sp>
      <p:sp>
        <p:nvSpPr>
          <p:cNvPr id="4" name="Rectangle 3"/>
          <p:cNvSpPr/>
          <p:nvPr/>
        </p:nvSpPr>
        <p:spPr>
          <a:xfrm>
            <a:off x="3657359" y="1540315"/>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5" name="Rectangle 4"/>
          <p:cNvSpPr/>
          <p:nvPr/>
        </p:nvSpPr>
        <p:spPr>
          <a:xfrm>
            <a:off x="3657360" y="2660012"/>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6" name="Rectangle 5"/>
          <p:cNvSpPr/>
          <p:nvPr/>
        </p:nvSpPr>
        <p:spPr>
          <a:xfrm>
            <a:off x="1516086" y="2600568"/>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7" name="Rectangle 6"/>
          <p:cNvSpPr/>
          <p:nvPr/>
        </p:nvSpPr>
        <p:spPr>
          <a:xfrm>
            <a:off x="1516086" y="1526275"/>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8" name="Straight Arrow Connector 7"/>
          <p:cNvCxnSpPr>
            <a:stCxn id="6" idx="0"/>
            <a:endCxn id="7" idx="2"/>
          </p:cNvCxnSpPr>
          <p:nvPr/>
        </p:nvCxnSpPr>
        <p:spPr>
          <a:xfrm flipV="1">
            <a:off x="2099182" y="1947910"/>
            <a:ext cx="0" cy="65265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0"/>
            <a:endCxn id="4" idx="2"/>
          </p:cNvCxnSpPr>
          <p:nvPr/>
        </p:nvCxnSpPr>
        <p:spPr>
          <a:xfrm flipH="1" flipV="1">
            <a:off x="4240455" y="1961950"/>
            <a:ext cx="1" cy="6980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92127" y="1313121"/>
            <a:ext cx="9213110" cy="472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Target</a:t>
            </a:r>
          </a:p>
        </p:txBody>
      </p:sp>
      <p:sp>
        <p:nvSpPr>
          <p:cNvPr id="11" name="Rectangle 10"/>
          <p:cNvSpPr/>
          <p:nvPr/>
        </p:nvSpPr>
        <p:spPr>
          <a:xfrm>
            <a:off x="2682277" y="4378748"/>
            <a:ext cx="138535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sp>
        <p:nvSpPr>
          <p:cNvPr id="12" name="Rectangle 11"/>
          <p:cNvSpPr/>
          <p:nvPr/>
        </p:nvSpPr>
        <p:spPr>
          <a:xfrm>
            <a:off x="5173248" y="2660012"/>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sp>
        <p:nvSpPr>
          <p:cNvPr id="13" name="Rectangle 12"/>
          <p:cNvSpPr/>
          <p:nvPr/>
        </p:nvSpPr>
        <p:spPr>
          <a:xfrm>
            <a:off x="5715295" y="4167930"/>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Position</a:t>
            </a:r>
          </a:p>
        </p:txBody>
      </p:sp>
      <p:sp>
        <p:nvSpPr>
          <p:cNvPr id="14" name="Rectangle 13"/>
          <p:cNvSpPr/>
          <p:nvPr/>
        </p:nvSpPr>
        <p:spPr>
          <a:xfrm>
            <a:off x="8041847" y="3750122"/>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Holding</a:t>
            </a:r>
          </a:p>
        </p:txBody>
      </p:sp>
      <p:sp>
        <p:nvSpPr>
          <p:cNvPr id="15" name="Rectangle 14"/>
          <p:cNvSpPr/>
          <p:nvPr/>
        </p:nvSpPr>
        <p:spPr>
          <a:xfrm>
            <a:off x="7811813" y="1994754"/>
            <a:ext cx="869672"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16" name="Straight Arrow Connector 15"/>
          <p:cNvCxnSpPr>
            <a:stCxn id="11" idx="0"/>
            <a:endCxn id="6" idx="2"/>
          </p:cNvCxnSpPr>
          <p:nvPr/>
        </p:nvCxnSpPr>
        <p:spPr>
          <a:xfrm flipH="1" flipV="1">
            <a:off x="2099182" y="3022203"/>
            <a:ext cx="1275771" cy="135654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a:endCxn id="5" idx="2"/>
          </p:cNvCxnSpPr>
          <p:nvPr/>
        </p:nvCxnSpPr>
        <p:spPr>
          <a:xfrm flipV="1">
            <a:off x="3374953" y="3081647"/>
            <a:ext cx="865503" cy="129710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4" idx="3"/>
          </p:cNvCxnSpPr>
          <p:nvPr/>
        </p:nvCxnSpPr>
        <p:spPr>
          <a:xfrm flipH="1" flipV="1">
            <a:off x="4823550" y="1751133"/>
            <a:ext cx="891746" cy="90887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5" idx="2"/>
          </p:cNvCxnSpPr>
          <p:nvPr/>
        </p:nvCxnSpPr>
        <p:spPr>
          <a:xfrm flipV="1">
            <a:off x="6257343" y="2416389"/>
            <a:ext cx="1989306" cy="17515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0"/>
            <a:endCxn id="15" idx="2"/>
          </p:cNvCxnSpPr>
          <p:nvPr/>
        </p:nvCxnSpPr>
        <p:spPr>
          <a:xfrm flipH="1" flipV="1">
            <a:off x="8246649" y="2416389"/>
            <a:ext cx="337246" cy="1333733"/>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12" idx="0"/>
            <a:endCxn id="12" idx="1"/>
          </p:cNvCxnSpPr>
          <p:nvPr/>
        </p:nvCxnSpPr>
        <p:spPr>
          <a:xfrm rot="16200000" flipH="1" flipV="1">
            <a:off x="5338863" y="2494397"/>
            <a:ext cx="210818" cy="542048"/>
          </a:xfrm>
          <a:prstGeom prst="curvedConnector4">
            <a:avLst>
              <a:gd name="adj1" fmla="val -108435"/>
              <a:gd name="adj2" fmla="val 142173"/>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1"/>
            <a:endCxn id="12" idx="3"/>
          </p:cNvCxnSpPr>
          <p:nvPr/>
        </p:nvCxnSpPr>
        <p:spPr>
          <a:xfrm flipH="1" flipV="1">
            <a:off x="6257343" y="2870830"/>
            <a:ext cx="1784504" cy="1090110"/>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5" idx="1"/>
          </p:cNvCxnSpPr>
          <p:nvPr/>
        </p:nvCxnSpPr>
        <p:spPr>
          <a:xfrm flipV="1">
            <a:off x="6257343" y="2205572"/>
            <a:ext cx="1554470" cy="665258"/>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2" idx="2"/>
          </p:cNvCxnSpPr>
          <p:nvPr/>
        </p:nvCxnSpPr>
        <p:spPr>
          <a:xfrm flipV="1">
            <a:off x="4067628" y="3081647"/>
            <a:ext cx="1647668" cy="1507919"/>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5" idx="2"/>
          </p:cNvCxnSpPr>
          <p:nvPr/>
        </p:nvCxnSpPr>
        <p:spPr>
          <a:xfrm flipH="1" flipV="1">
            <a:off x="4240456" y="3081647"/>
            <a:ext cx="1474839" cy="1297101"/>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6" idx="2"/>
          </p:cNvCxnSpPr>
          <p:nvPr/>
        </p:nvCxnSpPr>
        <p:spPr>
          <a:xfrm flipH="1" flipV="1">
            <a:off x="2099182" y="3022203"/>
            <a:ext cx="3616113" cy="1356545"/>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5" idx="2"/>
          </p:cNvCxnSpPr>
          <p:nvPr/>
        </p:nvCxnSpPr>
        <p:spPr>
          <a:xfrm flipH="1" flipV="1">
            <a:off x="4240456" y="3081647"/>
            <a:ext cx="3801391" cy="879293"/>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1"/>
            <a:endCxn id="6" idx="2"/>
          </p:cNvCxnSpPr>
          <p:nvPr/>
        </p:nvCxnSpPr>
        <p:spPr>
          <a:xfrm flipH="1" flipV="1">
            <a:off x="2099182" y="3022203"/>
            <a:ext cx="5942665" cy="938737"/>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445488" y="3022203"/>
            <a:ext cx="3269807" cy="1225505"/>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799390" y="5047222"/>
            <a:ext cx="1759291" cy="421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PortfolioHolding</a:t>
            </a:r>
            <a:endParaRPr lang="en-US" dirty="0">
              <a:solidFill>
                <a:srgbClr val="00B050"/>
              </a:solidFill>
            </a:endParaRPr>
          </a:p>
        </p:txBody>
      </p:sp>
      <p:cxnSp>
        <p:nvCxnSpPr>
          <p:cNvPr id="31" name="Straight Arrow Connector 30"/>
          <p:cNvCxnSpPr>
            <a:stCxn id="30" idx="0"/>
            <a:endCxn id="14" idx="2"/>
          </p:cNvCxnSpPr>
          <p:nvPr/>
        </p:nvCxnSpPr>
        <p:spPr>
          <a:xfrm flipV="1">
            <a:off x="7679036" y="4171757"/>
            <a:ext cx="904859" cy="875465"/>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0"/>
            <a:endCxn id="12" idx="2"/>
          </p:cNvCxnSpPr>
          <p:nvPr/>
        </p:nvCxnSpPr>
        <p:spPr>
          <a:xfrm flipH="1" flipV="1">
            <a:off x="5715296" y="3081647"/>
            <a:ext cx="1963740" cy="1965575"/>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0"/>
            <a:endCxn id="15" idx="2"/>
          </p:cNvCxnSpPr>
          <p:nvPr/>
        </p:nvCxnSpPr>
        <p:spPr>
          <a:xfrm flipV="1">
            <a:off x="7679036" y="2416389"/>
            <a:ext cx="567613" cy="2630833"/>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0" name="Date Placeholder 39"/>
          <p:cNvSpPr>
            <a:spLocks noGrp="1"/>
          </p:cNvSpPr>
          <p:nvPr>
            <p:ph type="dt" sz="half" idx="10"/>
          </p:nvPr>
        </p:nvSpPr>
        <p:spPr/>
        <p:txBody>
          <a:bodyPr/>
          <a:lstStyle/>
          <a:p>
            <a:fld id="{8BB55D97-D62A-4EB8-A575-0D3917339AEC}" type="datetime1">
              <a:rPr lang="en-US" smtClean="0"/>
              <a:t>12/31/2016</a:t>
            </a:fld>
            <a:endParaRPr lang="en-US"/>
          </a:p>
        </p:txBody>
      </p:sp>
      <p:sp>
        <p:nvSpPr>
          <p:cNvPr id="41" name="Footer Placeholder 40"/>
          <p:cNvSpPr>
            <a:spLocks noGrp="1"/>
          </p:cNvSpPr>
          <p:nvPr>
            <p:ph type="ftr" sz="quarter" idx="11"/>
          </p:nvPr>
        </p:nvSpPr>
        <p:spPr/>
        <p:txBody>
          <a:bodyPr/>
          <a:lstStyle/>
          <a:p>
            <a:r>
              <a:rPr lang="en-US"/>
              <a:t>Finance Colmint</a:t>
            </a:r>
            <a:endParaRPr lang="en-US"/>
          </a:p>
        </p:txBody>
      </p:sp>
      <p:sp>
        <p:nvSpPr>
          <p:cNvPr id="42" name="Slide Number Placeholder 41"/>
          <p:cNvSpPr>
            <a:spLocks noGrp="1"/>
          </p:cNvSpPr>
          <p:nvPr>
            <p:ph type="sldNum" sz="quarter" idx="12"/>
          </p:nvPr>
        </p:nvSpPr>
        <p:spPr/>
        <p:txBody>
          <a:bodyPr/>
          <a:lstStyle/>
          <a:p>
            <a:fld id="{F263699F-16FA-4A66-82DF-CC7B377884CE}" type="slidenum">
              <a:rPr lang="en-US" smtClean="0"/>
              <a:t>8</a:t>
            </a:fld>
            <a:endParaRPr lang="en-US"/>
          </a:p>
        </p:txBody>
      </p:sp>
    </p:spTree>
    <p:extLst>
      <p:ext uri="{BB962C8B-B14F-4D97-AF65-F5344CB8AC3E}">
        <p14:creationId xmlns:p14="http://schemas.microsoft.com/office/powerpoint/2010/main" val="292849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038"/>
          </a:xfrm>
        </p:spPr>
        <p:txBody>
          <a:bodyPr>
            <a:noAutofit/>
          </a:bodyPr>
          <a:lstStyle/>
          <a:p>
            <a:r>
              <a:rPr lang="en-US" sz="3200" dirty="0"/>
              <a:t>Schema </a:t>
            </a:r>
            <a:r>
              <a:rPr lang="en-US" sz="3200" dirty="0" err="1"/>
              <a:t>CycTarget</a:t>
            </a:r>
            <a:r>
              <a:rPr lang="en-US" sz="3200" dirty="0"/>
              <a:t>: Changes from Target (query </a:t>
            </a:r>
            <a:r>
              <a:rPr lang="en-US" sz="3200" dirty="0" err="1"/>
              <a:t>ETL_Cyc</a:t>
            </a:r>
            <a:r>
              <a:rPr lang="en-US" sz="3200" dirty="0"/>
              <a:t>)</a:t>
            </a:r>
          </a:p>
        </p:txBody>
      </p:sp>
      <p:sp>
        <p:nvSpPr>
          <p:cNvPr id="4" name="Rectangle 3"/>
          <p:cNvSpPr/>
          <p:nvPr/>
        </p:nvSpPr>
        <p:spPr>
          <a:xfrm>
            <a:off x="4375057" y="1917767"/>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Strategy</a:t>
            </a:r>
          </a:p>
        </p:txBody>
      </p:sp>
      <p:sp>
        <p:nvSpPr>
          <p:cNvPr id="5" name="Rectangle 4"/>
          <p:cNvSpPr/>
          <p:nvPr/>
        </p:nvSpPr>
        <p:spPr>
          <a:xfrm>
            <a:off x="4375058" y="3037464"/>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a:t>
            </a:r>
          </a:p>
        </p:txBody>
      </p:sp>
      <p:sp>
        <p:nvSpPr>
          <p:cNvPr id="6" name="Rectangle 5"/>
          <p:cNvSpPr/>
          <p:nvPr/>
        </p:nvSpPr>
        <p:spPr>
          <a:xfrm>
            <a:off x="2233784" y="2978020"/>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Currency</a:t>
            </a:r>
          </a:p>
        </p:txBody>
      </p:sp>
      <p:sp>
        <p:nvSpPr>
          <p:cNvPr id="7" name="Rectangle 6"/>
          <p:cNvSpPr/>
          <p:nvPr/>
        </p:nvSpPr>
        <p:spPr>
          <a:xfrm>
            <a:off x="2233784" y="1903727"/>
            <a:ext cx="116619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Country</a:t>
            </a:r>
          </a:p>
        </p:txBody>
      </p:sp>
      <p:cxnSp>
        <p:nvCxnSpPr>
          <p:cNvPr id="8" name="Straight Arrow Connector 7"/>
          <p:cNvCxnSpPr>
            <a:stCxn id="6" idx="0"/>
            <a:endCxn id="7" idx="2"/>
          </p:cNvCxnSpPr>
          <p:nvPr/>
        </p:nvCxnSpPr>
        <p:spPr>
          <a:xfrm flipV="1">
            <a:off x="2816880" y="2325362"/>
            <a:ext cx="0" cy="652658"/>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0"/>
            <a:endCxn id="4" idx="2"/>
          </p:cNvCxnSpPr>
          <p:nvPr/>
        </p:nvCxnSpPr>
        <p:spPr>
          <a:xfrm flipH="1" flipV="1">
            <a:off x="4958153" y="2339402"/>
            <a:ext cx="1" cy="698062"/>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09825" y="1690573"/>
            <a:ext cx="9213110" cy="472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CycTarget</a:t>
            </a:r>
            <a:endParaRPr lang="en-US" dirty="0">
              <a:solidFill>
                <a:schemeClr val="tx1"/>
              </a:solidFill>
            </a:endParaRPr>
          </a:p>
        </p:txBody>
      </p:sp>
      <p:sp>
        <p:nvSpPr>
          <p:cNvPr id="11" name="Rectangle 10"/>
          <p:cNvSpPr/>
          <p:nvPr/>
        </p:nvSpPr>
        <p:spPr>
          <a:xfrm>
            <a:off x="3399975" y="4756200"/>
            <a:ext cx="1385351"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a:t>
            </a:r>
          </a:p>
        </p:txBody>
      </p:sp>
      <p:sp>
        <p:nvSpPr>
          <p:cNvPr id="12" name="Rectangle 11"/>
          <p:cNvSpPr/>
          <p:nvPr/>
        </p:nvSpPr>
        <p:spPr>
          <a:xfrm>
            <a:off x="5890946" y="3037464"/>
            <a:ext cx="1084095"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Portfolio</a:t>
            </a:r>
          </a:p>
        </p:txBody>
      </p:sp>
      <p:sp>
        <p:nvSpPr>
          <p:cNvPr id="13" name="Rectangle 12"/>
          <p:cNvSpPr/>
          <p:nvPr/>
        </p:nvSpPr>
        <p:spPr>
          <a:xfrm>
            <a:off x="6432993" y="4545382"/>
            <a:ext cx="1084095" cy="421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Position</a:t>
            </a:r>
          </a:p>
        </p:txBody>
      </p:sp>
      <p:sp>
        <p:nvSpPr>
          <p:cNvPr id="14" name="Rectangle 13"/>
          <p:cNvSpPr/>
          <p:nvPr/>
        </p:nvSpPr>
        <p:spPr>
          <a:xfrm>
            <a:off x="9195009" y="3935527"/>
            <a:ext cx="1084095" cy="421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Holding</a:t>
            </a:r>
          </a:p>
        </p:txBody>
      </p:sp>
      <p:sp>
        <p:nvSpPr>
          <p:cNvPr id="15" name="Rectangle 14"/>
          <p:cNvSpPr/>
          <p:nvPr/>
        </p:nvSpPr>
        <p:spPr>
          <a:xfrm>
            <a:off x="8529511" y="2372206"/>
            <a:ext cx="869672" cy="42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cxnSp>
        <p:nvCxnSpPr>
          <p:cNvPr id="16" name="Straight Arrow Connector 15"/>
          <p:cNvCxnSpPr>
            <a:stCxn id="11" idx="0"/>
            <a:endCxn id="6" idx="2"/>
          </p:cNvCxnSpPr>
          <p:nvPr/>
        </p:nvCxnSpPr>
        <p:spPr>
          <a:xfrm flipH="1" flipV="1">
            <a:off x="2816880" y="3399655"/>
            <a:ext cx="1275771" cy="135654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a:endCxn id="5" idx="2"/>
          </p:cNvCxnSpPr>
          <p:nvPr/>
        </p:nvCxnSpPr>
        <p:spPr>
          <a:xfrm flipV="1">
            <a:off x="4092651" y="3459099"/>
            <a:ext cx="865503" cy="129710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4" idx="3"/>
          </p:cNvCxnSpPr>
          <p:nvPr/>
        </p:nvCxnSpPr>
        <p:spPr>
          <a:xfrm flipH="1" flipV="1">
            <a:off x="5541248" y="2128585"/>
            <a:ext cx="891746" cy="90887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5" idx="2"/>
          </p:cNvCxnSpPr>
          <p:nvPr/>
        </p:nvCxnSpPr>
        <p:spPr>
          <a:xfrm flipV="1">
            <a:off x="6975041" y="2793841"/>
            <a:ext cx="1989306" cy="1751541"/>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0"/>
            <a:endCxn id="15" idx="2"/>
          </p:cNvCxnSpPr>
          <p:nvPr/>
        </p:nvCxnSpPr>
        <p:spPr>
          <a:xfrm flipH="1" flipV="1">
            <a:off x="8964347" y="2793841"/>
            <a:ext cx="772710" cy="1141686"/>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12" idx="0"/>
            <a:endCxn id="12" idx="1"/>
          </p:cNvCxnSpPr>
          <p:nvPr/>
        </p:nvCxnSpPr>
        <p:spPr>
          <a:xfrm rot="16200000" flipH="1" flipV="1">
            <a:off x="6056561" y="2871849"/>
            <a:ext cx="210818" cy="542048"/>
          </a:xfrm>
          <a:prstGeom prst="curvedConnector4">
            <a:avLst>
              <a:gd name="adj1" fmla="val -108435"/>
              <a:gd name="adj2" fmla="val 142173"/>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1"/>
            <a:endCxn id="12" idx="3"/>
          </p:cNvCxnSpPr>
          <p:nvPr/>
        </p:nvCxnSpPr>
        <p:spPr>
          <a:xfrm flipH="1" flipV="1">
            <a:off x="6975041" y="3248282"/>
            <a:ext cx="2219968" cy="898063"/>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5" idx="1"/>
          </p:cNvCxnSpPr>
          <p:nvPr/>
        </p:nvCxnSpPr>
        <p:spPr>
          <a:xfrm flipV="1">
            <a:off x="6975041" y="2583024"/>
            <a:ext cx="1554470" cy="665258"/>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2" idx="2"/>
          </p:cNvCxnSpPr>
          <p:nvPr/>
        </p:nvCxnSpPr>
        <p:spPr>
          <a:xfrm flipV="1">
            <a:off x="4785326" y="3459099"/>
            <a:ext cx="1647668" cy="1507919"/>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5" idx="2"/>
          </p:cNvCxnSpPr>
          <p:nvPr/>
        </p:nvCxnSpPr>
        <p:spPr>
          <a:xfrm flipH="1" flipV="1">
            <a:off x="4958154" y="3459099"/>
            <a:ext cx="1474839" cy="1297101"/>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6" idx="2"/>
          </p:cNvCxnSpPr>
          <p:nvPr/>
        </p:nvCxnSpPr>
        <p:spPr>
          <a:xfrm flipH="1" flipV="1">
            <a:off x="2816880" y="3399655"/>
            <a:ext cx="3616113" cy="1356545"/>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5" idx="2"/>
          </p:cNvCxnSpPr>
          <p:nvPr/>
        </p:nvCxnSpPr>
        <p:spPr>
          <a:xfrm flipH="1" flipV="1">
            <a:off x="4958154" y="3459099"/>
            <a:ext cx="4236855" cy="687246"/>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1"/>
            <a:endCxn id="6" idx="2"/>
          </p:cNvCxnSpPr>
          <p:nvPr/>
        </p:nvCxnSpPr>
        <p:spPr>
          <a:xfrm flipH="1" flipV="1">
            <a:off x="2816880" y="3399655"/>
            <a:ext cx="6378129" cy="746690"/>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163186" y="3399655"/>
            <a:ext cx="3269807" cy="1225505"/>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302120" y="5232627"/>
            <a:ext cx="1759291" cy="421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PortfolioHolding</a:t>
            </a:r>
            <a:endParaRPr lang="en-US" dirty="0">
              <a:solidFill>
                <a:srgbClr val="FF0000"/>
              </a:solidFill>
            </a:endParaRPr>
          </a:p>
        </p:txBody>
      </p:sp>
      <p:cxnSp>
        <p:nvCxnSpPr>
          <p:cNvPr id="31" name="Straight Arrow Connector 30"/>
          <p:cNvCxnSpPr>
            <a:stCxn id="30" idx="0"/>
            <a:endCxn id="14" idx="2"/>
          </p:cNvCxnSpPr>
          <p:nvPr/>
        </p:nvCxnSpPr>
        <p:spPr>
          <a:xfrm flipV="1">
            <a:off x="9181766" y="4357162"/>
            <a:ext cx="555291" cy="875465"/>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0"/>
            <a:endCxn id="12" idx="2"/>
          </p:cNvCxnSpPr>
          <p:nvPr/>
        </p:nvCxnSpPr>
        <p:spPr>
          <a:xfrm flipH="1" flipV="1">
            <a:off x="6432994" y="3459099"/>
            <a:ext cx="2748772" cy="1773528"/>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0"/>
            <a:endCxn id="15" idx="2"/>
          </p:cNvCxnSpPr>
          <p:nvPr/>
        </p:nvCxnSpPr>
        <p:spPr>
          <a:xfrm flipH="1" flipV="1">
            <a:off x="8964347" y="2793841"/>
            <a:ext cx="217419" cy="2438786"/>
          </a:xfrm>
          <a:prstGeom prst="straightConnector1">
            <a:avLst/>
          </a:prstGeom>
          <a:ln w="19050">
            <a:solidFill>
              <a:srgbClr val="FF000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889511" y="5635491"/>
            <a:ext cx="2408825" cy="421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ClientPortfolioHolding</a:t>
            </a:r>
            <a:endParaRPr lang="en-US" dirty="0">
              <a:solidFill>
                <a:srgbClr val="00B050"/>
              </a:solidFill>
            </a:endParaRPr>
          </a:p>
        </p:txBody>
      </p:sp>
      <p:cxnSp>
        <p:nvCxnSpPr>
          <p:cNvPr id="36" name="Straight Arrow Connector 35"/>
          <p:cNvCxnSpPr>
            <a:stCxn id="33" idx="0"/>
            <a:endCxn id="12" idx="2"/>
          </p:cNvCxnSpPr>
          <p:nvPr/>
        </p:nvCxnSpPr>
        <p:spPr>
          <a:xfrm flipV="1">
            <a:off x="5093924" y="3459099"/>
            <a:ext cx="1339070" cy="2176392"/>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0"/>
            <a:endCxn id="15" idx="2"/>
          </p:cNvCxnSpPr>
          <p:nvPr/>
        </p:nvCxnSpPr>
        <p:spPr>
          <a:xfrm flipV="1">
            <a:off x="5093924" y="2793841"/>
            <a:ext cx="3870423" cy="2841650"/>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0"/>
            <a:endCxn id="5" idx="2"/>
          </p:cNvCxnSpPr>
          <p:nvPr/>
        </p:nvCxnSpPr>
        <p:spPr>
          <a:xfrm flipH="1" flipV="1">
            <a:off x="4958154" y="3459099"/>
            <a:ext cx="135770" cy="2176392"/>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6075" y="5108447"/>
            <a:ext cx="1582927" cy="421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ClientPosition</a:t>
            </a:r>
            <a:endParaRPr lang="en-US" dirty="0">
              <a:solidFill>
                <a:srgbClr val="00B050"/>
              </a:solidFill>
            </a:endParaRPr>
          </a:p>
        </p:txBody>
      </p:sp>
      <p:cxnSp>
        <p:nvCxnSpPr>
          <p:cNvPr id="58" name="Straight Arrow Connector 57"/>
          <p:cNvCxnSpPr>
            <a:stCxn id="43" idx="0"/>
            <a:endCxn id="15" idx="2"/>
          </p:cNvCxnSpPr>
          <p:nvPr/>
        </p:nvCxnSpPr>
        <p:spPr>
          <a:xfrm flipV="1">
            <a:off x="7187539" y="2793841"/>
            <a:ext cx="1776808" cy="2314606"/>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0"/>
            <a:endCxn id="5" idx="2"/>
          </p:cNvCxnSpPr>
          <p:nvPr/>
        </p:nvCxnSpPr>
        <p:spPr>
          <a:xfrm flipH="1" flipV="1">
            <a:off x="4958154" y="3459099"/>
            <a:ext cx="2229385" cy="1649348"/>
          </a:xfrm>
          <a:prstGeom prst="straightConnector1">
            <a:avLst/>
          </a:prstGeom>
          <a:ln w="19050">
            <a:solidFill>
              <a:srgbClr val="00B050"/>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67" name="Date Placeholder 66"/>
          <p:cNvSpPr>
            <a:spLocks noGrp="1"/>
          </p:cNvSpPr>
          <p:nvPr>
            <p:ph type="dt" sz="half" idx="10"/>
          </p:nvPr>
        </p:nvSpPr>
        <p:spPr/>
        <p:txBody>
          <a:bodyPr/>
          <a:lstStyle/>
          <a:p>
            <a:fld id="{784613E9-8BB9-4229-8C82-4EAB72E0EF99}" type="datetime1">
              <a:rPr lang="en-US" smtClean="0"/>
              <a:t>12/31/2016</a:t>
            </a:fld>
            <a:endParaRPr lang="en-US"/>
          </a:p>
        </p:txBody>
      </p:sp>
      <p:sp>
        <p:nvSpPr>
          <p:cNvPr id="68" name="Footer Placeholder 67"/>
          <p:cNvSpPr>
            <a:spLocks noGrp="1"/>
          </p:cNvSpPr>
          <p:nvPr>
            <p:ph type="ftr" sz="quarter" idx="11"/>
          </p:nvPr>
        </p:nvSpPr>
        <p:spPr/>
        <p:txBody>
          <a:bodyPr/>
          <a:lstStyle/>
          <a:p>
            <a:r>
              <a:rPr lang="en-US"/>
              <a:t>Finance Colmint</a:t>
            </a:r>
            <a:endParaRPr lang="en-US"/>
          </a:p>
        </p:txBody>
      </p:sp>
      <p:sp>
        <p:nvSpPr>
          <p:cNvPr id="69" name="Slide Number Placeholder 68"/>
          <p:cNvSpPr>
            <a:spLocks noGrp="1"/>
          </p:cNvSpPr>
          <p:nvPr>
            <p:ph type="sldNum" sz="quarter" idx="12"/>
          </p:nvPr>
        </p:nvSpPr>
        <p:spPr/>
        <p:txBody>
          <a:bodyPr/>
          <a:lstStyle/>
          <a:p>
            <a:fld id="{F263699F-16FA-4A66-82DF-CC7B377884CE}" type="slidenum">
              <a:rPr lang="en-US" smtClean="0"/>
              <a:t>9</a:t>
            </a:fld>
            <a:endParaRPr lang="en-US"/>
          </a:p>
        </p:txBody>
      </p:sp>
    </p:spTree>
    <p:extLst>
      <p:ext uri="{BB962C8B-B14F-4D97-AF65-F5344CB8AC3E}">
        <p14:creationId xmlns:p14="http://schemas.microsoft.com/office/powerpoint/2010/main" val="49318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12984</TotalTime>
  <Words>1806</Words>
  <Application>Microsoft Office PowerPoint</Application>
  <PresentationFormat>Widescreen</PresentationFormat>
  <Paragraphs>512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Finance CoLimit</vt:lpstr>
      <vt:lpstr>Project Objectives</vt:lpstr>
      <vt:lpstr>Project Objectives (Ryan)</vt:lpstr>
      <vt:lpstr>Initial Schema</vt:lpstr>
      <vt:lpstr>Analysis of Existing Finance Colimit AQL Implementation</vt:lpstr>
      <vt:lpstr>Schemas</vt:lpstr>
      <vt:lpstr>Schema Colimit</vt:lpstr>
      <vt:lpstr>Schema Target: Changes from Colimit (query ETL)</vt:lpstr>
      <vt:lpstr>Schema CycTarget: Changes from Target (query ETL_Cyc)</vt:lpstr>
      <vt:lpstr>Schema CycTarget</vt:lpstr>
      <vt:lpstr>Proposed DWH</vt:lpstr>
      <vt:lpstr>Bus Matrix</vt:lpstr>
      <vt:lpstr>Refactoring Exercise</vt:lpstr>
      <vt:lpstr>Initial Schema Less: Attributes Currency</vt:lpstr>
      <vt:lpstr>Refactoring #1</vt:lpstr>
      <vt:lpstr>Refactoring #2</vt:lpstr>
      <vt:lpstr>Refactoring #3</vt:lpstr>
      <vt:lpstr>Refactoring #4</vt:lpstr>
      <vt:lpstr>Refactoring #5</vt:lpstr>
      <vt:lpstr>Alternative Schema</vt:lpstr>
      <vt:lpstr>Data Warehouse (Alternative Schema)</vt:lpstr>
      <vt:lpstr>Bus Matrix (Alternative Schema)</vt:lpstr>
      <vt:lpstr>Some Thoughts on the Alternative Schema</vt:lpstr>
      <vt:lpstr>Integration Scenario #1: Source Schemas</vt:lpstr>
      <vt:lpstr>Integration Scenario #1</vt:lpstr>
      <vt:lpstr>Integration Scenario #2: Source Schemas</vt:lpstr>
      <vt:lpstr>Integration Scenario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CoLimit</dc:title>
  <dc:creator>Peter Gates</dc:creator>
  <cp:lastModifiedBy>Peter Gates</cp:lastModifiedBy>
  <cp:revision>71</cp:revision>
  <dcterms:created xsi:type="dcterms:W3CDTF">2016-12-26T17:40:38Z</dcterms:created>
  <dcterms:modified xsi:type="dcterms:W3CDTF">2017-01-04T18:04:49Z</dcterms:modified>
</cp:coreProperties>
</file>