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92964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9F0C"/>
    <a:srgbClr val="BB25BB"/>
    <a:srgbClr val="FF0000"/>
    <a:srgbClr val="990000"/>
    <a:srgbClr val="F9EDBF"/>
    <a:srgbClr val="EBE8AB"/>
    <a:srgbClr val="EBC22D"/>
    <a:srgbClr val="F6E4A0"/>
    <a:srgbClr val="F3E4A3"/>
    <a:srgbClr val="F3D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1" autoAdjust="0"/>
    <p:restoredTop sz="97627" autoAdjust="0"/>
  </p:normalViewPr>
  <p:slideViewPr>
    <p:cSldViewPr>
      <p:cViewPr>
        <p:scale>
          <a:sx n="30" d="100"/>
          <a:sy n="30" d="100"/>
        </p:scale>
        <p:origin x="-1152" y="235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40290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477000"/>
            <a:ext cx="40290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34" charset="-127"/>
              </a:defRPr>
            </a:lvl1pPr>
          </a:lstStyle>
          <a:p>
            <a:pPr>
              <a:defRPr/>
            </a:pPr>
            <a:fld id="{1FF80E84-4880-429A-983D-17314B4B2F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8845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2469BDF-C7E3-499D-B73C-1512020F1536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93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257550"/>
            <a:ext cx="743585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29075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513513"/>
            <a:ext cx="4029075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685747-EDD5-4800-9491-EA63C8A46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57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BE9A69-9FF7-42C6-AD5A-1E9E0278F73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4F70F-C46A-4E4F-B53A-09DC611AF5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5667E-BEDF-4049-831F-DA10DF7C17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5313" y="1951038"/>
            <a:ext cx="6994525" cy="17556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0150" y="1951038"/>
            <a:ext cx="20832763" cy="17556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AE7F-FA49-4779-92C4-D5E861B2BF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17198-9EAC-4DBA-88BD-D88948B0F47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A1EE3-ECC8-4DA5-BC55-C40129F08C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0150" y="6338888"/>
            <a:ext cx="13912850" cy="13168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6338888"/>
            <a:ext cx="13914438" cy="13168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79EC2-A778-4FD9-9B31-F68ACF0C1D3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C7049-9488-4130-87FB-6DF046D4C40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3B7E0-F6D6-4ED3-BD8E-4383AB1122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58221-F3C9-4A9D-BEC4-94448961D0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D5312-BB9E-4651-A56E-3DA72FE87D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30D9E-02B3-4B10-8147-8247A3B6D8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70150" y="1951038"/>
            <a:ext cx="2797968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502" tIns="156751" rIns="313502" bIns="1567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0150" y="6338888"/>
            <a:ext cx="27979688" cy="131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70150" y="19994563"/>
            <a:ext cx="68580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>
              <a:defRPr sz="480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94563"/>
            <a:ext cx="1042511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algn="ctr">
              <a:defRPr sz="480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94563"/>
            <a:ext cx="68580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algn="r">
              <a:defRPr sz="4800">
                <a:ea typeface="굴림" pitchFamily="34" charset="-127"/>
              </a:defRPr>
            </a:lvl1pPr>
          </a:lstStyle>
          <a:p>
            <a:pPr>
              <a:defRPr/>
            </a:pPr>
            <a:fld id="{A724176B-C52E-4B53-8AD8-E5329073AF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504" descr="IUPU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43000"/>
            <a:ext cx="1028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Line 505"/>
          <p:cNvSpPr>
            <a:spLocks noChangeShapeType="1"/>
          </p:cNvSpPr>
          <p:nvPr/>
        </p:nvSpPr>
        <p:spPr bwMode="auto">
          <a:xfrm>
            <a:off x="381000" y="3808413"/>
            <a:ext cx="32080200" cy="1587"/>
          </a:xfrm>
          <a:prstGeom prst="line">
            <a:avLst/>
          </a:prstGeom>
          <a:noFill/>
          <a:ln w="203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6" name="Rectangle 508"/>
          <p:cNvSpPr>
            <a:spLocks noChangeArrowheads="1"/>
          </p:cNvSpPr>
          <p:nvPr/>
        </p:nvSpPr>
        <p:spPr bwMode="auto">
          <a:xfrm>
            <a:off x="381000" y="685800"/>
            <a:ext cx="32080200" cy="21031200"/>
          </a:xfrm>
          <a:prstGeom prst="rect">
            <a:avLst/>
          </a:prstGeom>
          <a:noFill/>
          <a:ln w="1174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41" name="Text Box 95"/>
          <p:cNvSpPr txBox="1">
            <a:spLocks noChangeArrowheads="1"/>
          </p:cNvSpPr>
          <p:nvPr/>
        </p:nvSpPr>
        <p:spPr bwMode="auto">
          <a:xfrm>
            <a:off x="13030199" y="2397035"/>
            <a:ext cx="17907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Blake Bennett, Dallas Thornton, Glenn Haag, </a:t>
            </a:r>
            <a:r>
              <a:rPr lang="en-US" sz="3600" b="1" dirty="0" err="1">
                <a:solidFill>
                  <a:schemeClr val="tx2"/>
                </a:solidFill>
              </a:rPr>
              <a:t>Torben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Eid</a:t>
            </a:r>
            <a:endParaRPr lang="en-US" sz="36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Sponsor: Michael Golub 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42812EE-0E16-4FC7-8B67-141A04E50FD8}"/>
              </a:ext>
            </a:extLst>
          </p:cNvPr>
          <p:cNvSpPr txBox="1"/>
          <p:nvPr/>
        </p:nvSpPr>
        <p:spPr>
          <a:xfrm>
            <a:off x="11887200" y="1143000"/>
            <a:ext cx="1958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ASEE Robotics Competition: Worker Bots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B6A003-CB1B-4401-8BF8-D34A82C4F3FD}"/>
              </a:ext>
            </a:extLst>
          </p:cNvPr>
          <p:cNvSpPr txBox="1"/>
          <p:nvPr/>
        </p:nvSpPr>
        <p:spPr>
          <a:xfrm>
            <a:off x="381000" y="3808413"/>
            <a:ext cx="10629900" cy="1107996"/>
          </a:xfrm>
          <a:prstGeom prst="rect">
            <a:avLst/>
          </a:prstGeom>
          <a:solidFill>
            <a:srgbClr val="CE9F0C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EAC8A42-E85D-4D16-BDE1-68EA3CE694C2}"/>
              </a:ext>
            </a:extLst>
          </p:cNvPr>
          <p:cNvSpPr txBox="1"/>
          <p:nvPr/>
        </p:nvSpPr>
        <p:spPr>
          <a:xfrm>
            <a:off x="11010900" y="3808410"/>
            <a:ext cx="10629900" cy="1107996"/>
          </a:xfrm>
          <a:prstGeom prst="rect">
            <a:avLst/>
          </a:prstGeom>
          <a:solidFill>
            <a:srgbClr val="CE9F0C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Methodology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BCE9E96-1DC5-470A-BF0B-B96B357DB9A2}"/>
              </a:ext>
            </a:extLst>
          </p:cNvPr>
          <p:cNvSpPr txBox="1"/>
          <p:nvPr/>
        </p:nvSpPr>
        <p:spPr>
          <a:xfrm>
            <a:off x="21640800" y="3808410"/>
            <a:ext cx="10763250" cy="1107996"/>
          </a:xfrm>
          <a:prstGeom prst="rect">
            <a:avLst/>
          </a:prstGeom>
          <a:solidFill>
            <a:srgbClr val="CE9F0C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52FCA2-F08D-4FE0-A4CC-EAD959C63CD5}"/>
              </a:ext>
            </a:extLst>
          </p:cNvPr>
          <p:cNvSpPr txBox="1"/>
          <p:nvPr/>
        </p:nvSpPr>
        <p:spPr>
          <a:xfrm>
            <a:off x="381000" y="4959489"/>
            <a:ext cx="10668000" cy="563231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American Society for Engineering Education hosts a yearly robotics competition for </a:t>
            </a:r>
            <a:r>
              <a:rPr lang="en-US" dirty="0" smtClean="0"/>
              <a:t>underclassmen. The </a:t>
            </a:r>
            <a:r>
              <a:rPr lang="en-US" dirty="0"/>
              <a:t>purpose of this project is to build an autonomous </a:t>
            </a:r>
            <a:r>
              <a:rPr lang="en-US" dirty="0" smtClean="0"/>
              <a:t>robot that </a:t>
            </a:r>
            <a:r>
              <a:rPr lang="en-US" dirty="0"/>
              <a:t>navigates the competition </a:t>
            </a:r>
            <a:r>
              <a:rPr lang="en-US" dirty="0" smtClean="0"/>
              <a:t>board, collects </a:t>
            </a:r>
            <a:r>
              <a:rPr lang="en-US" dirty="0"/>
              <a:t>the thirteen ping pong balls, sorts </a:t>
            </a:r>
            <a:r>
              <a:rPr lang="en-US" dirty="0" smtClean="0"/>
              <a:t>them, </a:t>
            </a:r>
            <a:r>
              <a:rPr lang="en-US" dirty="0"/>
              <a:t>and deposits them in their respective corners. </a:t>
            </a:r>
            <a:r>
              <a:rPr lang="en-US" dirty="0" smtClean="0"/>
              <a:t>The secondary purpose </a:t>
            </a:r>
            <a:r>
              <a:rPr lang="en-US" dirty="0" smtClean="0"/>
              <a:t>is to </a:t>
            </a:r>
            <a:r>
              <a:rPr lang="en-US" dirty="0" smtClean="0"/>
              <a:t>create lesson plans and teach underclassmen how to build a successful robot for the competition.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4936D0A-9343-4D8E-ABC9-963D342D424D}"/>
              </a:ext>
            </a:extLst>
          </p:cNvPr>
          <p:cNvSpPr txBox="1"/>
          <p:nvPr/>
        </p:nvSpPr>
        <p:spPr>
          <a:xfrm>
            <a:off x="355601" y="10647402"/>
            <a:ext cx="10667999" cy="1107996"/>
          </a:xfrm>
          <a:prstGeom prst="rect">
            <a:avLst/>
          </a:prstGeom>
          <a:solidFill>
            <a:srgbClr val="CE9F0C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System Block Diagram</a:t>
            </a:r>
            <a:endParaRPr lang="en-US" sz="6600" dirty="0"/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CB73273-E2F0-4510-B257-EE06748470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590" y="5105400"/>
            <a:ext cx="3556346" cy="3524796"/>
          </a:xfrm>
          <a:prstGeom prst="ellipse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D19E1DF1-9489-4495-9D20-39F1787B7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378" y="7371804"/>
            <a:ext cx="3556346" cy="3524796"/>
          </a:xfrm>
          <a:prstGeom prst="ellipse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78DFA038-6526-4323-9C8A-A1DAAD276C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67801" y="15661828"/>
            <a:ext cx="3524796" cy="3556347"/>
          </a:xfrm>
          <a:prstGeom prst="ellipse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869CB216-FBFC-4A8E-9A21-FBAC372A8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721153" y="17795429"/>
            <a:ext cx="3524795" cy="3556347"/>
          </a:xfrm>
          <a:prstGeom prst="ellipse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="" xmlns:a16="http://schemas.microsoft.com/office/drawing/2014/main" id="{CA0FCFA2-9CB4-480E-BD4A-C8F11808DC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69488" y="10023028"/>
            <a:ext cx="3524797" cy="3556347"/>
          </a:xfrm>
          <a:prstGeom prst="ellipse">
            <a:avLst/>
          </a:prstGeom>
        </p:spPr>
      </p:pic>
      <p:pic>
        <p:nvPicPr>
          <p:cNvPr id="1026" name="Picture 1025">
            <a:extLst>
              <a:ext uri="{FF2B5EF4-FFF2-40B4-BE49-F238E27FC236}">
                <a16:creationId xmlns="" xmlns:a16="http://schemas.microsoft.com/office/drawing/2014/main" id="{7E786CEA-40FF-4A28-96D8-1E14C41B01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721154" y="12232827"/>
            <a:ext cx="3524797" cy="3556349"/>
          </a:xfrm>
          <a:prstGeom prst="ellipse">
            <a:avLst/>
          </a:prstGeom>
        </p:spPr>
      </p:pic>
      <p:cxnSp>
        <p:nvCxnSpPr>
          <p:cNvPr id="1028" name="Straight Arrow Connector 1027">
            <a:extLst>
              <a:ext uri="{FF2B5EF4-FFF2-40B4-BE49-F238E27FC236}">
                <a16:creationId xmlns="" xmlns:a16="http://schemas.microsoft.com/office/drawing/2014/main" id="{0467C41F-C958-44C4-B7DD-BA12D73EC01C}"/>
              </a:ext>
            </a:extLst>
          </p:cNvPr>
          <p:cNvCxnSpPr>
            <a:cxnSpLocks/>
            <a:stCxn id="24" idx="6"/>
            <a:endCxn id="26" idx="1"/>
          </p:cNvCxnSpPr>
          <p:nvPr/>
        </p:nvCxnSpPr>
        <p:spPr>
          <a:xfrm>
            <a:off x="14887936" y="6867798"/>
            <a:ext cx="3338257" cy="102020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="" xmlns:a16="http://schemas.microsoft.com/office/drawing/2014/main" id="{2521C618-B483-4202-9A03-774F024AD766}"/>
              </a:ext>
            </a:extLst>
          </p:cNvPr>
          <p:cNvCxnSpPr>
            <a:cxnSpLocks/>
            <a:stCxn id="26" idx="2"/>
            <a:endCxn id="1024" idx="1"/>
          </p:cNvCxnSpPr>
          <p:nvPr/>
        </p:nvCxnSpPr>
        <p:spPr>
          <a:xfrm flipH="1">
            <a:off x="14389245" y="9134202"/>
            <a:ext cx="3316133" cy="1420796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95D4F183-B2E8-4D34-BF77-3B5DFA00566F}"/>
              </a:ext>
            </a:extLst>
          </p:cNvPr>
          <p:cNvCxnSpPr>
            <a:cxnSpLocks/>
            <a:stCxn id="1024" idx="0"/>
            <a:endCxn id="1026" idx="3"/>
          </p:cNvCxnSpPr>
          <p:nvPr/>
        </p:nvCxnSpPr>
        <p:spPr>
          <a:xfrm>
            <a:off x="14910060" y="11801202"/>
            <a:ext cx="3316133" cy="963596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or: Curved 1043">
            <a:extLst>
              <a:ext uri="{FF2B5EF4-FFF2-40B4-BE49-F238E27FC236}">
                <a16:creationId xmlns="" xmlns:a16="http://schemas.microsoft.com/office/drawing/2014/main" id="{CC0A2FEF-7F48-4338-AB59-B840E083FCD7}"/>
              </a:ext>
            </a:extLst>
          </p:cNvPr>
          <p:cNvCxnSpPr>
            <a:cxnSpLocks/>
            <a:stCxn id="1026" idx="4"/>
            <a:endCxn id="28" idx="2"/>
          </p:cNvCxnSpPr>
          <p:nvPr/>
        </p:nvCxnSpPr>
        <p:spPr>
          <a:xfrm rot="10800000" flipV="1">
            <a:off x="13030200" y="14011002"/>
            <a:ext cx="4675179" cy="1666602"/>
          </a:xfrm>
          <a:prstGeom prst="curvedConnector2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nector: Curved 1045">
            <a:extLst>
              <a:ext uri="{FF2B5EF4-FFF2-40B4-BE49-F238E27FC236}">
                <a16:creationId xmlns="" xmlns:a16="http://schemas.microsoft.com/office/drawing/2014/main" id="{E21F43E7-61C3-4614-B0CD-E9856651575B}"/>
              </a:ext>
            </a:extLst>
          </p:cNvPr>
          <p:cNvCxnSpPr>
            <a:stCxn id="28" idx="0"/>
            <a:endCxn id="1026" idx="6"/>
          </p:cNvCxnSpPr>
          <p:nvPr/>
        </p:nvCxnSpPr>
        <p:spPr>
          <a:xfrm flipV="1">
            <a:off x="14808373" y="15773400"/>
            <a:ext cx="4675179" cy="1666602"/>
          </a:xfrm>
          <a:prstGeom prst="curvedConnector2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BE31136E-53E8-409E-A92B-49B2A659C843}"/>
              </a:ext>
            </a:extLst>
          </p:cNvPr>
          <p:cNvCxnSpPr>
            <a:cxnSpLocks/>
            <a:stCxn id="28" idx="7"/>
            <a:endCxn id="30" idx="4"/>
          </p:cNvCxnSpPr>
          <p:nvPr/>
        </p:nvCxnSpPr>
        <p:spPr>
          <a:xfrm>
            <a:off x="14287558" y="18686206"/>
            <a:ext cx="3417819" cy="887397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1A02BF1-8882-44F4-AC5F-EAEC9CA01451}"/>
              </a:ext>
            </a:extLst>
          </p:cNvPr>
          <p:cNvSpPr/>
          <p:nvPr/>
        </p:nvSpPr>
        <p:spPr>
          <a:xfrm>
            <a:off x="11036706" y="4943345"/>
            <a:ext cx="10642194" cy="16773655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69B2F0A-0924-4F2A-B55F-FA923B280470}"/>
              </a:ext>
            </a:extLst>
          </p:cNvPr>
          <p:cNvSpPr txBox="1"/>
          <p:nvPr/>
        </p:nvSpPr>
        <p:spPr>
          <a:xfrm>
            <a:off x="12560473" y="8630196"/>
            <a:ext cx="1441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START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63F115-DB9F-4546-8FC2-41F016AD0F0D}"/>
              </a:ext>
            </a:extLst>
          </p:cNvPr>
          <p:cNvSpPr txBox="1"/>
          <p:nvPr/>
        </p:nvSpPr>
        <p:spPr>
          <a:xfrm rot="1025505">
            <a:off x="14831882" y="6803395"/>
            <a:ext cx="3792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COLLECT 1</a:t>
            </a:r>
            <a:r>
              <a:rPr lang="en-US" sz="3200" baseline="30000" dirty="0"/>
              <a:t>st</a:t>
            </a:r>
            <a:r>
              <a:rPr lang="en-US" sz="3200" dirty="0"/>
              <a:t>  BALL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87E516CE-13AB-4926-ADBF-595483553CD3}"/>
              </a:ext>
            </a:extLst>
          </p:cNvPr>
          <p:cNvSpPr txBox="1"/>
          <p:nvPr/>
        </p:nvSpPr>
        <p:spPr>
          <a:xfrm rot="20058365">
            <a:off x="15402583" y="9158749"/>
            <a:ext cx="1441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D021E5C9-3637-4F4C-B6A6-F7D3D41D6CF0}"/>
              </a:ext>
            </a:extLst>
          </p:cNvPr>
          <p:cNvSpPr txBox="1"/>
          <p:nvPr/>
        </p:nvSpPr>
        <p:spPr>
          <a:xfrm rot="1135975">
            <a:off x="15478467" y="11729305"/>
            <a:ext cx="247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NAVIGATE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9DDFBE2-FE8F-4423-BD78-6AEF4827CD69}"/>
              </a:ext>
            </a:extLst>
          </p:cNvPr>
          <p:cNvSpPr txBox="1"/>
          <p:nvPr/>
        </p:nvSpPr>
        <p:spPr>
          <a:xfrm rot="20656584">
            <a:off x="13332597" y="13735521"/>
            <a:ext cx="381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COLLECT </a:t>
            </a:r>
            <a:r>
              <a:rPr lang="en-US" sz="3200" dirty="0"/>
              <a:t>&amp; SORT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AAE8B1FB-9D0F-4DB9-B432-C161E28DDCC7}"/>
              </a:ext>
            </a:extLst>
          </p:cNvPr>
          <p:cNvSpPr txBox="1"/>
          <p:nvPr/>
        </p:nvSpPr>
        <p:spPr>
          <a:xfrm rot="20739302">
            <a:off x="14957009" y="17045577"/>
            <a:ext cx="5467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(BALLS </a:t>
            </a:r>
            <a:r>
              <a:rPr lang="en-US" sz="3200" dirty="0" smtClean="0"/>
              <a:t>&lt; 13</a:t>
            </a:r>
            <a:r>
              <a:rPr lang="en-US" sz="3200" dirty="0"/>
              <a:t>) NAVIGATE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22C598C-EAFD-4CE7-9ED8-4B6FBC0CBB1C}"/>
              </a:ext>
            </a:extLst>
          </p:cNvPr>
          <p:cNvSpPr txBox="1"/>
          <p:nvPr/>
        </p:nvSpPr>
        <p:spPr>
          <a:xfrm rot="1007641">
            <a:off x="14158013" y="19256901"/>
            <a:ext cx="316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ELSE DEPOSIT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5DEB07B7-4BE7-4766-9BCF-9D9ACBFEDD0A}"/>
              </a:ext>
            </a:extLst>
          </p:cNvPr>
          <p:cNvSpPr txBox="1"/>
          <p:nvPr/>
        </p:nvSpPr>
        <p:spPr>
          <a:xfrm>
            <a:off x="21736050" y="16002000"/>
            <a:ext cx="10668000" cy="1107996"/>
          </a:xfrm>
          <a:prstGeom prst="rect">
            <a:avLst/>
          </a:prstGeom>
          <a:solidFill>
            <a:srgbClr val="CE9F0C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Conclusions &amp; Future Work</a:t>
            </a:r>
            <a:endParaRPr lang="en-US" sz="66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F0BD0D4-F0B6-4BE5-8424-5AE8B5DE682B}"/>
              </a:ext>
            </a:extLst>
          </p:cNvPr>
          <p:cNvSpPr txBox="1"/>
          <p:nvPr/>
        </p:nvSpPr>
        <p:spPr>
          <a:xfrm>
            <a:off x="21736050" y="4953000"/>
            <a:ext cx="10725150" cy="111107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Structure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3D printed structure minimizes cost while maximizing </a:t>
            </a:r>
            <a:r>
              <a:rPr lang="en-US" sz="3400" dirty="0" smtClean="0"/>
              <a:t>robustness</a:t>
            </a:r>
            <a:endParaRPr lang="en-US" sz="3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Locomotion</a:t>
            </a:r>
            <a:endParaRPr lang="en-US" b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400" dirty="0"/>
              <a:t>Four omni-directional wheels placed 90 degrees apart; rotary encoders help ensure synchronicity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Navigation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400" dirty="0"/>
              <a:t>Memory </a:t>
            </a:r>
            <a:r>
              <a:rPr lang="en-US" sz="3400" dirty="0" smtClean="0"/>
              <a:t>mapping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Ultrasonic </a:t>
            </a:r>
            <a:r>
              <a:rPr lang="en-US" sz="3400" dirty="0" smtClean="0"/>
              <a:t>sensors </a:t>
            </a:r>
            <a:r>
              <a:rPr lang="en-US" sz="3400" dirty="0" smtClean="0"/>
              <a:t>for linear motion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FRDM-K64F with accelerometer for rotation</a:t>
            </a:r>
            <a:endParaRPr lang="en-US" sz="3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Collection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400" dirty="0"/>
              <a:t>Pincer with two points of </a:t>
            </a:r>
            <a:r>
              <a:rPr lang="en-US" sz="3400" dirty="0" smtClean="0"/>
              <a:t>articulation, </a:t>
            </a:r>
            <a:r>
              <a:rPr lang="en-US" sz="3400" dirty="0"/>
              <a:t>servo controlled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Sorting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400" dirty="0"/>
              <a:t>TCS3200 Frequency-to-light </a:t>
            </a:r>
            <a:r>
              <a:rPr lang="en-US" sz="3400" dirty="0" smtClean="0"/>
              <a:t>converter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Servo </a:t>
            </a:r>
            <a:r>
              <a:rPr lang="en-US" sz="3400" dirty="0"/>
              <a:t>controlled pivot cup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Depositing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400" dirty="0"/>
              <a:t>Two tubes, created with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biomimicry </a:t>
            </a:r>
            <a:r>
              <a:rPr lang="en-US" sz="3400" dirty="0"/>
              <a:t>in </a:t>
            </a:r>
            <a:r>
              <a:rPr lang="en-US" sz="3400" dirty="0" smtClean="0"/>
              <a:t>mind, hold </a:t>
            </a:r>
            <a:br>
              <a:rPr lang="en-US" sz="3400" dirty="0" smtClean="0"/>
            </a:br>
            <a:r>
              <a:rPr lang="en-US" sz="3400" dirty="0" smtClean="0"/>
              <a:t>the balls; servo motors</a:t>
            </a:r>
            <a:br>
              <a:rPr lang="en-US" sz="3400" dirty="0" smtClean="0"/>
            </a:br>
            <a:r>
              <a:rPr lang="en-US" sz="3400" dirty="0" smtClean="0"/>
              <a:t>dump </a:t>
            </a:r>
            <a:r>
              <a:rPr lang="en-US" sz="3400" dirty="0"/>
              <a:t>balls into </a:t>
            </a:r>
            <a:r>
              <a:rPr lang="en-US" sz="3400" dirty="0" smtClean="0"/>
              <a:t>pockets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7" y="11801202"/>
            <a:ext cx="10540303" cy="981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678900" y="17150219"/>
            <a:ext cx="10629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robot’s rotation is inconsistent. Future testing and improvement is necessary for successful results.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No students volunteered to participate in the competition.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Our lesson plans are generalized and can be used to teach underclassmen in future years.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801" y="12954000"/>
            <a:ext cx="4724398" cy="301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16631</TotalTime>
  <Words>221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IUPUI Center for Earth and Environmental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E. Hall</dc:creator>
  <cp:lastModifiedBy>Blake Bennett</cp:lastModifiedBy>
  <cp:revision>228</cp:revision>
  <cp:lastPrinted>2018-04-13T13:52:05Z</cp:lastPrinted>
  <dcterms:created xsi:type="dcterms:W3CDTF">2001-01-17T18:52:54Z</dcterms:created>
  <dcterms:modified xsi:type="dcterms:W3CDTF">2018-04-13T13:55:59Z</dcterms:modified>
</cp:coreProperties>
</file>