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  <p:sldMasterId id="2147483659" r:id="rId3"/>
  </p:sldMasterIdLst>
  <p:sldIdLst>
    <p:sldId id="256" r:id="rId4"/>
    <p:sldId id="257" r:id="rId5"/>
    <p:sldId id="258" r:id="rId6"/>
    <p:sldId id="259" r:id="rId7"/>
    <p:sldId id="261" r:id="rId8"/>
    <p:sldId id="278" r:id="rId9"/>
    <p:sldId id="260" r:id="rId10"/>
    <p:sldId id="262" r:id="rId11"/>
    <p:sldId id="263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710E467-231A-5846-A2D1-F870600F7527}">
          <p14:sldIdLst>
            <p14:sldId id="256"/>
            <p14:sldId id="257"/>
          </p14:sldIdLst>
        </p14:section>
        <p14:section name="Network Topology &amp; Critical Vulnerabilities" id="{F31BADC0-6DE5-FE43-9593-B93043E822FC}">
          <p14:sldIdLst>
            <p14:sldId id="258"/>
            <p14:sldId id="259"/>
            <p14:sldId id="261"/>
            <p14:sldId id="278"/>
          </p14:sldIdLst>
        </p14:section>
        <p14:section name="Traffic Profile" id="{B3493FF6-D912-9A45-9E32-6BEEFE77D912}">
          <p14:sldIdLst>
            <p14:sldId id="260"/>
            <p14:sldId id="262"/>
            <p14:sldId id="263"/>
          </p14:sldIdLst>
        </p14:section>
        <p14:section name="Normal Activity" id="{79A23A9C-E89A-EB42-8A91-253F766BC143}">
          <p14:sldIdLst>
            <p14:sldId id="279"/>
            <p14:sldId id="280"/>
            <p14:sldId id="281"/>
            <p14:sldId id="282"/>
          </p14:sldIdLst>
        </p14:section>
        <p14:section name="Malicious Activity" id="{19E6D2BB-2781-1B48-BA00-2F68B9DA83D2}">
          <p14:sldIdLst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4"/>
    <p:restoredTop sz="94694"/>
  </p:normalViewPr>
  <p:slideViewPr>
    <p:cSldViewPr snapToGrid="0" snapToObjects="1">
      <p:cViewPr varScale="1">
        <p:scale>
          <a:sx n="152" d="100"/>
          <a:sy n="152" d="100"/>
        </p:scale>
        <p:origin x="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A251-676B-C04F-A8F4-850F3F0DC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D13E2-F401-A346-A2B3-92EE5CE4A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B800-F335-9B4C-8119-F679CD24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1B00-A012-8446-8E6C-5AC28C27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7457-A143-3745-820B-04E9C729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5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8CFF-1254-ED40-8C20-1F779B3D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F565-3550-EA40-A12B-5CAFF8D0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735DB-3E3D-D142-AEBD-3C32621D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4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095A9-2411-3744-9123-848F6A74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729E4-7BBC-224F-A314-57D8E7CF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35123-4C59-E74A-8FA3-5FDD0981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599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28CBB9B-4990-EB4B-AF3A-B4D5775AD9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45640" y="3620714"/>
            <a:ext cx="5445906" cy="384048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Section Subtitle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8E55CB0-DF25-FF4F-932B-6E31802B4A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6094" y="2857630"/>
            <a:ext cx="5445906" cy="8321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Name</a:t>
            </a:r>
          </a:p>
        </p:txBody>
      </p:sp>
    </p:spTree>
    <p:extLst>
      <p:ext uri="{BB962C8B-B14F-4D97-AF65-F5344CB8AC3E}">
        <p14:creationId xmlns:p14="http://schemas.microsoft.com/office/powerpoint/2010/main" val="343592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1754-F451-2747-8621-CDBCC91D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1108-71B7-524B-AC17-0E9E7B32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425"/>
            <a:ext cx="10515600" cy="429253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F1FDF-DE86-8545-9D9A-D14F57EF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C010-1818-C14D-BA2B-635CC98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E469-72BE-3B46-B294-901C50AE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892D858-4E21-F848-97D3-EE5003C278C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Google Shape;61;p8">
            <a:extLst>
              <a:ext uri="{FF2B5EF4-FFF2-40B4-BE49-F238E27FC236}">
                <a16:creationId xmlns:a16="http://schemas.microsoft.com/office/drawing/2014/main" id="{FC5143EC-96F5-684C-8C90-17946C05ACC1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14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1669-3FF1-1947-9263-154D16D0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533AE-4709-3F44-B980-A3A97972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985B-F33E-FC4E-B55D-6F3A1C82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E1648-3178-6B4A-81E6-EA8398DD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C0EE7-5F85-2442-953E-33382770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9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4C24-6B12-534B-8F49-FA336C92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62CB-F702-6046-A9E9-84657756C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84435"/>
            <a:ext cx="5181600" cy="429252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A4796-4BE2-D348-8B16-29479F3B5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84435"/>
            <a:ext cx="5181600" cy="42925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0E82C-50EF-814B-BE86-EBAC834F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591F3-F231-F94B-BA0C-A035733A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0BABD-E3FE-CE4F-8256-16EBC2A1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Google Shape;61;p8">
            <a:extLst>
              <a:ext uri="{FF2B5EF4-FFF2-40B4-BE49-F238E27FC236}">
                <a16:creationId xmlns:a16="http://schemas.microsoft.com/office/drawing/2014/main" id="{0500E5BF-3D54-DB4D-98C6-B60DF2C9154F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E3B6580-822E-134C-9F33-F2CA235DB50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51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arm_SystemHard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4C24-6B12-534B-8F49-FA336C92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62CB-F702-6046-A9E9-84657756C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7215"/>
            <a:ext cx="5181600" cy="36597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A4796-4BE2-D348-8B16-29479F3B5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17215"/>
            <a:ext cx="5181600" cy="36597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0E82C-50EF-814B-BE86-EBAC834F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591F3-F231-F94B-BA0C-A035733A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0BABD-E3FE-CE4F-8256-16EBC2A1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Google Shape;61;p8">
            <a:extLst>
              <a:ext uri="{FF2B5EF4-FFF2-40B4-BE49-F238E27FC236}">
                <a16:creationId xmlns:a16="http://schemas.microsoft.com/office/drawing/2014/main" id="{0500E5BF-3D54-DB4D-98C6-B60DF2C9154F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E3B6580-822E-134C-9F33-F2CA235DB50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oogle Shape;452;p26">
            <a:extLst>
              <a:ext uri="{FF2B5EF4-FFF2-40B4-BE49-F238E27FC236}">
                <a16:creationId xmlns:a16="http://schemas.microsoft.com/office/drawing/2014/main" id="{B9B525EB-FE9B-4448-97ED-AC47A976E537}"/>
              </a:ext>
            </a:extLst>
          </p:cNvPr>
          <p:cNvSpPr/>
          <p:nvPr userDrawn="1"/>
        </p:nvSpPr>
        <p:spPr>
          <a:xfrm>
            <a:off x="6172200" y="1957373"/>
            <a:ext cx="5181600" cy="4767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System Hardening</a:t>
            </a:r>
            <a:endParaRPr sz="21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" name="Google Shape;453;p26">
            <a:extLst>
              <a:ext uri="{FF2B5EF4-FFF2-40B4-BE49-F238E27FC236}">
                <a16:creationId xmlns:a16="http://schemas.microsoft.com/office/drawing/2014/main" id="{558B42FA-2C24-064F-A3A2-BA73C3FB8DD8}"/>
              </a:ext>
            </a:extLst>
          </p:cNvPr>
          <p:cNvSpPr/>
          <p:nvPr userDrawn="1"/>
        </p:nvSpPr>
        <p:spPr>
          <a:xfrm rot="10800000">
            <a:off x="6308395" y="2346161"/>
            <a:ext cx="261029" cy="144694"/>
          </a:xfrm>
          <a:prstGeom prst="flowChartExtra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54;p26">
            <a:extLst>
              <a:ext uri="{FF2B5EF4-FFF2-40B4-BE49-F238E27FC236}">
                <a16:creationId xmlns:a16="http://schemas.microsoft.com/office/drawing/2014/main" id="{82FC185A-C1B4-D246-A32F-7F6EA65FEBA2}"/>
              </a:ext>
            </a:extLst>
          </p:cNvPr>
          <p:cNvSpPr/>
          <p:nvPr userDrawn="1"/>
        </p:nvSpPr>
        <p:spPr>
          <a:xfrm>
            <a:off x="893100" y="1956260"/>
            <a:ext cx="5126700" cy="47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Alarm</a:t>
            </a:r>
            <a:endParaRPr sz="21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" name="Google Shape;455;p26">
            <a:extLst>
              <a:ext uri="{FF2B5EF4-FFF2-40B4-BE49-F238E27FC236}">
                <a16:creationId xmlns:a16="http://schemas.microsoft.com/office/drawing/2014/main" id="{F7F9DFE5-73E4-0641-A083-B47F6CCF5F22}"/>
              </a:ext>
            </a:extLst>
          </p:cNvPr>
          <p:cNvSpPr/>
          <p:nvPr userDrawn="1"/>
        </p:nvSpPr>
        <p:spPr>
          <a:xfrm rot="10800000">
            <a:off x="1011217" y="2345036"/>
            <a:ext cx="226486" cy="144694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42F16E-A75D-C84D-AAAE-66500584C37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56260"/>
            <a:ext cx="0" cy="4220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1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ED80-3C6C-9946-B68D-9C7ADA6B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338ED-E8A3-E744-BEEB-90908C657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DCA9-6F0C-1540-B41A-7CD4234FB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80DD3-BC47-1B4A-A766-F6A57F46D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216ED-763C-EF40-B733-7118A216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A56C0-9363-1548-9239-1D0B9DA4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7F342-6147-8D44-B13A-8EFF691A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8F626-90EF-2E4B-93DE-173F768E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Google Shape;61;p8">
            <a:extLst>
              <a:ext uri="{FF2B5EF4-FFF2-40B4-BE49-F238E27FC236}">
                <a16:creationId xmlns:a16="http://schemas.microsoft.com/office/drawing/2014/main" id="{1112A1BA-02B1-D342-A894-FB905B78E17E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1C7408-B240-8243-B093-F12E71695E9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451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5457-2F5B-A94F-B6F7-EEA1FD86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90656-26FF-8A4E-B2FE-C9A619FC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DB1E8-0C6A-824A-BBC6-C0CA8A11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D6859-C4AC-FE47-847F-CBC032D3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Google Shape;61;p8">
            <a:extLst>
              <a:ext uri="{FF2B5EF4-FFF2-40B4-BE49-F238E27FC236}">
                <a16:creationId xmlns:a16="http://schemas.microsoft.com/office/drawing/2014/main" id="{A6BD40E1-38E7-1745-BB05-A4425376C815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832715A-F588-F24B-9CBC-DCA5B2707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710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E1CA9-4638-A242-8ABE-13994338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4F101-5EA2-DC4C-B8FA-AA908E84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53BDE-6B7C-3643-809C-83FE2D7A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46EE11C-E174-E944-A9CF-0A0D1F05FEEC}"/>
              </a:ext>
            </a:extLst>
          </p:cNvPr>
          <p:cNvSpPr/>
          <p:nvPr userDrawn="1"/>
        </p:nvSpPr>
        <p:spPr>
          <a:xfrm>
            <a:off x="4677196" y="1880282"/>
            <a:ext cx="6675120" cy="4292535"/>
          </a:xfrm>
          <a:prstGeom prst="roundRect">
            <a:avLst>
              <a:gd name="adj" fmla="val 196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11754-F451-2747-8621-CDBCC91D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1108-71B7-524B-AC17-0E9E7B32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425"/>
            <a:ext cx="3660972" cy="429253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F1FDF-DE86-8545-9D9A-D14F57EF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9A3-2035-514A-9DFC-7B97BC4B827D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C010-1818-C14D-BA2B-635CC98C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E469-72BE-3B46-B294-901C50AE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2BAE0-1EF2-1940-8654-5BC5632232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892D858-4E21-F848-97D3-EE5003C278C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 anchor="b"/>
          <a:lstStyle>
            <a:lvl1pPr marL="0" indent="0">
              <a:buNone/>
              <a:defRPr sz="2400" b="0">
                <a:latin typeface="+mn-lt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Google Shape;61;p8">
            <a:extLst>
              <a:ext uri="{FF2B5EF4-FFF2-40B4-BE49-F238E27FC236}">
                <a16:creationId xmlns:a16="http://schemas.microsoft.com/office/drawing/2014/main" id="{FC5143EC-96F5-684C-8C90-17946C05ACC1}"/>
              </a:ext>
            </a:extLst>
          </p:cNvPr>
          <p:cNvCxnSpPr>
            <a:cxnSpLocks/>
          </p:cNvCxnSpPr>
          <p:nvPr userDrawn="1"/>
        </p:nvCxnSpPr>
        <p:spPr>
          <a:xfrm>
            <a:off x="741096" y="1375724"/>
            <a:ext cx="10701042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89EC49D-F739-434A-8983-86B8AE6FF1D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860076" y="2014869"/>
            <a:ext cx="6309360" cy="402336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0347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7D0FA-AC26-BC46-8734-1BB511D0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5F3E5-AD6C-D049-9520-4FA379C14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869E-9CC2-7A46-A32A-C495D9CD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99A3-2035-514A-9DFC-7B97BC4B827D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DFB1A-CF32-FB46-8C28-11327462A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C375-7EB1-E647-8344-CE13F9195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2BAE0-1EF2-1940-8654-5BC5632232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0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61" r:id="rId9"/>
    <p:sldLayoutId id="2147483656" r:id="rId10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+mj-lt"/>
          <a:ea typeface="Roboto Thin" panose="02000000000000000000" pitchFamily="2" charset="0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97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0105-F3DF-D74B-A500-BEA4B2A388B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06144" y="2235200"/>
            <a:ext cx="4985856" cy="23876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Final Engagement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28810-3944-F54E-8E9D-0F395F9DD2A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10818" y="3584947"/>
            <a:ext cx="4281181" cy="16557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Attack, Defense, and Analysis of a Vulnerable Network</a:t>
            </a:r>
          </a:p>
        </p:txBody>
      </p:sp>
    </p:spTree>
    <p:extLst>
      <p:ext uri="{BB962C8B-B14F-4D97-AF65-F5344CB8AC3E}">
        <p14:creationId xmlns:p14="http://schemas.microsoft.com/office/powerpoint/2010/main" val="279931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91BA22-9E70-784D-A629-3659336E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94" y="2857630"/>
            <a:ext cx="5445906" cy="832104"/>
          </a:xfrm>
        </p:spPr>
        <p:txBody>
          <a:bodyPr/>
          <a:lstStyle/>
          <a:p>
            <a:r>
              <a:rPr lang="en-US" dirty="0"/>
              <a:t>Normal Activity</a:t>
            </a:r>
          </a:p>
        </p:txBody>
      </p:sp>
    </p:spTree>
    <p:extLst>
      <p:ext uri="{BB962C8B-B14F-4D97-AF65-F5344CB8AC3E}">
        <p14:creationId xmlns:p14="http://schemas.microsoft.com/office/powerpoint/2010/main" val="348598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062EB-F0B8-C541-84F3-83F83B1B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dirty="0"/>
              <a:t>Watching YouTube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1F4CC3-A0BC-794B-8E5F-7EA1B58D4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425"/>
            <a:ext cx="3660972" cy="4292538"/>
          </a:xfrm>
        </p:spPr>
        <p:txBody>
          <a:bodyPr/>
          <a:lstStyle/>
          <a:p>
            <a:r>
              <a:rPr lang="en-US" dirty="0"/>
              <a:t>What kind of traffic did you observe?</a:t>
            </a:r>
          </a:p>
          <a:p>
            <a:r>
              <a:rPr lang="en-US" dirty="0"/>
              <a:t>What, specifically, was the user doing?</a:t>
            </a:r>
          </a:p>
          <a:p>
            <a:r>
              <a:rPr lang="en-US" dirty="0"/>
              <a:t>Include screenshots of packets justifying your conclusions.</a:t>
            </a:r>
          </a:p>
          <a:p>
            <a:r>
              <a:rPr lang="en-US" dirty="0"/>
              <a:t>Include a description of any interesting files.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1AE546-605A-8A49-84CE-07349F7006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0" y="1385930"/>
            <a:ext cx="10515600" cy="488301"/>
          </a:xfrm>
        </p:spPr>
        <p:txBody>
          <a:bodyPr/>
          <a:lstStyle/>
          <a:p>
            <a:r>
              <a:rPr lang="en-US" dirty="0"/>
              <a:t>Summarize the Following: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7FA271F-9562-0040-8948-2AC02DE7BE1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10583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062EB-F0B8-C541-84F3-83F83B1B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Watching </a:t>
            </a:r>
            <a:r>
              <a:rPr lang="en-US" dirty="0" err="1"/>
              <a:t>PornHub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1F4CC3-A0BC-794B-8E5F-7EA1B58D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traffic did you observe?</a:t>
            </a:r>
          </a:p>
          <a:p>
            <a:r>
              <a:rPr lang="en-US" dirty="0"/>
              <a:t>What, specifically, was the user doing?</a:t>
            </a:r>
          </a:p>
          <a:p>
            <a:r>
              <a:rPr lang="en-US" dirty="0"/>
              <a:t>Include screenshots of packets justifying your conclusions.</a:t>
            </a:r>
          </a:p>
          <a:p>
            <a:r>
              <a:rPr lang="en-US" dirty="0"/>
              <a:t>Include a description of any interesting files.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1AE546-605A-8A49-84CE-07349F70068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Summarize the Following: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B3CF05B-AB63-AB4B-96B4-F4D865B435D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27821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062EB-F0B8-C541-84F3-83F83B1B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Pictures of </a:t>
            </a:r>
            <a:r>
              <a:rPr lang="en-US" dirty="0" err="1"/>
              <a:t>Catboys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1F4CC3-A0BC-794B-8E5F-7EA1B58D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traffic did you observe?</a:t>
            </a:r>
          </a:p>
          <a:p>
            <a:r>
              <a:rPr lang="en-US" dirty="0"/>
              <a:t>What, specifically, was the user doing?</a:t>
            </a:r>
          </a:p>
          <a:p>
            <a:r>
              <a:rPr lang="en-US" dirty="0"/>
              <a:t>Include screenshots of packets justifying your conclusions.</a:t>
            </a:r>
          </a:p>
          <a:p>
            <a:r>
              <a:rPr lang="en-US" dirty="0"/>
              <a:t>Include a description of any interesting files.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1AE546-605A-8A49-84CE-07349F70068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Summarize the Following: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B3CF05B-AB63-AB4B-96B4-F4D865B435D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74766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8C9A2C-71A7-5A48-925A-B5E58D1F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94" y="2857630"/>
            <a:ext cx="5445906" cy="832104"/>
          </a:xfrm>
        </p:spPr>
        <p:txBody>
          <a:bodyPr/>
          <a:lstStyle/>
          <a:p>
            <a:r>
              <a:rPr lang="en-US" dirty="0"/>
              <a:t>Malicious Activity</a:t>
            </a:r>
          </a:p>
        </p:txBody>
      </p:sp>
    </p:spTree>
    <p:extLst>
      <p:ext uri="{BB962C8B-B14F-4D97-AF65-F5344CB8AC3E}">
        <p14:creationId xmlns:p14="http://schemas.microsoft.com/office/powerpoint/2010/main" val="119747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4E7D2-24E3-FF45-BFFC-58E90184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Malware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14B5D-BC9C-D541-87B0-01536E1D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traffic did you observe?</a:t>
            </a:r>
          </a:p>
          <a:p>
            <a:r>
              <a:rPr lang="en-US" dirty="0"/>
              <a:t>What, specifically, was the user doing?</a:t>
            </a:r>
          </a:p>
          <a:p>
            <a:r>
              <a:rPr lang="en-US" dirty="0"/>
              <a:t>Include screenshots of packets justifying your conclusions.</a:t>
            </a:r>
          </a:p>
          <a:p>
            <a:r>
              <a:rPr lang="en-US" dirty="0"/>
              <a:t>Include a description of any interesting files.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E89D12-6AE9-F641-8214-C5133984A22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Summarize the Following: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BB9E13-F74B-C446-95AD-DB7C5A26935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90185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4E7D2-24E3-FF45-BFFC-58E90184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Manga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14B5D-BC9C-D541-87B0-01536E1D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traffic did you observe?</a:t>
            </a:r>
          </a:p>
          <a:p>
            <a:r>
              <a:rPr lang="en-US" dirty="0"/>
              <a:t>What, specifically, was the user doing?</a:t>
            </a:r>
          </a:p>
          <a:p>
            <a:r>
              <a:rPr lang="en-US" dirty="0"/>
              <a:t>Include screenshots of packets justifying your conclusions.</a:t>
            </a:r>
          </a:p>
          <a:p>
            <a:r>
              <a:rPr lang="en-US" dirty="0"/>
              <a:t>Include a description of any interesting files.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E89D12-6AE9-F641-8214-C5133984A22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Summarize the Following: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BB9E13-F74B-C446-95AD-DB7C5A26935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04116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4E7D2-24E3-FF45-BFFC-58E90184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MTG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14B5D-BC9C-D541-87B0-01536E1D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traffic did you observe?</a:t>
            </a:r>
          </a:p>
          <a:p>
            <a:r>
              <a:rPr lang="en-US" dirty="0"/>
              <a:t>What, specifically, was the user doing?</a:t>
            </a:r>
          </a:p>
          <a:p>
            <a:r>
              <a:rPr lang="en-US" dirty="0"/>
              <a:t>Include screenshots of packets justifying your conclusions.</a:t>
            </a:r>
          </a:p>
          <a:p>
            <a:r>
              <a:rPr lang="en-US" dirty="0"/>
              <a:t>Include a description of any interesting files.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E89D12-6AE9-F641-8214-C5133984A22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Summarize the Following: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BB9E13-F74B-C446-95AD-DB7C5A26935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747473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36CA56-BE48-644F-A54F-4E4BDD14F6AA}"/>
              </a:ext>
            </a:extLst>
          </p:cNvPr>
          <p:cNvSpPr txBox="1">
            <a:spLocks/>
          </p:cNvSpPr>
          <p:nvPr/>
        </p:nvSpPr>
        <p:spPr>
          <a:xfrm>
            <a:off x="9328558" y="2235200"/>
            <a:ext cx="2863441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Fín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0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2110-FA55-FA41-BD86-E0A4D734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E5AE2EE-D344-554C-A67A-BF2D454E0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 contains the following sections:</a:t>
            </a:r>
          </a:p>
        </p:txBody>
      </p:sp>
      <p:grpSp>
        <p:nvGrpSpPr>
          <p:cNvPr id="4" name="Google Shape;1028;p55">
            <a:extLst>
              <a:ext uri="{FF2B5EF4-FFF2-40B4-BE49-F238E27FC236}">
                <a16:creationId xmlns:a16="http://schemas.microsoft.com/office/drawing/2014/main" id="{A51E00CF-495E-D745-9ED1-CF28CCCF8458}"/>
              </a:ext>
            </a:extLst>
          </p:cNvPr>
          <p:cNvGrpSpPr/>
          <p:nvPr/>
        </p:nvGrpSpPr>
        <p:grpSpPr>
          <a:xfrm>
            <a:off x="838201" y="2090191"/>
            <a:ext cx="776889" cy="621300"/>
            <a:chOff x="457200" y="1378813"/>
            <a:chExt cx="776889" cy="621300"/>
          </a:xfrm>
        </p:grpSpPr>
        <p:sp>
          <p:nvSpPr>
            <p:cNvPr id="5" name="Google Shape;1029;p55">
              <a:extLst>
                <a:ext uri="{FF2B5EF4-FFF2-40B4-BE49-F238E27FC236}">
                  <a16:creationId xmlns:a16="http://schemas.microsoft.com/office/drawing/2014/main" id="{D6898FAF-1E23-6949-8BA0-47B0830A256F}"/>
                </a:ext>
              </a:extLst>
            </p:cNvPr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3000" dirty="0">
                  <a:solidFill>
                    <a:schemeClr val="bg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000" dirty="0">
                <a:solidFill>
                  <a:schemeClr val="bg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6" name="Google Shape;1030;p55">
              <a:extLst>
                <a:ext uri="{FF2B5EF4-FFF2-40B4-BE49-F238E27FC236}">
                  <a16:creationId xmlns:a16="http://schemas.microsoft.com/office/drawing/2014/main" id="{BDC31C85-52FA-A64F-B164-93F8BA554408}"/>
                </a:ext>
              </a:extLst>
            </p:cNvPr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" name="Google Shape;1031;p55">
            <a:extLst>
              <a:ext uri="{FF2B5EF4-FFF2-40B4-BE49-F238E27FC236}">
                <a16:creationId xmlns:a16="http://schemas.microsoft.com/office/drawing/2014/main" id="{35B8E905-FC05-914D-BD56-6BD87536F50D}"/>
              </a:ext>
            </a:extLst>
          </p:cNvPr>
          <p:cNvGrpSpPr/>
          <p:nvPr/>
        </p:nvGrpSpPr>
        <p:grpSpPr>
          <a:xfrm>
            <a:off x="838201" y="3192031"/>
            <a:ext cx="776889" cy="621300"/>
            <a:chOff x="457200" y="1378813"/>
            <a:chExt cx="776889" cy="621300"/>
          </a:xfrm>
        </p:grpSpPr>
        <p:sp>
          <p:nvSpPr>
            <p:cNvPr id="8" name="Google Shape;1032;p55">
              <a:extLst>
                <a:ext uri="{FF2B5EF4-FFF2-40B4-BE49-F238E27FC236}">
                  <a16:creationId xmlns:a16="http://schemas.microsoft.com/office/drawing/2014/main" id="{0BAAE96A-A549-354A-BAEE-CDBF8B5D74FB}"/>
                </a:ext>
              </a:extLst>
            </p:cNvPr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30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" name="Google Shape;1033;p55">
              <a:extLst>
                <a:ext uri="{FF2B5EF4-FFF2-40B4-BE49-F238E27FC236}">
                  <a16:creationId xmlns:a16="http://schemas.microsoft.com/office/drawing/2014/main" id="{7743E425-6244-5440-AB29-09050862B3D8}"/>
                </a:ext>
              </a:extLst>
            </p:cNvPr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" name="Google Shape;1034;p55">
            <a:extLst>
              <a:ext uri="{FF2B5EF4-FFF2-40B4-BE49-F238E27FC236}">
                <a16:creationId xmlns:a16="http://schemas.microsoft.com/office/drawing/2014/main" id="{76FE68C4-B440-4D4C-BCB3-F74B1CD753DA}"/>
              </a:ext>
            </a:extLst>
          </p:cNvPr>
          <p:cNvGrpSpPr/>
          <p:nvPr/>
        </p:nvGrpSpPr>
        <p:grpSpPr>
          <a:xfrm>
            <a:off x="838201" y="4293867"/>
            <a:ext cx="776889" cy="621300"/>
            <a:chOff x="457200" y="1378813"/>
            <a:chExt cx="776889" cy="621300"/>
          </a:xfrm>
        </p:grpSpPr>
        <p:sp>
          <p:nvSpPr>
            <p:cNvPr id="11" name="Google Shape;1035;p55">
              <a:extLst>
                <a:ext uri="{FF2B5EF4-FFF2-40B4-BE49-F238E27FC236}">
                  <a16:creationId xmlns:a16="http://schemas.microsoft.com/office/drawing/2014/main" id="{862F38BF-AD10-8C41-9552-15C5409419D6}"/>
                </a:ext>
              </a:extLst>
            </p:cNvPr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30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" name="Google Shape;1036;p55">
              <a:extLst>
                <a:ext uri="{FF2B5EF4-FFF2-40B4-BE49-F238E27FC236}">
                  <a16:creationId xmlns:a16="http://schemas.microsoft.com/office/drawing/2014/main" id="{86B18E17-875E-E74F-AB07-A63515C2BF6D}"/>
                </a:ext>
              </a:extLst>
            </p:cNvPr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Google Shape;1037;p55">
            <a:extLst>
              <a:ext uri="{FF2B5EF4-FFF2-40B4-BE49-F238E27FC236}">
                <a16:creationId xmlns:a16="http://schemas.microsoft.com/office/drawing/2014/main" id="{0BEB241A-F15F-8943-BAE1-151D1570C951}"/>
              </a:ext>
            </a:extLst>
          </p:cNvPr>
          <p:cNvGrpSpPr/>
          <p:nvPr/>
        </p:nvGrpSpPr>
        <p:grpSpPr>
          <a:xfrm>
            <a:off x="838201" y="5395703"/>
            <a:ext cx="776889" cy="621300"/>
            <a:chOff x="457200" y="1378813"/>
            <a:chExt cx="776889" cy="621300"/>
          </a:xfrm>
        </p:grpSpPr>
        <p:sp>
          <p:nvSpPr>
            <p:cNvPr id="14" name="Google Shape;1038;p55">
              <a:extLst>
                <a:ext uri="{FF2B5EF4-FFF2-40B4-BE49-F238E27FC236}">
                  <a16:creationId xmlns:a16="http://schemas.microsoft.com/office/drawing/2014/main" id="{2B21ABE8-FBA5-734D-A9F9-DECCBE33B8B2}"/>
                </a:ext>
              </a:extLst>
            </p:cNvPr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30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0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" name="Google Shape;1039;p55">
              <a:extLst>
                <a:ext uri="{FF2B5EF4-FFF2-40B4-BE49-F238E27FC236}">
                  <a16:creationId xmlns:a16="http://schemas.microsoft.com/office/drawing/2014/main" id="{EA960928-E9D0-234D-B21E-9819E9088E8A}"/>
                </a:ext>
              </a:extLst>
            </p:cNvPr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9" name="Google Shape;1027;p55">
            <a:extLst>
              <a:ext uri="{FF2B5EF4-FFF2-40B4-BE49-F238E27FC236}">
                <a16:creationId xmlns:a16="http://schemas.microsoft.com/office/drawing/2014/main" id="{8DFF096B-B1F1-2247-9C63-A13AF13D7A2B}"/>
              </a:ext>
            </a:extLst>
          </p:cNvPr>
          <p:cNvSpPr/>
          <p:nvPr/>
        </p:nvSpPr>
        <p:spPr>
          <a:xfrm>
            <a:off x="1873841" y="2090191"/>
            <a:ext cx="9479957" cy="6213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Network Topology &amp; Critical Vulnerabilities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Google Shape;1027;p55">
            <a:extLst>
              <a:ext uri="{FF2B5EF4-FFF2-40B4-BE49-F238E27FC236}">
                <a16:creationId xmlns:a16="http://schemas.microsoft.com/office/drawing/2014/main" id="{DDF15767-4BCD-B146-97C2-4E8B751100C8}"/>
              </a:ext>
            </a:extLst>
          </p:cNvPr>
          <p:cNvSpPr/>
          <p:nvPr/>
        </p:nvSpPr>
        <p:spPr>
          <a:xfrm>
            <a:off x="1873841" y="3192031"/>
            <a:ext cx="9479957" cy="6213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Traffic Profile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Google Shape;1027;p55">
            <a:extLst>
              <a:ext uri="{FF2B5EF4-FFF2-40B4-BE49-F238E27FC236}">
                <a16:creationId xmlns:a16="http://schemas.microsoft.com/office/drawing/2014/main" id="{6D53DECC-1442-9D48-9FC1-F8B68B918744}"/>
              </a:ext>
            </a:extLst>
          </p:cNvPr>
          <p:cNvSpPr/>
          <p:nvPr/>
        </p:nvSpPr>
        <p:spPr>
          <a:xfrm>
            <a:off x="1873841" y="4288319"/>
            <a:ext cx="9479957" cy="6213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Normal Activity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Google Shape;1027;p55">
            <a:extLst>
              <a:ext uri="{FF2B5EF4-FFF2-40B4-BE49-F238E27FC236}">
                <a16:creationId xmlns:a16="http://schemas.microsoft.com/office/drawing/2014/main" id="{48E28EC1-5EB6-4A45-9808-CF4298461E01}"/>
              </a:ext>
            </a:extLst>
          </p:cNvPr>
          <p:cNvSpPr/>
          <p:nvPr/>
        </p:nvSpPr>
        <p:spPr>
          <a:xfrm>
            <a:off x="1873841" y="5395703"/>
            <a:ext cx="9479957" cy="6213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Malicious Activity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6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FE37D-D817-8C45-805B-C29CB321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94" y="2857630"/>
            <a:ext cx="5445906" cy="832104"/>
          </a:xfrm>
        </p:spPr>
        <p:txBody>
          <a:bodyPr/>
          <a:lstStyle/>
          <a:p>
            <a:r>
              <a:rPr lang="en-US" dirty="0"/>
              <a:t>Network Topology &amp; Critical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38051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6DC4E7-73D2-1647-8682-E506FB8E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A91270-3C8B-324D-8934-9C23C25B1024}"/>
              </a:ext>
            </a:extLst>
          </p:cNvPr>
          <p:cNvSpPr/>
          <p:nvPr/>
        </p:nvSpPr>
        <p:spPr>
          <a:xfrm>
            <a:off x="838200" y="1690692"/>
            <a:ext cx="6297706" cy="4606183"/>
          </a:xfrm>
          <a:prstGeom prst="roundRect">
            <a:avLst>
              <a:gd name="adj" fmla="val 304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B780DA-A0EF-FD46-A922-D9E41AC0D30E}"/>
              </a:ext>
            </a:extLst>
          </p:cNvPr>
          <p:cNvSpPr/>
          <p:nvPr/>
        </p:nvSpPr>
        <p:spPr>
          <a:xfrm>
            <a:off x="7544634" y="1690692"/>
            <a:ext cx="3809166" cy="4606183"/>
          </a:xfrm>
          <a:prstGeom prst="roundRect">
            <a:avLst>
              <a:gd name="adj" fmla="val 390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endParaRPr lang="en-US" sz="1400" dirty="0">
              <a:solidFill>
                <a:schemeClr val="tx1"/>
              </a:solidFill>
              <a:ea typeface="Roboto" panose="02000000000000000000" pitchFamily="2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CE44E45-B43D-9E4E-A567-52D54FB24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06655"/>
              </p:ext>
            </p:extLst>
          </p:nvPr>
        </p:nvGraphicFramePr>
        <p:xfrm>
          <a:off x="7691214" y="1845809"/>
          <a:ext cx="3520870" cy="4295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37">
                  <a:extLst>
                    <a:ext uri="{9D8B030D-6E8A-4147-A177-3AD203B41FA5}">
                      <a16:colId xmlns:a16="http://schemas.microsoft.com/office/drawing/2014/main" val="539446103"/>
                    </a:ext>
                  </a:extLst>
                </a:gridCol>
                <a:gridCol w="1461333">
                  <a:extLst>
                    <a:ext uri="{9D8B030D-6E8A-4147-A177-3AD203B41FA5}">
                      <a16:colId xmlns:a16="http://schemas.microsoft.com/office/drawing/2014/main" val="349774408"/>
                    </a:ext>
                  </a:extLst>
                </a:gridCol>
              </a:tblGrid>
              <a:tr h="286397">
                <a:tc gridSpan="2"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ysClr val="windowText" lastClr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Network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14117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Address Range: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192.168.1.0-255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599427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Netmask: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255.255.255.0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830021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Gateway: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192.168.1.1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18667"/>
                  </a:ext>
                </a:extLst>
              </a:tr>
              <a:tr h="286397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40334"/>
                  </a:ext>
                </a:extLst>
              </a:tr>
              <a:tr h="286397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Machines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i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438303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IPV4: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192.168.1.1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878931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OS: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Windows 10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654476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Hostname: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ML-RefVM-684427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291175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endParaRPr lang="en-US" sz="11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213745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IPV4: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192.168.1.90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734145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OS: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Kali Linux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47009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Hostname: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Kali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253578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endParaRPr lang="en-US" sz="11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37561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IPV4: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192.168.1.100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94583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OS: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Ubuntu Linux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849351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Hostname: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ELK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948416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endParaRPr lang="en-US" sz="11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343228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IPV4: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192.168.1.105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265495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OS: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Ubuntu Linux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326201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Hostname: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server1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488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C8096A4-A2F1-824F-B169-33781233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856" y="1723163"/>
            <a:ext cx="5400393" cy="45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5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AFFA88-A474-5047-9587-ACEFF952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Vulnerabilities: Target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F62EB7-4899-484D-B55F-7CE7A5829B2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Our assessment uncovered the following vulnerabilities in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Target 1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9ADC1046-D93F-3645-A30B-5A7C791187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374572"/>
              </p:ext>
            </p:extLst>
          </p:nvPr>
        </p:nvGraphicFramePr>
        <p:xfrm>
          <a:off x="838200" y="2039582"/>
          <a:ext cx="10515597" cy="439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579234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413985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54167047"/>
                    </a:ext>
                  </a:extLst>
                </a:gridCol>
              </a:tblGrid>
              <a:tr h="3970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Vulnerability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Impact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35724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378780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810246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446725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46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51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AFFA88-A474-5047-9587-ACEFF952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Vulnerabilities: Target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F62EB7-4899-484D-B55F-7CE7A5829B2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Our assessment uncovered the following vulnerabilities in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Target 2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9ADC1046-D93F-3645-A30B-5A7C791187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1539"/>
              </p:ext>
            </p:extLst>
          </p:nvPr>
        </p:nvGraphicFramePr>
        <p:xfrm>
          <a:off x="838200" y="2039582"/>
          <a:ext cx="10515597" cy="439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579234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413985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54167047"/>
                    </a:ext>
                  </a:extLst>
                </a:gridCol>
              </a:tblGrid>
              <a:tr h="3970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Vulnerability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Impact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35724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378780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810246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446725"/>
                  </a:ext>
                </a:extLst>
              </a:tr>
              <a:tr h="9984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46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54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EB89C0-5781-3247-AAD5-015C33AB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94" y="2857630"/>
            <a:ext cx="5445906" cy="832104"/>
          </a:xfrm>
        </p:spPr>
        <p:txBody>
          <a:bodyPr/>
          <a:lstStyle/>
          <a:p>
            <a:r>
              <a:rPr lang="en-US" dirty="0"/>
              <a:t>Traffic Profile</a:t>
            </a:r>
          </a:p>
        </p:txBody>
      </p:sp>
    </p:spTree>
    <p:extLst>
      <p:ext uri="{BB962C8B-B14F-4D97-AF65-F5344CB8AC3E}">
        <p14:creationId xmlns:p14="http://schemas.microsoft.com/office/powerpoint/2010/main" val="220543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AFFA88-A474-5047-9587-ACEFF952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Profile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F62EB7-4899-484D-B55F-7CE7A5829B2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Our analysis identified the following characteristics of the traffic on the network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BBAB7EB5-DA65-A74F-8DE6-B9519277B4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895363"/>
              </p:ext>
            </p:extLst>
          </p:nvPr>
        </p:nvGraphicFramePr>
        <p:xfrm>
          <a:off x="838200" y="2039582"/>
          <a:ext cx="10512550" cy="4389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152">
                  <a:extLst>
                    <a:ext uri="{9D8B030D-6E8A-4147-A177-3AD203B41FA5}">
                      <a16:colId xmlns:a16="http://schemas.microsoft.com/office/drawing/2014/main" val="4579234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413985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54167047"/>
                    </a:ext>
                  </a:extLst>
                </a:gridCol>
              </a:tblGrid>
              <a:tr h="419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35724"/>
                  </a:ext>
                </a:extLst>
              </a:tr>
              <a:tr h="793987">
                <a:tc>
                  <a:txBody>
                    <a:bodyPr/>
                    <a:lstStyle/>
                    <a:p>
                      <a:r>
                        <a:rPr lang="en-US" sz="1400" dirty="0"/>
                        <a:t>Top Talkers (IP Addresses)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Machines that sent the most traffic.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78780"/>
                  </a:ext>
                </a:extLst>
              </a:tr>
              <a:tr h="793987">
                <a:tc>
                  <a:txBody>
                    <a:bodyPr/>
                    <a:lstStyle/>
                    <a:p>
                      <a:r>
                        <a:rPr lang="en-US" sz="1400" dirty="0"/>
                        <a:t>Most Common Protocols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Three most common protocols on the network.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810246"/>
                  </a:ext>
                </a:extLst>
              </a:tr>
              <a:tr h="793987">
                <a:tc>
                  <a:txBody>
                    <a:bodyPr/>
                    <a:lstStyle/>
                    <a:p>
                      <a:r>
                        <a:rPr lang="en-US" sz="1400" dirty="0"/>
                        <a:t># of Unique IP Addresses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Count of observed IP addresses.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446725"/>
                  </a:ext>
                </a:extLst>
              </a:tr>
              <a:tr h="793987">
                <a:tc>
                  <a:txBody>
                    <a:bodyPr/>
                    <a:lstStyle/>
                    <a:p>
                      <a:r>
                        <a:rPr lang="en-US" sz="1400" dirty="0"/>
                        <a:t>Subnets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Observed subnet ranges.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467490"/>
                  </a:ext>
                </a:extLst>
              </a:tr>
              <a:tr h="793987">
                <a:tc>
                  <a:txBody>
                    <a:bodyPr/>
                    <a:lstStyle/>
                    <a:p>
                      <a:r>
                        <a:rPr lang="en-US" sz="1400" dirty="0"/>
                        <a:t># of Malware Species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malware binaries identified in traffic.</a:t>
                      </a:r>
                    </a:p>
                  </a:txBody>
                  <a:tcPr marL="182880" marR="182880" marT="182880" marB="182880"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49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61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F27B-83D5-B14C-8BDA-F5A3A51C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dirty="0"/>
              <a:t>Behavioral Analysis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048353E-948B-584C-8ED9-4C32F8C2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Users were observed engaging in the following kinds of activity: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3AA04A4-48F5-094E-9888-07201132BAB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Purpose of Traffic on the Network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9ADFEFC-B7D1-7348-BA3D-094398AC1F26}"/>
              </a:ext>
            </a:extLst>
          </p:cNvPr>
          <p:cNvGrpSpPr/>
          <p:nvPr/>
        </p:nvGrpSpPr>
        <p:grpSpPr>
          <a:xfrm>
            <a:off x="784785" y="2200223"/>
            <a:ext cx="5311215" cy="4292573"/>
            <a:chOff x="784785" y="2200223"/>
            <a:chExt cx="5311215" cy="4292573"/>
          </a:xfrm>
        </p:grpSpPr>
        <p:sp>
          <p:nvSpPr>
            <p:cNvPr id="5" name="Google Shape;1091;p61">
              <a:extLst>
                <a:ext uri="{FF2B5EF4-FFF2-40B4-BE49-F238E27FC236}">
                  <a16:creationId xmlns:a16="http://schemas.microsoft.com/office/drawing/2014/main" id="{60B027AE-1F8D-6448-A58A-3EC9D86B0E32}"/>
                </a:ext>
              </a:extLst>
            </p:cNvPr>
            <p:cNvSpPr/>
            <p:nvPr/>
          </p:nvSpPr>
          <p:spPr>
            <a:xfrm flipH="1">
              <a:off x="784785" y="2750972"/>
              <a:ext cx="5112676" cy="3741824"/>
            </a:xfrm>
            <a:prstGeom prst="round2DiagRect">
              <a:avLst>
                <a:gd name="adj1" fmla="val 5009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60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For Example:</a:t>
              </a:r>
            </a:p>
            <a:p>
              <a:pPr marL="91440" lvl="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Watching YouTube</a:t>
              </a:r>
            </a:p>
            <a:p>
              <a:pPr marL="91440" lvl="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Watching </a:t>
              </a:r>
              <a:r>
                <a:rPr lang="en-US" sz="1200" dirty="0" err="1">
                  <a:latin typeface="Roboto"/>
                  <a:ea typeface="Roboto"/>
                  <a:sym typeface="Roboto"/>
                </a:rPr>
                <a:t>PornHub</a:t>
              </a:r>
              <a:endParaRPr lang="en-US" sz="1200" dirty="0">
                <a:latin typeface="Roboto"/>
                <a:ea typeface="Roboto"/>
                <a:sym typeface="Roboto"/>
              </a:endParaRPr>
            </a:p>
            <a:p>
              <a:pPr marL="91440" lvl="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Reading the news</a:t>
              </a:r>
            </a:p>
            <a:p>
              <a:pPr marL="91440" lvl="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Looking at pictures of </a:t>
              </a:r>
              <a:r>
                <a:rPr lang="en-US" sz="1200" dirty="0" err="1">
                  <a:latin typeface="Roboto"/>
                  <a:ea typeface="Roboto"/>
                  <a:sym typeface="Roboto"/>
                </a:rPr>
                <a:t>catboys</a:t>
              </a:r>
              <a:endParaRPr lang="en-US" sz="1200" dirty="0">
                <a:latin typeface="Roboto"/>
                <a:ea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600"/>
                </a:spcAft>
                <a:buNone/>
              </a:pP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9CEF695-0EC8-2C4F-85D5-79D6B1C7C4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29831"/>
              <a:ext cx="0" cy="39561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Google Shape;1095;p61">
              <a:extLst>
                <a:ext uri="{FF2B5EF4-FFF2-40B4-BE49-F238E27FC236}">
                  <a16:creationId xmlns:a16="http://schemas.microsoft.com/office/drawing/2014/main" id="{B469F624-0F6D-8C4D-B7C0-841A7DA942D2}"/>
                </a:ext>
              </a:extLst>
            </p:cNvPr>
            <p:cNvSpPr/>
            <p:nvPr/>
          </p:nvSpPr>
          <p:spPr>
            <a:xfrm rot="10800000">
              <a:off x="801564" y="2582743"/>
              <a:ext cx="331675" cy="128618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094;p61">
              <a:extLst>
                <a:ext uri="{FF2B5EF4-FFF2-40B4-BE49-F238E27FC236}">
                  <a16:creationId xmlns:a16="http://schemas.microsoft.com/office/drawing/2014/main" id="{615E14F8-EC79-4E48-8310-3CFAF91370FB}"/>
                </a:ext>
              </a:extLst>
            </p:cNvPr>
            <p:cNvSpPr/>
            <p:nvPr/>
          </p:nvSpPr>
          <p:spPr>
            <a:xfrm>
              <a:off x="784785" y="2200223"/>
              <a:ext cx="5112673" cy="423649"/>
            </a:xfrm>
            <a:prstGeom prst="roundRect">
              <a:avLst>
                <a:gd name="adj" fmla="val 1072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Normal Activity</a:t>
              </a:r>
              <a:endParaRPr sz="21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913D189-8CF5-8B49-8A54-237BC148D1E5}"/>
              </a:ext>
            </a:extLst>
          </p:cNvPr>
          <p:cNvGrpSpPr/>
          <p:nvPr/>
        </p:nvGrpSpPr>
        <p:grpSpPr>
          <a:xfrm>
            <a:off x="6328133" y="2200223"/>
            <a:ext cx="5112676" cy="4292572"/>
            <a:chOff x="6328133" y="2200223"/>
            <a:chExt cx="5112676" cy="4292572"/>
          </a:xfrm>
        </p:grpSpPr>
        <p:sp>
          <p:nvSpPr>
            <p:cNvPr id="39" name="Google Shape;1091;p61">
              <a:extLst>
                <a:ext uri="{FF2B5EF4-FFF2-40B4-BE49-F238E27FC236}">
                  <a16:creationId xmlns:a16="http://schemas.microsoft.com/office/drawing/2014/main" id="{40545A84-02BB-584F-A150-2F84525CCA02}"/>
                </a:ext>
              </a:extLst>
            </p:cNvPr>
            <p:cNvSpPr/>
            <p:nvPr/>
          </p:nvSpPr>
          <p:spPr>
            <a:xfrm flipH="1">
              <a:off x="6328133" y="2750971"/>
              <a:ext cx="5112676" cy="3741824"/>
            </a:xfrm>
            <a:prstGeom prst="round2DiagRect">
              <a:avLst>
                <a:gd name="adj1" fmla="val 5009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For Example: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Sending Malware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Phishing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Fishing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Reading Manga</a:t>
              </a:r>
            </a:p>
            <a:p>
              <a:pPr marL="91440" indent="-914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sym typeface="Roboto"/>
                </a:rPr>
                <a:t>Playing MTG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600"/>
                </a:spcAft>
                <a:buNone/>
              </a:pPr>
              <a:endParaRPr lang="en-US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" name="Google Shape;1095;p61">
              <a:extLst>
                <a:ext uri="{FF2B5EF4-FFF2-40B4-BE49-F238E27FC236}">
                  <a16:creationId xmlns:a16="http://schemas.microsoft.com/office/drawing/2014/main" id="{213AEEA2-7118-0348-850D-D47D998EE919}"/>
                </a:ext>
              </a:extLst>
            </p:cNvPr>
            <p:cNvSpPr/>
            <p:nvPr/>
          </p:nvSpPr>
          <p:spPr>
            <a:xfrm rot="10800000">
              <a:off x="6344915" y="2582743"/>
              <a:ext cx="331675" cy="128618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094;p61">
              <a:extLst>
                <a:ext uri="{FF2B5EF4-FFF2-40B4-BE49-F238E27FC236}">
                  <a16:creationId xmlns:a16="http://schemas.microsoft.com/office/drawing/2014/main" id="{BBD2D3C6-6EF9-5F4E-857C-353D1BAF497C}"/>
                </a:ext>
              </a:extLst>
            </p:cNvPr>
            <p:cNvSpPr/>
            <p:nvPr/>
          </p:nvSpPr>
          <p:spPr>
            <a:xfrm>
              <a:off x="6328136" y="2200223"/>
              <a:ext cx="5112673" cy="423649"/>
            </a:xfrm>
            <a:prstGeom prst="roundRect">
              <a:avLst>
                <a:gd name="adj" fmla="val 1072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Suspicious Activity</a:t>
              </a:r>
              <a:endParaRPr sz="21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80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FF2800"/>
      </a:accent6>
      <a:hlink>
        <a:srgbClr val="262626"/>
      </a:hlink>
      <a:folHlink>
        <a:srgbClr val="262626"/>
      </a:folHlink>
    </a:clrScheme>
    <a:fontScheme name="Roboto-Techie">
      <a:majorFont>
        <a:latin typeface="Roboto Thin"/>
        <a:ea typeface=""/>
        <a:cs typeface=""/>
      </a:majorFont>
      <a:minorFont>
        <a:latin typeface="Robo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" id="{A308B638-3785-7743-B7D3-B0DD383854D6}" vid="{5B8C3D59-04AA-7C47-8D0A-DB2CAE1F60F0}"/>
    </a:ext>
  </a:extLst>
</a:theme>
</file>

<file path=ppt/theme/theme2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FF2800"/>
      </a:accent6>
      <a:hlink>
        <a:srgbClr val="262626"/>
      </a:hlink>
      <a:folHlink>
        <a:srgbClr val="262626"/>
      </a:folHlink>
    </a:clrScheme>
    <a:fontScheme name="Roboto-Techie">
      <a:majorFont>
        <a:latin typeface="Roboto Thin"/>
        <a:ea typeface=""/>
        <a:cs typeface=""/>
      </a:majorFont>
      <a:minorFont>
        <a:latin typeface="Robo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" id="{A308B638-3785-7743-B7D3-B0DD383854D6}" vid="{7AD5F6CD-B74C-7443-878E-DDA68C594285}"/>
    </a:ext>
  </a:extLst>
</a:theme>
</file>

<file path=ppt/theme/theme3.xml><?xml version="1.0" encoding="utf-8"?>
<a:theme xmlns:a="http://schemas.openxmlformats.org/drawingml/2006/main" name="Custom Design">
  <a:themeElements>
    <a:clrScheme name="Techie-Ligh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Roboto-Techie">
      <a:majorFont>
        <a:latin typeface="Roboto Thin"/>
        <a:ea typeface=""/>
        <a:cs typeface=""/>
      </a:majorFont>
      <a:minorFont>
        <a:latin typeface="Robo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" id="{A308B638-3785-7743-B7D3-B0DD383854D6}" vid="{AB609D31-5717-4E4B-A3E7-7F6A8D2838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492</Words>
  <Application>Microsoft Macintosh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Roboto</vt:lpstr>
      <vt:lpstr>Roboto Light</vt:lpstr>
      <vt:lpstr>Roboto Regular</vt:lpstr>
      <vt:lpstr>Roboto Thin</vt:lpstr>
      <vt:lpstr>Office Theme</vt:lpstr>
      <vt:lpstr>1_Custom Design</vt:lpstr>
      <vt:lpstr>Custom Design</vt:lpstr>
      <vt:lpstr>Final Engagement</vt:lpstr>
      <vt:lpstr>Table of Contents</vt:lpstr>
      <vt:lpstr>Network Topology &amp; Critical Vulnerabilities</vt:lpstr>
      <vt:lpstr>Network Topology</vt:lpstr>
      <vt:lpstr>Critical Vulnerabilities: Target 1</vt:lpstr>
      <vt:lpstr>Critical Vulnerabilities: Target 2</vt:lpstr>
      <vt:lpstr>Traffic Profile</vt:lpstr>
      <vt:lpstr>Traffic Profile</vt:lpstr>
      <vt:lpstr>Behavioral Analysis</vt:lpstr>
      <vt:lpstr>Normal Activity</vt:lpstr>
      <vt:lpstr>Watching YouTube</vt:lpstr>
      <vt:lpstr>Watching PornHub</vt:lpstr>
      <vt:lpstr>Looking at Pictures of Catboys</vt:lpstr>
      <vt:lpstr>Malicious Activity</vt:lpstr>
      <vt:lpstr>Sending Malware</vt:lpstr>
      <vt:lpstr>Reading Manga</vt:lpstr>
      <vt:lpstr>Playing MTG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Engagement</dc:title>
  <dc:creator>J. Morgan Lieberthal</dc:creator>
  <cp:lastModifiedBy>J. Morgan Lieberthal</cp:lastModifiedBy>
  <cp:revision>35</cp:revision>
  <dcterms:created xsi:type="dcterms:W3CDTF">2021-03-26T01:15:30Z</dcterms:created>
  <dcterms:modified xsi:type="dcterms:W3CDTF">2021-03-26T02:33:14Z</dcterms:modified>
</cp:coreProperties>
</file>