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showGuides="1">
      <p:cViewPr varScale="1">
        <p:scale>
          <a:sx n="110" d="100"/>
          <a:sy n="110" d="100"/>
        </p:scale>
        <p:origin x="432" y="78"/>
      </p:cViewPr>
      <p:guideLst>
        <p:guide orient="horz" pos="2112"/>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E034-F399-4C20-A5D5-293D7A252D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A71E1-823D-4A4F-95C3-1B1500F6F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86E2A4-43A9-4A00-8A37-17F4C0C08BFA}"/>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5" name="Footer Placeholder 4">
            <a:extLst>
              <a:ext uri="{FF2B5EF4-FFF2-40B4-BE49-F238E27FC236}">
                <a16:creationId xmlns:a16="http://schemas.microsoft.com/office/drawing/2014/main" id="{2DFF42AF-A2CE-420F-868E-333B1EB62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2E84F-F40E-405F-A83A-80004A8D58AE}"/>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271492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6439-8D5D-4435-8499-308FD2ABB2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5F99B-BA72-4262-9D97-4A1379B9C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77792-64BA-41E4-985A-DE4B928BA687}"/>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5" name="Footer Placeholder 4">
            <a:extLst>
              <a:ext uri="{FF2B5EF4-FFF2-40B4-BE49-F238E27FC236}">
                <a16:creationId xmlns:a16="http://schemas.microsoft.com/office/drawing/2014/main" id="{6A6EF188-6F4F-47CF-946F-B5EF713C3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AC51D-185E-4649-B962-8C2373D835AE}"/>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410866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8FB04-B170-48C1-AD69-E5D1D2A017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D74B90-726C-4CAA-BD72-A01F1F550A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7E611-DC4A-4923-8B6D-193DF451405D}"/>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5" name="Footer Placeholder 4">
            <a:extLst>
              <a:ext uri="{FF2B5EF4-FFF2-40B4-BE49-F238E27FC236}">
                <a16:creationId xmlns:a16="http://schemas.microsoft.com/office/drawing/2014/main" id="{F8D48513-7625-44F6-9FC6-3B614A35B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D539C-CF95-4D0B-9473-ADC6C859A1B9}"/>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242426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D252-F06B-443C-94A3-84DC5D0F6F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91141-153B-4CA7-B2DD-C8FA65ED4A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4529A-C8A4-42EA-B0EF-6A5A6526EECF}"/>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5" name="Footer Placeholder 4">
            <a:extLst>
              <a:ext uri="{FF2B5EF4-FFF2-40B4-BE49-F238E27FC236}">
                <a16:creationId xmlns:a16="http://schemas.microsoft.com/office/drawing/2014/main" id="{F10B6F4D-F228-4734-9AE2-E1EC0E8C0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65F9D-90FA-4EBF-B1FA-E30550B443B1}"/>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63865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47C8-6E72-4995-BE38-F1E396890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5D623-58B5-491F-BC5A-2ABDA24E8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9C802C-B019-44C2-9550-F1F72BBF9177}"/>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5" name="Footer Placeholder 4">
            <a:extLst>
              <a:ext uri="{FF2B5EF4-FFF2-40B4-BE49-F238E27FC236}">
                <a16:creationId xmlns:a16="http://schemas.microsoft.com/office/drawing/2014/main" id="{D062FE31-2240-4A3B-84C7-CC0EE51C5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7D331-4795-40C4-9CD4-92556000C3B9}"/>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10027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9A81-93B2-401D-84CB-489BD2CBF6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75E86-5FF7-4C6F-A44F-2C5A9E3C67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31CE8-2D79-4D53-A55C-1F56960AD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99A530-54FA-4A58-B474-4328668BFB47}"/>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6" name="Footer Placeholder 5">
            <a:extLst>
              <a:ext uri="{FF2B5EF4-FFF2-40B4-BE49-F238E27FC236}">
                <a16:creationId xmlns:a16="http://schemas.microsoft.com/office/drawing/2014/main" id="{84F6BF9B-BEF5-4ABF-84E9-378B67324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08042-C111-4913-B49B-00BF5CC29909}"/>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302297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0F81-E0EC-460F-9092-FEE60D4CC3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6FFBE-DFC8-4992-AFB7-19664959A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417289-75C1-480C-861D-75D04F3538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BCA3E2-515F-4888-B13B-C637CB50E2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D41C2E-73C3-4ADA-84DF-57ED455B5F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0C5C9D-E1F4-481C-AFC0-404815C101FA}"/>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8" name="Footer Placeholder 7">
            <a:extLst>
              <a:ext uri="{FF2B5EF4-FFF2-40B4-BE49-F238E27FC236}">
                <a16:creationId xmlns:a16="http://schemas.microsoft.com/office/drawing/2014/main" id="{7CDAA847-2D8B-4582-9957-9F3726CDE8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8629B-CE9C-471D-A85E-DA54663AA38D}"/>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282667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943E-476F-4830-A592-E4BAD9E63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6D507-4A07-412C-881E-3499F86389AC}"/>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4" name="Footer Placeholder 3">
            <a:extLst>
              <a:ext uri="{FF2B5EF4-FFF2-40B4-BE49-F238E27FC236}">
                <a16:creationId xmlns:a16="http://schemas.microsoft.com/office/drawing/2014/main" id="{6A8C86A4-A658-4074-A503-D9769CC282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376CB9-DCC3-48F1-B6D5-8FF53C884E9E}"/>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90586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3BE22-A385-4044-B062-941D1E69A3FC}"/>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3" name="Footer Placeholder 2">
            <a:extLst>
              <a:ext uri="{FF2B5EF4-FFF2-40B4-BE49-F238E27FC236}">
                <a16:creationId xmlns:a16="http://schemas.microsoft.com/office/drawing/2014/main" id="{FDD316DF-4E8B-4F2F-8509-55F867CB97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9D06B4-8FFD-427A-9FED-5C1CC0608FCB}"/>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116646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0287-B292-4F95-A396-A20082F2B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55442-C14A-49A1-9D79-96B56D6C7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CFB05D-876A-45D6-B553-A8178955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786FC-B715-413B-9F57-219F6173CDD9}"/>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6" name="Footer Placeholder 5">
            <a:extLst>
              <a:ext uri="{FF2B5EF4-FFF2-40B4-BE49-F238E27FC236}">
                <a16:creationId xmlns:a16="http://schemas.microsoft.com/office/drawing/2014/main" id="{D5EEC116-DDE2-4172-9213-F82CD1B05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51AD7-27F1-4593-A903-C7C5A68B51CF}"/>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374797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5BA7-310D-4774-930E-E2E92F7BC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025FA7-CAF5-49C1-988B-8EA108042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BA1C61-7091-4186-99D5-12A85B2D7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81E3C-B8C4-403E-AEA7-615F5C09E03B}"/>
              </a:ext>
            </a:extLst>
          </p:cNvPr>
          <p:cNvSpPr>
            <a:spLocks noGrp="1"/>
          </p:cNvSpPr>
          <p:nvPr>
            <p:ph type="dt" sz="half" idx="10"/>
          </p:nvPr>
        </p:nvSpPr>
        <p:spPr/>
        <p:txBody>
          <a:bodyPr/>
          <a:lstStyle/>
          <a:p>
            <a:fld id="{1516B4D1-82D1-4FAD-80A2-D4475CA78804}" type="datetimeFigureOut">
              <a:rPr lang="en-US" smtClean="0"/>
              <a:t>8/31/2021</a:t>
            </a:fld>
            <a:endParaRPr lang="en-US"/>
          </a:p>
        </p:txBody>
      </p:sp>
      <p:sp>
        <p:nvSpPr>
          <p:cNvPr id="6" name="Footer Placeholder 5">
            <a:extLst>
              <a:ext uri="{FF2B5EF4-FFF2-40B4-BE49-F238E27FC236}">
                <a16:creationId xmlns:a16="http://schemas.microsoft.com/office/drawing/2014/main" id="{A1C50047-816E-409A-85F6-E6BBED661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AD4E20-C8E0-4069-B331-644BB779862E}"/>
              </a:ext>
            </a:extLst>
          </p:cNvPr>
          <p:cNvSpPr>
            <a:spLocks noGrp="1"/>
          </p:cNvSpPr>
          <p:nvPr>
            <p:ph type="sldNum" sz="quarter" idx="12"/>
          </p:nvPr>
        </p:nvSpPr>
        <p:spPr/>
        <p:txBody>
          <a:bodyPr/>
          <a:lstStyle/>
          <a:p>
            <a:fld id="{B85F39F6-729D-40A2-B3BB-FF065707B996}" type="slidenum">
              <a:rPr lang="en-US" smtClean="0"/>
              <a:t>‹#›</a:t>
            </a:fld>
            <a:endParaRPr lang="en-US"/>
          </a:p>
        </p:txBody>
      </p:sp>
    </p:spTree>
    <p:extLst>
      <p:ext uri="{BB962C8B-B14F-4D97-AF65-F5344CB8AC3E}">
        <p14:creationId xmlns:p14="http://schemas.microsoft.com/office/powerpoint/2010/main" val="348002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90896-388A-4EBC-8C2A-6581781B9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F55B68-31D9-45C3-B6DC-16EB04A64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D0361-5765-40C7-B1F2-E82846FCF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6B4D1-82D1-4FAD-80A2-D4475CA78804}" type="datetimeFigureOut">
              <a:rPr lang="en-US" smtClean="0"/>
              <a:t>8/31/2021</a:t>
            </a:fld>
            <a:endParaRPr lang="en-US"/>
          </a:p>
        </p:txBody>
      </p:sp>
      <p:sp>
        <p:nvSpPr>
          <p:cNvPr id="5" name="Footer Placeholder 4">
            <a:extLst>
              <a:ext uri="{FF2B5EF4-FFF2-40B4-BE49-F238E27FC236}">
                <a16:creationId xmlns:a16="http://schemas.microsoft.com/office/drawing/2014/main" id="{FB70878E-F45F-48D1-A236-16692CBE6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F00E01-FF8B-4CAB-8D14-92D74A74E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F39F6-729D-40A2-B3BB-FF065707B996}" type="slidenum">
              <a:rPr lang="en-US" smtClean="0"/>
              <a:t>‹#›</a:t>
            </a:fld>
            <a:endParaRPr lang="en-US"/>
          </a:p>
        </p:txBody>
      </p:sp>
    </p:spTree>
    <p:extLst>
      <p:ext uri="{BB962C8B-B14F-4D97-AF65-F5344CB8AC3E}">
        <p14:creationId xmlns:p14="http://schemas.microsoft.com/office/powerpoint/2010/main" val="3600710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1FD957-6D29-4CEA-B291-AAC4BDA1E86F}"/>
              </a:ext>
            </a:extLst>
          </p:cNvPr>
          <p:cNvSpPr/>
          <p:nvPr/>
        </p:nvSpPr>
        <p:spPr>
          <a:xfrm>
            <a:off x="3705494" y="1524287"/>
            <a:ext cx="1193074" cy="67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Align</a:t>
            </a:r>
          </a:p>
        </p:txBody>
      </p:sp>
      <p:sp>
        <p:nvSpPr>
          <p:cNvPr id="4" name="Rectangle: Rounded Corners 3">
            <a:extLst>
              <a:ext uri="{FF2B5EF4-FFF2-40B4-BE49-F238E27FC236}">
                <a16:creationId xmlns:a16="http://schemas.microsoft.com/office/drawing/2014/main" id="{3F4B7640-D8CE-4952-A077-F8820057193C}"/>
              </a:ext>
            </a:extLst>
          </p:cNvPr>
          <p:cNvSpPr/>
          <p:nvPr/>
        </p:nvSpPr>
        <p:spPr>
          <a:xfrm>
            <a:off x="3602082" y="257189"/>
            <a:ext cx="1410788" cy="80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Bulk</a:t>
            </a:r>
          </a:p>
          <a:p>
            <a:pPr algn="ctr"/>
            <a:r>
              <a:rPr lang="en-US" dirty="0"/>
              <a:t>RNA-seq</a:t>
            </a:r>
          </a:p>
        </p:txBody>
      </p:sp>
      <p:sp>
        <p:nvSpPr>
          <p:cNvPr id="5" name="Rectangle 4">
            <a:extLst>
              <a:ext uri="{FF2B5EF4-FFF2-40B4-BE49-F238E27FC236}">
                <a16:creationId xmlns:a16="http://schemas.microsoft.com/office/drawing/2014/main" id="{0D28DA50-7B4E-48D1-85AF-874AC1D2BE58}"/>
              </a:ext>
            </a:extLst>
          </p:cNvPr>
          <p:cNvSpPr/>
          <p:nvPr/>
        </p:nvSpPr>
        <p:spPr>
          <a:xfrm>
            <a:off x="3705494" y="2680634"/>
            <a:ext cx="1193074" cy="67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QC</a:t>
            </a:r>
          </a:p>
        </p:txBody>
      </p:sp>
      <p:sp>
        <p:nvSpPr>
          <p:cNvPr id="6" name="Rectangle 5">
            <a:extLst>
              <a:ext uri="{FF2B5EF4-FFF2-40B4-BE49-F238E27FC236}">
                <a16:creationId xmlns:a16="http://schemas.microsoft.com/office/drawing/2014/main" id="{B1726308-03BB-4F72-BBBB-22A27C3B10C9}"/>
              </a:ext>
            </a:extLst>
          </p:cNvPr>
          <p:cNvSpPr/>
          <p:nvPr/>
        </p:nvSpPr>
        <p:spPr>
          <a:xfrm>
            <a:off x="3602082" y="3823073"/>
            <a:ext cx="1458683" cy="1131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MADRID</a:t>
            </a:r>
          </a:p>
          <a:p>
            <a:pPr algn="ctr"/>
            <a:r>
              <a:rPr lang="en-US" dirty="0"/>
              <a:t>(Build)</a:t>
            </a:r>
          </a:p>
        </p:txBody>
      </p:sp>
      <p:cxnSp>
        <p:nvCxnSpPr>
          <p:cNvPr id="8" name="Straight Arrow Connector 7">
            <a:extLst>
              <a:ext uri="{FF2B5EF4-FFF2-40B4-BE49-F238E27FC236}">
                <a16:creationId xmlns:a16="http://schemas.microsoft.com/office/drawing/2014/main" id="{85348CBF-F8F6-4F7C-ABB5-7AD8D32B0EC3}"/>
              </a:ext>
            </a:extLst>
          </p:cNvPr>
          <p:cNvCxnSpPr>
            <a:cxnSpLocks/>
            <a:stCxn id="4" idx="2"/>
            <a:endCxn id="3" idx="0"/>
          </p:cNvCxnSpPr>
          <p:nvPr/>
        </p:nvCxnSpPr>
        <p:spPr>
          <a:xfrm flipH="1">
            <a:off x="4302031" y="1058377"/>
            <a:ext cx="5445" cy="465910"/>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cxnSp>
        <p:nvCxnSpPr>
          <p:cNvPr id="10" name="Straight Arrow Connector 9">
            <a:extLst>
              <a:ext uri="{FF2B5EF4-FFF2-40B4-BE49-F238E27FC236}">
                <a16:creationId xmlns:a16="http://schemas.microsoft.com/office/drawing/2014/main" id="{FDBC23A5-5AF9-4D75-9794-B622FF489B43}"/>
              </a:ext>
            </a:extLst>
          </p:cNvPr>
          <p:cNvCxnSpPr>
            <a:cxnSpLocks/>
          </p:cNvCxnSpPr>
          <p:nvPr/>
        </p:nvCxnSpPr>
        <p:spPr>
          <a:xfrm flipH="1">
            <a:off x="4305301" y="2228073"/>
            <a:ext cx="5445" cy="465910"/>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cxnSp>
        <p:nvCxnSpPr>
          <p:cNvPr id="12" name="Straight Arrow Connector 11">
            <a:extLst>
              <a:ext uri="{FF2B5EF4-FFF2-40B4-BE49-F238E27FC236}">
                <a16:creationId xmlns:a16="http://schemas.microsoft.com/office/drawing/2014/main" id="{21421666-6232-4B30-8F56-B44FB367BBED}"/>
              </a:ext>
            </a:extLst>
          </p:cNvPr>
          <p:cNvCxnSpPr>
            <a:cxnSpLocks/>
            <a:stCxn id="5" idx="2"/>
          </p:cNvCxnSpPr>
          <p:nvPr/>
        </p:nvCxnSpPr>
        <p:spPr>
          <a:xfrm>
            <a:off x="4302031" y="3354980"/>
            <a:ext cx="5445" cy="431361"/>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
        <p:nvSpPr>
          <p:cNvPr id="16" name="Rectangle: Rounded Corners 15">
            <a:extLst>
              <a:ext uri="{FF2B5EF4-FFF2-40B4-BE49-F238E27FC236}">
                <a16:creationId xmlns:a16="http://schemas.microsoft.com/office/drawing/2014/main" id="{8E5FA6EF-C578-4745-8D3D-3E7A0848B705}"/>
              </a:ext>
            </a:extLst>
          </p:cNvPr>
          <p:cNvSpPr/>
          <p:nvPr/>
        </p:nvSpPr>
        <p:spPr>
          <a:xfrm>
            <a:off x="4471847" y="5733757"/>
            <a:ext cx="1724297" cy="4313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Proteomics</a:t>
            </a:r>
          </a:p>
        </p:txBody>
      </p:sp>
      <p:sp>
        <p:nvSpPr>
          <p:cNvPr id="17" name="Rectangle: Rounded Corners 16">
            <a:extLst>
              <a:ext uri="{FF2B5EF4-FFF2-40B4-BE49-F238E27FC236}">
                <a16:creationId xmlns:a16="http://schemas.microsoft.com/office/drawing/2014/main" id="{0EDF3BEE-2EB3-42D0-8204-9BB2A988CCF2}"/>
              </a:ext>
            </a:extLst>
          </p:cNvPr>
          <p:cNvSpPr/>
          <p:nvPr/>
        </p:nvSpPr>
        <p:spPr>
          <a:xfrm>
            <a:off x="2334985" y="5730120"/>
            <a:ext cx="1724296" cy="4313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Microarray</a:t>
            </a:r>
          </a:p>
        </p:txBody>
      </p:sp>
      <p:sp>
        <p:nvSpPr>
          <p:cNvPr id="18" name="Rectangle 17">
            <a:extLst>
              <a:ext uri="{FF2B5EF4-FFF2-40B4-BE49-F238E27FC236}">
                <a16:creationId xmlns:a16="http://schemas.microsoft.com/office/drawing/2014/main" id="{59DCC05F-62E0-4509-8D03-A649E7D9FEB2}"/>
              </a:ext>
            </a:extLst>
          </p:cNvPr>
          <p:cNvSpPr/>
          <p:nvPr/>
        </p:nvSpPr>
        <p:spPr>
          <a:xfrm>
            <a:off x="1738448" y="1524287"/>
            <a:ext cx="1193074" cy="6743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Align</a:t>
            </a:r>
          </a:p>
        </p:txBody>
      </p:sp>
      <p:sp>
        <p:nvSpPr>
          <p:cNvPr id="19" name="Rectangle: Rounded Corners 18">
            <a:extLst>
              <a:ext uri="{FF2B5EF4-FFF2-40B4-BE49-F238E27FC236}">
                <a16:creationId xmlns:a16="http://schemas.microsoft.com/office/drawing/2014/main" id="{F6AA58BD-C412-4ADA-AB5D-4BF881952A41}"/>
              </a:ext>
            </a:extLst>
          </p:cNvPr>
          <p:cNvSpPr/>
          <p:nvPr/>
        </p:nvSpPr>
        <p:spPr>
          <a:xfrm>
            <a:off x="1635036" y="257189"/>
            <a:ext cx="1410788" cy="8011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Single cell</a:t>
            </a:r>
          </a:p>
          <a:p>
            <a:pPr algn="ctr"/>
            <a:r>
              <a:rPr lang="en-US" dirty="0">
                <a:solidFill>
                  <a:schemeClr val="tx2"/>
                </a:solidFill>
              </a:rPr>
              <a:t>RNA-seq</a:t>
            </a:r>
          </a:p>
        </p:txBody>
      </p:sp>
      <p:sp>
        <p:nvSpPr>
          <p:cNvPr id="20" name="Rectangle 19">
            <a:extLst>
              <a:ext uri="{FF2B5EF4-FFF2-40B4-BE49-F238E27FC236}">
                <a16:creationId xmlns:a16="http://schemas.microsoft.com/office/drawing/2014/main" id="{029F1856-0608-4459-A149-344371F46765}"/>
              </a:ext>
            </a:extLst>
          </p:cNvPr>
          <p:cNvSpPr/>
          <p:nvPr/>
        </p:nvSpPr>
        <p:spPr>
          <a:xfrm>
            <a:off x="1738448" y="2680634"/>
            <a:ext cx="1193074" cy="6743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QC</a:t>
            </a:r>
          </a:p>
        </p:txBody>
      </p:sp>
      <p:cxnSp>
        <p:nvCxnSpPr>
          <p:cNvPr id="21" name="Straight Arrow Connector 20">
            <a:extLst>
              <a:ext uri="{FF2B5EF4-FFF2-40B4-BE49-F238E27FC236}">
                <a16:creationId xmlns:a16="http://schemas.microsoft.com/office/drawing/2014/main" id="{1E67A90C-3AF1-47A7-ABC2-EEA8A711C014}"/>
              </a:ext>
            </a:extLst>
          </p:cNvPr>
          <p:cNvCxnSpPr>
            <a:cxnSpLocks/>
            <a:stCxn id="19" idx="2"/>
            <a:endCxn id="18" idx="0"/>
          </p:cNvCxnSpPr>
          <p:nvPr/>
        </p:nvCxnSpPr>
        <p:spPr>
          <a:xfrm flipH="1">
            <a:off x="2334985" y="1058377"/>
            <a:ext cx="5445" cy="465910"/>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2144B3B0-C5AB-45B6-8621-17075D529CDB}"/>
              </a:ext>
            </a:extLst>
          </p:cNvPr>
          <p:cNvCxnSpPr>
            <a:cxnSpLocks/>
            <a:endCxn id="20" idx="0"/>
          </p:cNvCxnSpPr>
          <p:nvPr/>
        </p:nvCxnSpPr>
        <p:spPr>
          <a:xfrm flipH="1">
            <a:off x="2334985" y="2228073"/>
            <a:ext cx="8716" cy="452561"/>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
        <p:nvSpPr>
          <p:cNvPr id="27" name="Rectangle 26">
            <a:extLst>
              <a:ext uri="{FF2B5EF4-FFF2-40B4-BE49-F238E27FC236}">
                <a16:creationId xmlns:a16="http://schemas.microsoft.com/office/drawing/2014/main" id="{CF9D863E-D2F2-4787-ABE0-D0A3BEE5EDE4}"/>
              </a:ext>
            </a:extLst>
          </p:cNvPr>
          <p:cNvSpPr/>
          <p:nvPr/>
        </p:nvSpPr>
        <p:spPr>
          <a:xfrm>
            <a:off x="1747164" y="3807541"/>
            <a:ext cx="1193074" cy="11486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Batch correction,</a:t>
            </a:r>
          </a:p>
          <a:p>
            <a:pPr algn="ctr"/>
            <a:r>
              <a:rPr lang="en-US" dirty="0">
                <a:solidFill>
                  <a:schemeClr val="tx2"/>
                </a:solidFill>
              </a:rPr>
              <a:t>Clustering,</a:t>
            </a:r>
          </a:p>
          <a:p>
            <a:pPr algn="ctr"/>
            <a:r>
              <a:rPr lang="en-US" dirty="0">
                <a:solidFill>
                  <a:schemeClr val="tx2"/>
                </a:solidFill>
              </a:rPr>
              <a:t>Sorting</a:t>
            </a:r>
          </a:p>
        </p:txBody>
      </p:sp>
      <p:cxnSp>
        <p:nvCxnSpPr>
          <p:cNvPr id="28" name="Straight Arrow Connector 27">
            <a:extLst>
              <a:ext uri="{FF2B5EF4-FFF2-40B4-BE49-F238E27FC236}">
                <a16:creationId xmlns:a16="http://schemas.microsoft.com/office/drawing/2014/main" id="{63444C51-E270-4ECB-83DA-7DA4179CA906}"/>
              </a:ext>
            </a:extLst>
          </p:cNvPr>
          <p:cNvCxnSpPr>
            <a:cxnSpLocks/>
            <a:stCxn id="20" idx="2"/>
            <a:endCxn id="27" idx="0"/>
          </p:cNvCxnSpPr>
          <p:nvPr/>
        </p:nvCxnSpPr>
        <p:spPr>
          <a:xfrm>
            <a:off x="2334985" y="3354980"/>
            <a:ext cx="8716" cy="452561"/>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cxnSp>
        <p:nvCxnSpPr>
          <p:cNvPr id="30" name="Straight Arrow Connector 29">
            <a:extLst>
              <a:ext uri="{FF2B5EF4-FFF2-40B4-BE49-F238E27FC236}">
                <a16:creationId xmlns:a16="http://schemas.microsoft.com/office/drawing/2014/main" id="{1DC3AD15-E455-479D-B336-D4963FDCE20E}"/>
              </a:ext>
            </a:extLst>
          </p:cNvPr>
          <p:cNvCxnSpPr>
            <a:cxnSpLocks/>
            <a:stCxn id="80" idx="3"/>
            <a:endCxn id="42" idx="1"/>
          </p:cNvCxnSpPr>
          <p:nvPr/>
        </p:nvCxnSpPr>
        <p:spPr>
          <a:xfrm flipV="1">
            <a:off x="5060765" y="4383284"/>
            <a:ext cx="713018" cy="4613"/>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
        <p:nvSpPr>
          <p:cNvPr id="40" name="Rectangle 39">
            <a:extLst>
              <a:ext uri="{FF2B5EF4-FFF2-40B4-BE49-F238E27FC236}">
                <a16:creationId xmlns:a16="http://schemas.microsoft.com/office/drawing/2014/main" id="{6C83A187-1D60-4E11-9D4E-6A48BEDC3BD9}"/>
              </a:ext>
            </a:extLst>
          </p:cNvPr>
          <p:cNvSpPr/>
          <p:nvPr/>
        </p:nvSpPr>
        <p:spPr>
          <a:xfrm>
            <a:off x="3354104" y="174171"/>
            <a:ext cx="1972275" cy="3396343"/>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C06FBA7-F1FF-450F-8A3E-4F119973B822}"/>
              </a:ext>
            </a:extLst>
          </p:cNvPr>
          <p:cNvSpPr/>
          <p:nvPr/>
        </p:nvSpPr>
        <p:spPr>
          <a:xfrm>
            <a:off x="5773783" y="3821177"/>
            <a:ext cx="1549917" cy="1124214"/>
          </a:xfrm>
          <a:prstGeom prst="rect">
            <a:avLst/>
          </a:prstGeom>
          <a:solidFill>
            <a:schemeClr val="bg2">
              <a:lumMod val="9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Refinement</a:t>
            </a:r>
          </a:p>
          <a:p>
            <a:pPr algn="ctr"/>
            <a:r>
              <a:rPr lang="en-US" dirty="0">
                <a:solidFill>
                  <a:schemeClr val="tx1"/>
                </a:solidFill>
              </a:rPr>
              <a:t>(Human)</a:t>
            </a:r>
          </a:p>
        </p:txBody>
      </p:sp>
      <p:sp>
        <p:nvSpPr>
          <p:cNvPr id="43" name="Rectangle 42">
            <a:extLst>
              <a:ext uri="{FF2B5EF4-FFF2-40B4-BE49-F238E27FC236}">
                <a16:creationId xmlns:a16="http://schemas.microsoft.com/office/drawing/2014/main" id="{2DC50D8D-457C-4BCE-9669-98C119083C9D}"/>
              </a:ext>
            </a:extLst>
          </p:cNvPr>
          <p:cNvSpPr/>
          <p:nvPr/>
        </p:nvSpPr>
        <p:spPr>
          <a:xfrm>
            <a:off x="8036718" y="3814364"/>
            <a:ext cx="1619795" cy="1131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MADRID</a:t>
            </a:r>
          </a:p>
          <a:p>
            <a:pPr algn="ctr"/>
            <a:r>
              <a:rPr lang="en-US" dirty="0"/>
              <a:t>(Drug Targets)</a:t>
            </a:r>
          </a:p>
        </p:txBody>
      </p:sp>
      <p:cxnSp>
        <p:nvCxnSpPr>
          <p:cNvPr id="45" name="Straight Arrow Connector 44">
            <a:extLst>
              <a:ext uri="{FF2B5EF4-FFF2-40B4-BE49-F238E27FC236}">
                <a16:creationId xmlns:a16="http://schemas.microsoft.com/office/drawing/2014/main" id="{E6AADC0F-6695-4712-B2AF-ED41B8A11D3E}"/>
              </a:ext>
            </a:extLst>
          </p:cNvPr>
          <p:cNvCxnSpPr>
            <a:cxnSpLocks/>
            <a:stCxn id="42" idx="3"/>
            <a:endCxn id="43" idx="1"/>
          </p:cNvCxnSpPr>
          <p:nvPr/>
        </p:nvCxnSpPr>
        <p:spPr>
          <a:xfrm flipV="1">
            <a:off x="7323700" y="4379878"/>
            <a:ext cx="713018" cy="3406"/>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
        <p:nvSpPr>
          <p:cNvPr id="46" name="Rectangle 45">
            <a:extLst>
              <a:ext uri="{FF2B5EF4-FFF2-40B4-BE49-F238E27FC236}">
                <a16:creationId xmlns:a16="http://schemas.microsoft.com/office/drawing/2014/main" id="{71DE278C-C7A4-483D-B652-CD9B592C14BF}"/>
              </a:ext>
            </a:extLst>
          </p:cNvPr>
          <p:cNvSpPr/>
          <p:nvPr/>
        </p:nvSpPr>
        <p:spPr>
          <a:xfrm>
            <a:off x="8071656" y="2010608"/>
            <a:ext cx="1549917" cy="1004702"/>
          </a:xfrm>
          <a:prstGeom prst="rect">
            <a:avLst/>
          </a:prstGeom>
          <a:solidFill>
            <a:schemeClr val="bg2">
              <a:lumMod val="9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Wet-lab Experiments</a:t>
            </a:r>
          </a:p>
          <a:p>
            <a:pPr algn="ctr"/>
            <a:r>
              <a:rPr lang="en-US" dirty="0">
                <a:solidFill>
                  <a:schemeClr val="tx1"/>
                </a:solidFill>
              </a:rPr>
              <a:t>(Human)</a:t>
            </a:r>
          </a:p>
        </p:txBody>
      </p:sp>
      <p:cxnSp>
        <p:nvCxnSpPr>
          <p:cNvPr id="47" name="Straight Arrow Connector 46">
            <a:extLst>
              <a:ext uri="{FF2B5EF4-FFF2-40B4-BE49-F238E27FC236}">
                <a16:creationId xmlns:a16="http://schemas.microsoft.com/office/drawing/2014/main" id="{446D57D7-E23A-4350-8F92-446F158641D9}"/>
              </a:ext>
            </a:extLst>
          </p:cNvPr>
          <p:cNvCxnSpPr>
            <a:cxnSpLocks/>
            <a:stCxn id="43" idx="0"/>
          </p:cNvCxnSpPr>
          <p:nvPr/>
        </p:nvCxnSpPr>
        <p:spPr>
          <a:xfrm flipH="1" flipV="1">
            <a:off x="8846614" y="2986986"/>
            <a:ext cx="2" cy="827378"/>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1DE5B67D-34B3-4299-B7E4-927D5324312F}"/>
              </a:ext>
            </a:extLst>
          </p:cNvPr>
          <p:cNvSpPr txBox="1"/>
          <p:nvPr/>
        </p:nvSpPr>
        <p:spPr>
          <a:xfrm>
            <a:off x="5446559" y="1524287"/>
            <a:ext cx="1400783" cy="738664"/>
          </a:xfrm>
          <a:prstGeom prst="rect">
            <a:avLst/>
          </a:prstGeom>
          <a:noFill/>
        </p:spPr>
        <p:txBody>
          <a:bodyPr wrap="square" rtlCol="0">
            <a:spAutoFit/>
          </a:bodyPr>
          <a:lstStyle/>
          <a:p>
            <a:r>
              <a:rPr lang="en-US" sz="1400" dirty="0"/>
              <a:t>Snakemake pipeline</a:t>
            </a:r>
          </a:p>
          <a:p>
            <a:r>
              <a:rPr lang="en-US" sz="1400" dirty="0"/>
              <a:t>(Current goal)</a:t>
            </a:r>
          </a:p>
        </p:txBody>
      </p:sp>
      <p:cxnSp>
        <p:nvCxnSpPr>
          <p:cNvPr id="51" name="Straight Arrow Connector 50">
            <a:extLst>
              <a:ext uri="{FF2B5EF4-FFF2-40B4-BE49-F238E27FC236}">
                <a16:creationId xmlns:a16="http://schemas.microsoft.com/office/drawing/2014/main" id="{3B4169E3-8D2C-45CA-99F6-47FBCB32C867}"/>
              </a:ext>
            </a:extLst>
          </p:cNvPr>
          <p:cNvCxnSpPr>
            <a:cxnSpLocks/>
            <a:stCxn id="27" idx="3"/>
            <a:endCxn id="6" idx="1"/>
          </p:cNvCxnSpPr>
          <p:nvPr/>
        </p:nvCxnSpPr>
        <p:spPr>
          <a:xfrm>
            <a:off x="2940238" y="4381855"/>
            <a:ext cx="661844" cy="6732"/>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
        <p:nvSpPr>
          <p:cNvPr id="62" name="TextBox 61">
            <a:extLst>
              <a:ext uri="{FF2B5EF4-FFF2-40B4-BE49-F238E27FC236}">
                <a16:creationId xmlns:a16="http://schemas.microsoft.com/office/drawing/2014/main" id="{180B2DF8-EAFD-468B-BD17-7D6DD7D7B348}"/>
              </a:ext>
            </a:extLst>
          </p:cNvPr>
          <p:cNvSpPr txBox="1"/>
          <p:nvPr/>
        </p:nvSpPr>
        <p:spPr>
          <a:xfrm>
            <a:off x="9004663" y="6334780"/>
            <a:ext cx="3997235" cy="523220"/>
          </a:xfrm>
          <a:prstGeom prst="rect">
            <a:avLst/>
          </a:prstGeom>
          <a:noFill/>
        </p:spPr>
        <p:txBody>
          <a:bodyPr wrap="square" rtlCol="0">
            <a:spAutoFit/>
          </a:bodyPr>
          <a:lstStyle/>
          <a:p>
            <a:r>
              <a:rPr lang="en-US" sz="2800" dirty="0"/>
              <a:t>CBMM Construction</a:t>
            </a:r>
          </a:p>
        </p:txBody>
      </p:sp>
      <p:cxnSp>
        <p:nvCxnSpPr>
          <p:cNvPr id="73" name="Connector: Elbow 72">
            <a:extLst>
              <a:ext uri="{FF2B5EF4-FFF2-40B4-BE49-F238E27FC236}">
                <a16:creationId xmlns:a16="http://schemas.microsoft.com/office/drawing/2014/main" id="{57B4A3E4-75DF-4CDC-A800-6A0DB4FFCBB3}"/>
              </a:ext>
            </a:extLst>
          </p:cNvPr>
          <p:cNvCxnSpPr>
            <a:cxnSpLocks/>
            <a:stCxn id="16" idx="0"/>
            <a:endCxn id="6" idx="2"/>
          </p:cNvCxnSpPr>
          <p:nvPr/>
        </p:nvCxnSpPr>
        <p:spPr>
          <a:xfrm rot="16200000" flipV="1">
            <a:off x="4442882" y="4842643"/>
            <a:ext cx="779657" cy="1002572"/>
          </a:xfrm>
          <a:prstGeom prst="bentConnector3">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76" name="Connector: Elbow 75">
            <a:extLst>
              <a:ext uri="{FF2B5EF4-FFF2-40B4-BE49-F238E27FC236}">
                <a16:creationId xmlns:a16="http://schemas.microsoft.com/office/drawing/2014/main" id="{1371F637-F1ED-4D82-A370-2E66D03E51D5}"/>
              </a:ext>
            </a:extLst>
          </p:cNvPr>
          <p:cNvCxnSpPr>
            <a:cxnSpLocks/>
            <a:stCxn id="17" idx="0"/>
            <a:endCxn id="6" idx="2"/>
          </p:cNvCxnSpPr>
          <p:nvPr/>
        </p:nvCxnSpPr>
        <p:spPr>
          <a:xfrm rot="5400000" flipH="1" flipV="1">
            <a:off x="3376268" y="4774965"/>
            <a:ext cx="776020" cy="1134291"/>
          </a:xfrm>
          <a:prstGeom prst="bentConnector3">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960D664-A115-406C-AA64-6372038D6AE7}"/>
              </a:ext>
            </a:extLst>
          </p:cNvPr>
          <p:cNvSpPr/>
          <p:nvPr/>
        </p:nvSpPr>
        <p:spPr>
          <a:xfrm>
            <a:off x="1428206" y="174172"/>
            <a:ext cx="3929851" cy="3391734"/>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833BC4EB-351E-4266-9313-9607FAF96228}"/>
              </a:ext>
            </a:extLst>
          </p:cNvPr>
          <p:cNvSpPr txBox="1"/>
          <p:nvPr/>
        </p:nvSpPr>
        <p:spPr>
          <a:xfrm>
            <a:off x="262268" y="1674439"/>
            <a:ext cx="1530226" cy="738664"/>
          </a:xfrm>
          <a:prstGeom prst="rect">
            <a:avLst/>
          </a:prstGeom>
          <a:noFill/>
        </p:spPr>
        <p:txBody>
          <a:bodyPr wrap="square" rtlCol="0">
            <a:spAutoFit/>
          </a:bodyPr>
          <a:lstStyle/>
          <a:p>
            <a:r>
              <a:rPr lang="en-US" sz="1400" dirty="0"/>
              <a:t>Snakemake pipeline</a:t>
            </a:r>
          </a:p>
          <a:p>
            <a:r>
              <a:rPr lang="en-US" sz="1400" dirty="0"/>
              <a:t>(expand later)</a:t>
            </a:r>
          </a:p>
        </p:txBody>
      </p:sp>
      <p:sp>
        <p:nvSpPr>
          <p:cNvPr id="80" name="Rectangle 79">
            <a:extLst>
              <a:ext uri="{FF2B5EF4-FFF2-40B4-BE49-F238E27FC236}">
                <a16:creationId xmlns:a16="http://schemas.microsoft.com/office/drawing/2014/main" id="{9F656C84-D532-44C0-8575-27BDF2B65207}"/>
              </a:ext>
            </a:extLst>
          </p:cNvPr>
          <p:cNvSpPr/>
          <p:nvPr/>
        </p:nvSpPr>
        <p:spPr>
          <a:xfrm>
            <a:off x="1628702" y="3737368"/>
            <a:ext cx="3432063" cy="1301057"/>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BE2B790-DF58-4E10-9923-45C57B5E9496}"/>
              </a:ext>
            </a:extLst>
          </p:cNvPr>
          <p:cNvSpPr txBox="1"/>
          <p:nvPr/>
        </p:nvSpPr>
        <p:spPr>
          <a:xfrm>
            <a:off x="516182" y="3695398"/>
            <a:ext cx="1400783" cy="1384995"/>
          </a:xfrm>
          <a:prstGeom prst="rect">
            <a:avLst/>
          </a:prstGeom>
          <a:noFill/>
        </p:spPr>
        <p:txBody>
          <a:bodyPr wrap="square" rtlCol="0">
            <a:spAutoFit/>
          </a:bodyPr>
          <a:lstStyle/>
          <a:p>
            <a:r>
              <a:rPr lang="en-US" sz="1400" dirty="0" err="1"/>
              <a:t>scRNAseq</a:t>
            </a:r>
            <a:r>
              <a:rPr lang="en-US" sz="1400" dirty="0"/>
              <a:t> pipeline</a:t>
            </a:r>
          </a:p>
          <a:p>
            <a:endParaRPr lang="en-US" sz="1400" dirty="0"/>
          </a:p>
          <a:p>
            <a:r>
              <a:rPr lang="en-US" sz="1400" dirty="0"/>
              <a:t>Separate from MADRID, or integrated?</a:t>
            </a:r>
          </a:p>
        </p:txBody>
      </p:sp>
    </p:spTree>
    <p:extLst>
      <p:ext uri="{BB962C8B-B14F-4D97-AF65-F5344CB8AC3E}">
        <p14:creationId xmlns:p14="http://schemas.microsoft.com/office/powerpoint/2010/main" val="51409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6D2329E-3F9D-4D35-A209-360089EE3E54}"/>
              </a:ext>
            </a:extLst>
          </p:cNvPr>
          <p:cNvSpPr/>
          <p:nvPr/>
        </p:nvSpPr>
        <p:spPr>
          <a:xfrm>
            <a:off x="5053173" y="126750"/>
            <a:ext cx="2085654" cy="8784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Control File N rows</a:t>
            </a:r>
          </a:p>
          <a:p>
            <a:pPr algn="ctr"/>
            <a:endParaRPr lang="en-US" dirty="0"/>
          </a:p>
          <a:p>
            <a:pPr algn="ctr"/>
            <a:r>
              <a:rPr lang="en-US" sz="1050" dirty="0"/>
              <a:t>SRRXXXXX, tissue_S#R#r#, PE/SE</a:t>
            </a:r>
          </a:p>
        </p:txBody>
      </p:sp>
      <p:cxnSp>
        <p:nvCxnSpPr>
          <p:cNvPr id="7" name="Straight Arrow Connector 6">
            <a:extLst>
              <a:ext uri="{FF2B5EF4-FFF2-40B4-BE49-F238E27FC236}">
                <a16:creationId xmlns:a16="http://schemas.microsoft.com/office/drawing/2014/main" id="{443E134B-9903-4E6D-8B25-87B0F7CB5A59}"/>
              </a:ext>
            </a:extLst>
          </p:cNvPr>
          <p:cNvCxnSpPr>
            <a:cxnSpLocks/>
          </p:cNvCxnSpPr>
          <p:nvPr/>
        </p:nvCxnSpPr>
        <p:spPr>
          <a:xfrm>
            <a:off x="5414478" y="1005155"/>
            <a:ext cx="0" cy="6917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BA26065D-1A6E-4603-BB39-5C8310AE73D5}"/>
              </a:ext>
            </a:extLst>
          </p:cNvPr>
          <p:cNvCxnSpPr>
            <a:cxnSpLocks/>
            <a:endCxn id="82" idx="0"/>
          </p:cNvCxnSpPr>
          <p:nvPr/>
        </p:nvCxnSpPr>
        <p:spPr>
          <a:xfrm>
            <a:off x="6094998" y="1005150"/>
            <a:ext cx="5150" cy="6917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F4C499A0-535D-4EF6-82F9-FFBAA3EF1F76}"/>
              </a:ext>
            </a:extLst>
          </p:cNvPr>
          <p:cNvCxnSpPr>
            <a:cxnSpLocks/>
          </p:cNvCxnSpPr>
          <p:nvPr/>
        </p:nvCxnSpPr>
        <p:spPr>
          <a:xfrm>
            <a:off x="6705598" y="1005154"/>
            <a:ext cx="0" cy="7148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AFB0B713-9CC5-49EA-9E33-26EAE3C7C8EB}"/>
              </a:ext>
            </a:extLst>
          </p:cNvPr>
          <p:cNvSpPr txBox="1"/>
          <p:nvPr/>
        </p:nvSpPr>
        <p:spPr>
          <a:xfrm>
            <a:off x="7302693" y="629926"/>
            <a:ext cx="2085653" cy="1015663"/>
          </a:xfrm>
          <a:prstGeom prst="rect">
            <a:avLst/>
          </a:prstGeom>
          <a:noFill/>
        </p:spPr>
        <p:txBody>
          <a:bodyPr wrap="square" rtlCol="0">
            <a:spAutoFit/>
          </a:bodyPr>
          <a:lstStyle/>
          <a:p>
            <a:r>
              <a:rPr lang="en-US" sz="1200" dirty="0"/>
              <a:t>Each row of control file is downloaded then aligned in parallel. Do NOT want all to have to download before starting alignment.</a:t>
            </a:r>
          </a:p>
        </p:txBody>
      </p:sp>
      <p:sp>
        <p:nvSpPr>
          <p:cNvPr id="21" name="Rectangle: Rounded Corners 20">
            <a:extLst>
              <a:ext uri="{FF2B5EF4-FFF2-40B4-BE49-F238E27FC236}">
                <a16:creationId xmlns:a16="http://schemas.microsoft.com/office/drawing/2014/main" id="{855D7F18-9AF7-4927-A09D-85BB806E9161}"/>
              </a:ext>
            </a:extLst>
          </p:cNvPr>
          <p:cNvSpPr/>
          <p:nvPr/>
        </p:nvSpPr>
        <p:spPr>
          <a:xfrm>
            <a:off x="1702051" y="163180"/>
            <a:ext cx="2123473" cy="733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Genome</a:t>
            </a:r>
          </a:p>
        </p:txBody>
      </p:sp>
      <p:cxnSp>
        <p:nvCxnSpPr>
          <p:cNvPr id="23" name="Straight Arrow Connector 22">
            <a:extLst>
              <a:ext uri="{FF2B5EF4-FFF2-40B4-BE49-F238E27FC236}">
                <a16:creationId xmlns:a16="http://schemas.microsoft.com/office/drawing/2014/main" id="{916AED2B-4646-40BA-9BDE-09B44C6003BD}"/>
              </a:ext>
            </a:extLst>
          </p:cNvPr>
          <p:cNvCxnSpPr>
            <a:stCxn id="21" idx="2"/>
          </p:cNvCxnSpPr>
          <p:nvPr/>
        </p:nvCxnSpPr>
        <p:spPr>
          <a:xfrm flipH="1">
            <a:off x="2752253" y="896294"/>
            <a:ext cx="11535" cy="7604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F36A9FEA-A7BC-4743-A17D-146FA508A231}"/>
              </a:ext>
            </a:extLst>
          </p:cNvPr>
          <p:cNvSpPr txBox="1"/>
          <p:nvPr/>
        </p:nvSpPr>
        <p:spPr>
          <a:xfrm>
            <a:off x="198381" y="912048"/>
            <a:ext cx="1689644" cy="1615827"/>
          </a:xfrm>
          <a:prstGeom prst="rect">
            <a:avLst/>
          </a:prstGeom>
          <a:noFill/>
        </p:spPr>
        <p:txBody>
          <a:bodyPr wrap="square" rtlCol="0">
            <a:spAutoFit/>
          </a:bodyPr>
          <a:lstStyle/>
          <a:p>
            <a:r>
              <a:rPr lang="en-US" sz="1100" dirty="0"/>
              <a:t>Only has do be done once, check if it exists already or make an option in config, cannot align until done so can be done in parallel with downloads and used as first checkpoint before a row in control file can move to alignment</a:t>
            </a:r>
          </a:p>
        </p:txBody>
      </p:sp>
      <p:cxnSp>
        <p:nvCxnSpPr>
          <p:cNvPr id="27" name="Straight Arrow Connector 26">
            <a:extLst>
              <a:ext uri="{FF2B5EF4-FFF2-40B4-BE49-F238E27FC236}">
                <a16:creationId xmlns:a16="http://schemas.microsoft.com/office/drawing/2014/main" id="{77086F2E-34D9-41A6-9B2C-FFCE94E84BA3}"/>
              </a:ext>
            </a:extLst>
          </p:cNvPr>
          <p:cNvCxnSpPr>
            <a:cxnSpLocks/>
          </p:cNvCxnSpPr>
          <p:nvPr/>
        </p:nvCxnSpPr>
        <p:spPr>
          <a:xfrm>
            <a:off x="5449687" y="2276799"/>
            <a:ext cx="0" cy="701797"/>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6283F585-CDAB-4D43-90AE-50C2CC3B0C76}"/>
              </a:ext>
            </a:extLst>
          </p:cNvPr>
          <p:cNvCxnSpPr>
            <a:cxnSpLocks/>
          </p:cNvCxnSpPr>
          <p:nvPr/>
        </p:nvCxnSpPr>
        <p:spPr>
          <a:xfrm>
            <a:off x="6131209" y="2276798"/>
            <a:ext cx="0" cy="1009617"/>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0EAF9B38-7BE1-4F6C-B5B9-C885236D3DC2}"/>
              </a:ext>
            </a:extLst>
          </p:cNvPr>
          <p:cNvCxnSpPr>
            <a:cxnSpLocks/>
          </p:cNvCxnSpPr>
          <p:nvPr/>
        </p:nvCxnSpPr>
        <p:spPr>
          <a:xfrm>
            <a:off x="6740807" y="2276798"/>
            <a:ext cx="0" cy="710851"/>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1" name="Connector: Elbow 50">
            <a:extLst>
              <a:ext uri="{FF2B5EF4-FFF2-40B4-BE49-F238E27FC236}">
                <a16:creationId xmlns:a16="http://schemas.microsoft.com/office/drawing/2014/main" id="{D836D96B-08E9-4D54-AB58-39F29A0B07A9}"/>
              </a:ext>
            </a:extLst>
          </p:cNvPr>
          <p:cNvCxnSpPr>
            <a:cxnSpLocks/>
            <a:endCxn id="72" idx="0"/>
          </p:cNvCxnSpPr>
          <p:nvPr/>
        </p:nvCxnSpPr>
        <p:spPr>
          <a:xfrm rot="10800000" flipV="1">
            <a:off x="3852683" y="2978594"/>
            <a:ext cx="1588959" cy="919802"/>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 name="Connector: Elbow 54">
            <a:extLst>
              <a:ext uri="{FF2B5EF4-FFF2-40B4-BE49-F238E27FC236}">
                <a16:creationId xmlns:a16="http://schemas.microsoft.com/office/drawing/2014/main" id="{D1C73E64-4438-4694-85FA-8622BCDCD807}"/>
              </a:ext>
            </a:extLst>
          </p:cNvPr>
          <p:cNvCxnSpPr>
            <a:cxnSpLocks/>
            <a:endCxn id="121" idx="0"/>
          </p:cNvCxnSpPr>
          <p:nvPr/>
        </p:nvCxnSpPr>
        <p:spPr>
          <a:xfrm>
            <a:off x="6740809" y="2987649"/>
            <a:ext cx="1661883" cy="908167"/>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71">
            <a:extLst>
              <a:ext uri="{FF2B5EF4-FFF2-40B4-BE49-F238E27FC236}">
                <a16:creationId xmlns:a16="http://schemas.microsoft.com/office/drawing/2014/main" id="{45415124-2481-40FB-960A-A052A0F20E73}"/>
              </a:ext>
            </a:extLst>
          </p:cNvPr>
          <p:cNvSpPr/>
          <p:nvPr/>
        </p:nvSpPr>
        <p:spPr>
          <a:xfrm>
            <a:off x="3494526" y="3898396"/>
            <a:ext cx="716311" cy="6509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FASTQC</a:t>
            </a:r>
          </a:p>
        </p:txBody>
      </p:sp>
      <p:sp>
        <p:nvSpPr>
          <p:cNvPr id="79" name="Rectangle 78">
            <a:extLst>
              <a:ext uri="{FF2B5EF4-FFF2-40B4-BE49-F238E27FC236}">
                <a16:creationId xmlns:a16="http://schemas.microsoft.com/office/drawing/2014/main" id="{E41CEF15-CC46-40C2-B85D-2BC7DC1BB8DB}"/>
              </a:ext>
            </a:extLst>
          </p:cNvPr>
          <p:cNvSpPr/>
          <p:nvPr/>
        </p:nvSpPr>
        <p:spPr>
          <a:xfrm>
            <a:off x="4644674" y="1701443"/>
            <a:ext cx="949612" cy="5656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Download SRR</a:t>
            </a:r>
          </a:p>
        </p:txBody>
      </p:sp>
      <p:sp>
        <p:nvSpPr>
          <p:cNvPr id="81" name="Rectangle 80">
            <a:extLst>
              <a:ext uri="{FF2B5EF4-FFF2-40B4-BE49-F238E27FC236}">
                <a16:creationId xmlns:a16="http://schemas.microsoft.com/office/drawing/2014/main" id="{50F7AEEB-AD6E-429D-A472-00589B1ED2A9}"/>
              </a:ext>
            </a:extLst>
          </p:cNvPr>
          <p:cNvSpPr/>
          <p:nvPr/>
        </p:nvSpPr>
        <p:spPr>
          <a:xfrm>
            <a:off x="6606270" y="1702058"/>
            <a:ext cx="949612" cy="5656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Download SRR</a:t>
            </a:r>
          </a:p>
        </p:txBody>
      </p:sp>
      <p:sp>
        <p:nvSpPr>
          <p:cNvPr id="82" name="Rectangle 81">
            <a:extLst>
              <a:ext uri="{FF2B5EF4-FFF2-40B4-BE49-F238E27FC236}">
                <a16:creationId xmlns:a16="http://schemas.microsoft.com/office/drawing/2014/main" id="{1A5E530A-AE0F-47C7-BC99-FF9936ADB6CF}"/>
              </a:ext>
            </a:extLst>
          </p:cNvPr>
          <p:cNvSpPr/>
          <p:nvPr/>
        </p:nvSpPr>
        <p:spPr>
          <a:xfrm>
            <a:off x="5625342" y="1696916"/>
            <a:ext cx="949612" cy="5656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Download SRR</a:t>
            </a:r>
          </a:p>
        </p:txBody>
      </p:sp>
      <p:cxnSp>
        <p:nvCxnSpPr>
          <p:cNvPr id="85" name="Connector: Elbow 84">
            <a:extLst>
              <a:ext uri="{FF2B5EF4-FFF2-40B4-BE49-F238E27FC236}">
                <a16:creationId xmlns:a16="http://schemas.microsoft.com/office/drawing/2014/main" id="{7D0947C6-FD73-44AC-A13C-32B4897757C1}"/>
              </a:ext>
            </a:extLst>
          </p:cNvPr>
          <p:cNvCxnSpPr>
            <a:cxnSpLocks/>
            <a:endCxn id="119" idx="0"/>
          </p:cNvCxnSpPr>
          <p:nvPr/>
        </p:nvCxnSpPr>
        <p:spPr>
          <a:xfrm rot="5400000">
            <a:off x="5565761" y="3333044"/>
            <a:ext cx="606884" cy="513622"/>
          </a:xfrm>
          <a:prstGeom prst="bentConnector3">
            <a:avLst>
              <a:gd name="adj1" fmla="val 823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1" name="Connector: Elbow 90">
            <a:extLst>
              <a:ext uri="{FF2B5EF4-FFF2-40B4-BE49-F238E27FC236}">
                <a16:creationId xmlns:a16="http://schemas.microsoft.com/office/drawing/2014/main" id="{61751E69-CE8B-4F51-A342-8A4E45F617B1}"/>
              </a:ext>
            </a:extLst>
          </p:cNvPr>
          <p:cNvCxnSpPr>
            <a:cxnSpLocks/>
            <a:endCxn id="122" idx="0"/>
          </p:cNvCxnSpPr>
          <p:nvPr/>
        </p:nvCxnSpPr>
        <p:spPr>
          <a:xfrm rot="16200000" flipH="1">
            <a:off x="6080644" y="3351172"/>
            <a:ext cx="576190" cy="475061"/>
          </a:xfrm>
          <a:prstGeom prst="bentConnector3">
            <a:avLst>
              <a:gd name="adj1" fmla="val 600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Connector: Elbow 106">
            <a:extLst>
              <a:ext uri="{FF2B5EF4-FFF2-40B4-BE49-F238E27FC236}">
                <a16:creationId xmlns:a16="http://schemas.microsoft.com/office/drawing/2014/main" id="{DFA6E339-404F-41ED-A303-AB92D348A0C2}"/>
              </a:ext>
            </a:extLst>
          </p:cNvPr>
          <p:cNvCxnSpPr>
            <a:cxnSpLocks/>
            <a:endCxn id="118" idx="0"/>
          </p:cNvCxnSpPr>
          <p:nvPr/>
        </p:nvCxnSpPr>
        <p:spPr>
          <a:xfrm rot="5400000">
            <a:off x="4638193" y="3076241"/>
            <a:ext cx="910749" cy="712247"/>
          </a:xfrm>
          <a:prstGeom prst="bentConnector3">
            <a:avLst>
              <a:gd name="adj1" fmla="val -697"/>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0" name="Connector: Elbow 109">
            <a:extLst>
              <a:ext uri="{FF2B5EF4-FFF2-40B4-BE49-F238E27FC236}">
                <a16:creationId xmlns:a16="http://schemas.microsoft.com/office/drawing/2014/main" id="{AF8291DC-2F45-4D2D-AB8B-B0B03E1C1DDC}"/>
              </a:ext>
            </a:extLst>
          </p:cNvPr>
          <p:cNvCxnSpPr>
            <a:cxnSpLocks/>
            <a:endCxn id="120" idx="0"/>
          </p:cNvCxnSpPr>
          <p:nvPr/>
        </p:nvCxnSpPr>
        <p:spPr>
          <a:xfrm rot="16200000" flipH="1">
            <a:off x="6684849" y="3043606"/>
            <a:ext cx="920116" cy="808202"/>
          </a:xfrm>
          <a:prstGeom prst="bentConnector3">
            <a:avLst>
              <a:gd name="adj1" fmla="val -181"/>
            </a:avLst>
          </a:prstGeom>
          <a:ln>
            <a:tailEnd type="triangle"/>
          </a:ln>
        </p:spPr>
        <p:style>
          <a:lnRef idx="3">
            <a:schemeClr val="accent2"/>
          </a:lnRef>
          <a:fillRef idx="0">
            <a:schemeClr val="accent2"/>
          </a:fillRef>
          <a:effectRef idx="2">
            <a:schemeClr val="accent2"/>
          </a:effectRef>
          <a:fontRef idx="minor">
            <a:schemeClr val="tx1"/>
          </a:fontRef>
        </p:style>
      </p:cxnSp>
      <p:sp>
        <p:nvSpPr>
          <p:cNvPr id="118" name="Rectangle 117">
            <a:extLst>
              <a:ext uri="{FF2B5EF4-FFF2-40B4-BE49-F238E27FC236}">
                <a16:creationId xmlns:a16="http://schemas.microsoft.com/office/drawing/2014/main" id="{EFC92F3C-2AAD-4F5C-8AFC-F7A831D9A0A2}"/>
              </a:ext>
            </a:extLst>
          </p:cNvPr>
          <p:cNvSpPr/>
          <p:nvPr/>
        </p:nvSpPr>
        <p:spPr>
          <a:xfrm>
            <a:off x="4379287" y="3887739"/>
            <a:ext cx="716311" cy="6509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STAR</a:t>
            </a:r>
          </a:p>
        </p:txBody>
      </p:sp>
      <p:sp>
        <p:nvSpPr>
          <p:cNvPr id="119" name="Rectangle 118">
            <a:extLst>
              <a:ext uri="{FF2B5EF4-FFF2-40B4-BE49-F238E27FC236}">
                <a16:creationId xmlns:a16="http://schemas.microsoft.com/office/drawing/2014/main" id="{D392ADF1-5011-4B02-BA75-86838A92925E}"/>
              </a:ext>
            </a:extLst>
          </p:cNvPr>
          <p:cNvSpPr/>
          <p:nvPr/>
        </p:nvSpPr>
        <p:spPr>
          <a:xfrm>
            <a:off x="5254236" y="3893297"/>
            <a:ext cx="716311" cy="6509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FASTQC</a:t>
            </a:r>
            <a:endParaRPr lang="en-US" dirty="0"/>
          </a:p>
        </p:txBody>
      </p:sp>
      <p:sp>
        <p:nvSpPr>
          <p:cNvPr id="120" name="Rectangle 119">
            <a:extLst>
              <a:ext uri="{FF2B5EF4-FFF2-40B4-BE49-F238E27FC236}">
                <a16:creationId xmlns:a16="http://schemas.microsoft.com/office/drawing/2014/main" id="{4CE0FC6C-911A-40D6-B946-FAD21A934FC7}"/>
              </a:ext>
            </a:extLst>
          </p:cNvPr>
          <p:cNvSpPr/>
          <p:nvPr/>
        </p:nvSpPr>
        <p:spPr>
          <a:xfrm>
            <a:off x="7197071" y="3907765"/>
            <a:ext cx="703874" cy="6396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FASTQC</a:t>
            </a:r>
            <a:endParaRPr lang="en-US" dirty="0"/>
          </a:p>
        </p:txBody>
      </p:sp>
      <p:sp>
        <p:nvSpPr>
          <p:cNvPr id="121" name="Rectangle 120">
            <a:extLst>
              <a:ext uri="{FF2B5EF4-FFF2-40B4-BE49-F238E27FC236}">
                <a16:creationId xmlns:a16="http://schemas.microsoft.com/office/drawing/2014/main" id="{C2180B05-0C07-4927-A604-570A238784B7}"/>
              </a:ext>
            </a:extLst>
          </p:cNvPr>
          <p:cNvSpPr/>
          <p:nvPr/>
        </p:nvSpPr>
        <p:spPr>
          <a:xfrm>
            <a:off x="8044536" y="3895816"/>
            <a:ext cx="716311" cy="6509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STAR</a:t>
            </a:r>
          </a:p>
        </p:txBody>
      </p:sp>
      <p:sp>
        <p:nvSpPr>
          <p:cNvPr id="122" name="Rectangle 121">
            <a:extLst>
              <a:ext uri="{FF2B5EF4-FFF2-40B4-BE49-F238E27FC236}">
                <a16:creationId xmlns:a16="http://schemas.microsoft.com/office/drawing/2014/main" id="{0B6056D1-CA43-4074-93A8-71C9D25BC02E}"/>
              </a:ext>
            </a:extLst>
          </p:cNvPr>
          <p:cNvSpPr/>
          <p:nvPr/>
        </p:nvSpPr>
        <p:spPr>
          <a:xfrm>
            <a:off x="6248114" y="3876798"/>
            <a:ext cx="716311" cy="6509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STAR</a:t>
            </a:r>
          </a:p>
        </p:txBody>
      </p:sp>
      <p:sp>
        <p:nvSpPr>
          <p:cNvPr id="136" name="Rectangle 135">
            <a:extLst>
              <a:ext uri="{FF2B5EF4-FFF2-40B4-BE49-F238E27FC236}">
                <a16:creationId xmlns:a16="http://schemas.microsoft.com/office/drawing/2014/main" id="{3E8EADA8-F5F1-419A-B611-ADBB70F908D5}"/>
              </a:ext>
            </a:extLst>
          </p:cNvPr>
          <p:cNvSpPr/>
          <p:nvPr/>
        </p:nvSpPr>
        <p:spPr>
          <a:xfrm>
            <a:off x="4336453" y="2703036"/>
            <a:ext cx="811285" cy="57781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dirty="0"/>
          </a:p>
          <a:p>
            <a:pPr algn="ctr"/>
            <a:r>
              <a:rPr lang="en-US" sz="1100" dirty="0"/>
              <a:t>Trimgalore</a:t>
            </a:r>
          </a:p>
          <a:p>
            <a:pPr algn="ctr"/>
            <a:r>
              <a:rPr lang="en-US" sz="1100" dirty="0"/>
              <a:t>(Optional)</a:t>
            </a:r>
          </a:p>
          <a:p>
            <a:pPr algn="ctr"/>
            <a:endParaRPr lang="en-US" sz="1400" dirty="0"/>
          </a:p>
        </p:txBody>
      </p:sp>
      <p:sp>
        <p:nvSpPr>
          <p:cNvPr id="137" name="Rectangle 136">
            <a:extLst>
              <a:ext uri="{FF2B5EF4-FFF2-40B4-BE49-F238E27FC236}">
                <a16:creationId xmlns:a16="http://schemas.microsoft.com/office/drawing/2014/main" id="{92402654-F63D-4732-87F3-497DC829696B}"/>
              </a:ext>
            </a:extLst>
          </p:cNvPr>
          <p:cNvSpPr/>
          <p:nvPr/>
        </p:nvSpPr>
        <p:spPr>
          <a:xfrm>
            <a:off x="7085491" y="2701561"/>
            <a:ext cx="811285" cy="57781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dirty="0"/>
          </a:p>
          <a:p>
            <a:pPr algn="ctr"/>
            <a:r>
              <a:rPr lang="en-US" sz="1100" dirty="0"/>
              <a:t>Trimgalore</a:t>
            </a:r>
          </a:p>
          <a:p>
            <a:pPr algn="ctr"/>
            <a:r>
              <a:rPr lang="en-US" sz="1100" dirty="0"/>
              <a:t>(Optional)</a:t>
            </a:r>
          </a:p>
          <a:p>
            <a:pPr algn="ctr"/>
            <a:endParaRPr lang="en-US" sz="1400" dirty="0"/>
          </a:p>
        </p:txBody>
      </p:sp>
      <p:sp>
        <p:nvSpPr>
          <p:cNvPr id="138" name="Rectangle 137">
            <a:extLst>
              <a:ext uri="{FF2B5EF4-FFF2-40B4-BE49-F238E27FC236}">
                <a16:creationId xmlns:a16="http://schemas.microsoft.com/office/drawing/2014/main" id="{65DCF2CA-51E9-4116-937C-4AC45E88ED5E}"/>
              </a:ext>
            </a:extLst>
          </p:cNvPr>
          <p:cNvSpPr/>
          <p:nvPr/>
        </p:nvSpPr>
        <p:spPr>
          <a:xfrm>
            <a:off x="5679416" y="2412653"/>
            <a:ext cx="811285" cy="57781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dirty="0"/>
          </a:p>
          <a:p>
            <a:pPr algn="ctr"/>
            <a:r>
              <a:rPr lang="en-US" sz="1100" dirty="0"/>
              <a:t>Trimgalore</a:t>
            </a:r>
          </a:p>
          <a:p>
            <a:pPr algn="ctr"/>
            <a:r>
              <a:rPr lang="en-US" sz="1100" dirty="0"/>
              <a:t>(Optional)</a:t>
            </a:r>
          </a:p>
          <a:p>
            <a:pPr algn="ctr"/>
            <a:endParaRPr lang="en-US" sz="1400" dirty="0"/>
          </a:p>
        </p:txBody>
      </p:sp>
      <p:cxnSp>
        <p:nvCxnSpPr>
          <p:cNvPr id="142" name="Connector: Elbow 141">
            <a:extLst>
              <a:ext uri="{FF2B5EF4-FFF2-40B4-BE49-F238E27FC236}">
                <a16:creationId xmlns:a16="http://schemas.microsoft.com/office/drawing/2014/main" id="{58EC4C59-2D05-40CB-98F0-17A38C5439F3}"/>
              </a:ext>
            </a:extLst>
          </p:cNvPr>
          <p:cNvCxnSpPr>
            <a:cxnSpLocks/>
          </p:cNvCxnSpPr>
          <p:nvPr/>
        </p:nvCxnSpPr>
        <p:spPr>
          <a:xfrm rot="16200000" flipH="1">
            <a:off x="2614437" y="1924108"/>
            <a:ext cx="2126266" cy="1825519"/>
          </a:xfrm>
          <a:prstGeom prst="bentConnector3">
            <a:avLst>
              <a:gd name="adj1" fmla="val 79899"/>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4" name="Connector: Elbow 143">
            <a:extLst>
              <a:ext uri="{FF2B5EF4-FFF2-40B4-BE49-F238E27FC236}">
                <a16:creationId xmlns:a16="http://schemas.microsoft.com/office/drawing/2014/main" id="{109B4756-CAE5-4D73-99C4-4ED2257DA679}"/>
              </a:ext>
            </a:extLst>
          </p:cNvPr>
          <p:cNvCxnSpPr>
            <a:cxnSpLocks/>
          </p:cNvCxnSpPr>
          <p:nvPr/>
        </p:nvCxnSpPr>
        <p:spPr>
          <a:xfrm>
            <a:off x="2790788" y="3474308"/>
            <a:ext cx="3672754" cy="404093"/>
          </a:xfrm>
          <a:prstGeom prst="bentConnector3">
            <a:avLst>
              <a:gd name="adj1" fmla="val 10004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6" name="Connector: Elbow 165">
            <a:extLst>
              <a:ext uri="{FF2B5EF4-FFF2-40B4-BE49-F238E27FC236}">
                <a16:creationId xmlns:a16="http://schemas.microsoft.com/office/drawing/2014/main" id="{A96D7391-2AD5-49CB-B912-ADC2E65405F1}"/>
              </a:ext>
            </a:extLst>
          </p:cNvPr>
          <p:cNvCxnSpPr>
            <a:cxnSpLocks/>
          </p:cNvCxnSpPr>
          <p:nvPr/>
        </p:nvCxnSpPr>
        <p:spPr>
          <a:xfrm>
            <a:off x="2768810" y="3465258"/>
            <a:ext cx="5460456" cy="429646"/>
          </a:xfrm>
          <a:prstGeom prst="bentConnector3">
            <a:avLst>
              <a:gd name="adj1" fmla="val 10007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0" name="Straight Connector 169">
            <a:extLst>
              <a:ext uri="{FF2B5EF4-FFF2-40B4-BE49-F238E27FC236}">
                <a16:creationId xmlns:a16="http://schemas.microsoft.com/office/drawing/2014/main" id="{3CBEBD4F-2EBA-4B8A-BC8A-AA719B19B469}"/>
              </a:ext>
            </a:extLst>
          </p:cNvPr>
          <p:cNvCxnSpPr>
            <a:cxnSpLocks/>
          </p:cNvCxnSpPr>
          <p:nvPr/>
        </p:nvCxnSpPr>
        <p:spPr>
          <a:xfrm flipH="1">
            <a:off x="2054790" y="3669732"/>
            <a:ext cx="8214859"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2" name="TextBox 171">
            <a:extLst>
              <a:ext uri="{FF2B5EF4-FFF2-40B4-BE49-F238E27FC236}">
                <a16:creationId xmlns:a16="http://schemas.microsoft.com/office/drawing/2014/main" id="{1F6AD4E1-16C5-44B4-A213-388D47CE06F3}"/>
              </a:ext>
            </a:extLst>
          </p:cNvPr>
          <p:cNvSpPr txBox="1"/>
          <p:nvPr/>
        </p:nvSpPr>
        <p:spPr>
          <a:xfrm>
            <a:off x="327342" y="3407049"/>
            <a:ext cx="1781928" cy="538609"/>
          </a:xfrm>
          <a:prstGeom prst="rect">
            <a:avLst/>
          </a:prstGeom>
          <a:noFill/>
        </p:spPr>
        <p:txBody>
          <a:bodyPr wrap="square" rtlCol="0">
            <a:spAutoFit/>
          </a:bodyPr>
          <a:lstStyle/>
          <a:p>
            <a:r>
              <a:rPr lang="en-US" dirty="0">
                <a:solidFill>
                  <a:schemeClr val="accent1"/>
                </a:solidFill>
              </a:rPr>
              <a:t>Checkpoint 1:</a:t>
            </a:r>
          </a:p>
          <a:p>
            <a:r>
              <a:rPr lang="en-US" sz="1100" dirty="0">
                <a:solidFill>
                  <a:schemeClr val="accent1"/>
                </a:solidFill>
              </a:rPr>
              <a:t>Need ref genome for star</a:t>
            </a:r>
          </a:p>
        </p:txBody>
      </p:sp>
      <p:cxnSp>
        <p:nvCxnSpPr>
          <p:cNvPr id="173" name="Straight Arrow Connector 172">
            <a:extLst>
              <a:ext uri="{FF2B5EF4-FFF2-40B4-BE49-F238E27FC236}">
                <a16:creationId xmlns:a16="http://schemas.microsoft.com/office/drawing/2014/main" id="{764444BA-8488-4F37-A01B-68D48D8781A2}"/>
              </a:ext>
            </a:extLst>
          </p:cNvPr>
          <p:cNvCxnSpPr>
            <a:cxnSpLocks/>
          </p:cNvCxnSpPr>
          <p:nvPr/>
        </p:nvCxnSpPr>
        <p:spPr>
          <a:xfrm>
            <a:off x="3852681" y="4538711"/>
            <a:ext cx="0" cy="5131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5" name="Straight Arrow Connector 174">
            <a:extLst>
              <a:ext uri="{FF2B5EF4-FFF2-40B4-BE49-F238E27FC236}">
                <a16:creationId xmlns:a16="http://schemas.microsoft.com/office/drawing/2014/main" id="{61B6F7D4-D711-4515-8D89-44999086410F}"/>
              </a:ext>
            </a:extLst>
          </p:cNvPr>
          <p:cNvCxnSpPr>
            <a:cxnSpLocks/>
          </p:cNvCxnSpPr>
          <p:nvPr/>
        </p:nvCxnSpPr>
        <p:spPr>
          <a:xfrm>
            <a:off x="4737442" y="4538711"/>
            <a:ext cx="0" cy="5131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6" name="Straight Arrow Connector 175">
            <a:extLst>
              <a:ext uri="{FF2B5EF4-FFF2-40B4-BE49-F238E27FC236}">
                <a16:creationId xmlns:a16="http://schemas.microsoft.com/office/drawing/2014/main" id="{1F17798B-D7C3-4BA2-8007-07B4E81C957C}"/>
              </a:ext>
            </a:extLst>
          </p:cNvPr>
          <p:cNvCxnSpPr>
            <a:cxnSpLocks/>
          </p:cNvCxnSpPr>
          <p:nvPr/>
        </p:nvCxnSpPr>
        <p:spPr>
          <a:xfrm>
            <a:off x="5612391" y="4546788"/>
            <a:ext cx="0" cy="5131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7" name="Straight Arrow Connector 176">
            <a:extLst>
              <a:ext uri="{FF2B5EF4-FFF2-40B4-BE49-F238E27FC236}">
                <a16:creationId xmlns:a16="http://schemas.microsoft.com/office/drawing/2014/main" id="{7BBD5F1B-3F17-4E2C-9D9E-45516D267E90}"/>
              </a:ext>
            </a:extLst>
          </p:cNvPr>
          <p:cNvCxnSpPr>
            <a:cxnSpLocks/>
          </p:cNvCxnSpPr>
          <p:nvPr/>
        </p:nvCxnSpPr>
        <p:spPr>
          <a:xfrm>
            <a:off x="6608903" y="4527770"/>
            <a:ext cx="0" cy="5131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8" name="Straight Arrow Connector 177">
            <a:extLst>
              <a:ext uri="{FF2B5EF4-FFF2-40B4-BE49-F238E27FC236}">
                <a16:creationId xmlns:a16="http://schemas.microsoft.com/office/drawing/2014/main" id="{CBC82084-9D0C-4647-807E-4D8C730579C8}"/>
              </a:ext>
            </a:extLst>
          </p:cNvPr>
          <p:cNvCxnSpPr>
            <a:cxnSpLocks/>
          </p:cNvCxnSpPr>
          <p:nvPr/>
        </p:nvCxnSpPr>
        <p:spPr>
          <a:xfrm>
            <a:off x="7579169" y="4527770"/>
            <a:ext cx="0" cy="5131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9" name="Straight Arrow Connector 178">
            <a:extLst>
              <a:ext uri="{FF2B5EF4-FFF2-40B4-BE49-F238E27FC236}">
                <a16:creationId xmlns:a16="http://schemas.microsoft.com/office/drawing/2014/main" id="{065DFB4A-F0C8-4C47-A02D-16D2FACB78FC}"/>
              </a:ext>
            </a:extLst>
          </p:cNvPr>
          <p:cNvCxnSpPr>
            <a:cxnSpLocks/>
          </p:cNvCxnSpPr>
          <p:nvPr/>
        </p:nvCxnSpPr>
        <p:spPr>
          <a:xfrm>
            <a:off x="8411655" y="4546788"/>
            <a:ext cx="0" cy="5131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1" name="Straight Connector 190">
            <a:extLst>
              <a:ext uri="{FF2B5EF4-FFF2-40B4-BE49-F238E27FC236}">
                <a16:creationId xmlns:a16="http://schemas.microsoft.com/office/drawing/2014/main" id="{78AE5238-7E41-4D32-9A98-5B4AFAFBC322}"/>
              </a:ext>
            </a:extLst>
          </p:cNvPr>
          <p:cNvCxnSpPr>
            <a:cxnSpLocks/>
          </p:cNvCxnSpPr>
          <p:nvPr/>
        </p:nvCxnSpPr>
        <p:spPr>
          <a:xfrm flipH="1">
            <a:off x="2059202" y="4758207"/>
            <a:ext cx="8214859" cy="0"/>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2" name="TextBox 191">
            <a:extLst>
              <a:ext uri="{FF2B5EF4-FFF2-40B4-BE49-F238E27FC236}">
                <a16:creationId xmlns:a16="http://schemas.microsoft.com/office/drawing/2014/main" id="{DBA6880F-3CA0-43C3-B1E5-595F42B2B134}"/>
              </a:ext>
            </a:extLst>
          </p:cNvPr>
          <p:cNvSpPr txBox="1"/>
          <p:nvPr/>
        </p:nvSpPr>
        <p:spPr>
          <a:xfrm>
            <a:off x="323379" y="4459549"/>
            <a:ext cx="1781928" cy="707886"/>
          </a:xfrm>
          <a:prstGeom prst="rect">
            <a:avLst/>
          </a:prstGeom>
          <a:noFill/>
        </p:spPr>
        <p:txBody>
          <a:bodyPr wrap="square" rtlCol="0">
            <a:spAutoFit/>
          </a:bodyPr>
          <a:lstStyle/>
          <a:p>
            <a:r>
              <a:rPr lang="en-US" dirty="0">
                <a:solidFill>
                  <a:schemeClr val="accent6"/>
                </a:solidFill>
              </a:rPr>
              <a:t>Checkpoint 2:</a:t>
            </a:r>
          </a:p>
          <a:p>
            <a:r>
              <a:rPr lang="en-US" sz="1100" dirty="0">
                <a:solidFill>
                  <a:schemeClr val="accent6"/>
                </a:solidFill>
              </a:rPr>
              <a:t>Need all STAR and FASTQ outputs for cohesive report</a:t>
            </a:r>
          </a:p>
        </p:txBody>
      </p:sp>
      <p:sp>
        <p:nvSpPr>
          <p:cNvPr id="193" name="Rectangle 192">
            <a:extLst>
              <a:ext uri="{FF2B5EF4-FFF2-40B4-BE49-F238E27FC236}">
                <a16:creationId xmlns:a16="http://schemas.microsoft.com/office/drawing/2014/main" id="{C7C71313-1C95-4DD6-8470-2A4B202897AD}"/>
              </a:ext>
            </a:extLst>
          </p:cNvPr>
          <p:cNvSpPr/>
          <p:nvPr/>
        </p:nvSpPr>
        <p:spPr>
          <a:xfrm>
            <a:off x="2942381" y="5058798"/>
            <a:ext cx="6292158" cy="6030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MultiQC</a:t>
            </a:r>
          </a:p>
        </p:txBody>
      </p:sp>
      <p:cxnSp>
        <p:nvCxnSpPr>
          <p:cNvPr id="198" name="Connector: Elbow 197">
            <a:extLst>
              <a:ext uri="{FF2B5EF4-FFF2-40B4-BE49-F238E27FC236}">
                <a16:creationId xmlns:a16="http://schemas.microsoft.com/office/drawing/2014/main" id="{64269DF5-0054-442D-96D7-1372D334777A}"/>
              </a:ext>
            </a:extLst>
          </p:cNvPr>
          <p:cNvCxnSpPr>
            <a:cxnSpLocks/>
          </p:cNvCxnSpPr>
          <p:nvPr/>
        </p:nvCxnSpPr>
        <p:spPr>
          <a:xfrm rot="5400000">
            <a:off x="2838918" y="2780140"/>
            <a:ext cx="2773767" cy="1783551"/>
          </a:xfrm>
          <a:prstGeom prst="bentConnector3">
            <a:avLst>
              <a:gd name="adj1" fmla="val 985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3" name="Connector: Elbow 202">
            <a:extLst>
              <a:ext uri="{FF2B5EF4-FFF2-40B4-BE49-F238E27FC236}">
                <a16:creationId xmlns:a16="http://schemas.microsoft.com/office/drawing/2014/main" id="{50CDE19D-F8FC-4CFE-BFF7-9437E116FA34}"/>
              </a:ext>
            </a:extLst>
          </p:cNvPr>
          <p:cNvCxnSpPr>
            <a:cxnSpLocks/>
            <a:stCxn id="81" idx="2"/>
          </p:cNvCxnSpPr>
          <p:nvPr/>
        </p:nvCxnSpPr>
        <p:spPr>
          <a:xfrm rot="16200000" flipH="1">
            <a:off x="6616782" y="2732038"/>
            <a:ext cx="2801300" cy="1872713"/>
          </a:xfrm>
          <a:prstGeom prst="bentConnector3">
            <a:avLst>
              <a:gd name="adj1" fmla="val 992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8" name="Connector: Elbow 207">
            <a:extLst>
              <a:ext uri="{FF2B5EF4-FFF2-40B4-BE49-F238E27FC236}">
                <a16:creationId xmlns:a16="http://schemas.microsoft.com/office/drawing/2014/main" id="{E8376471-B1AB-4EF0-A21F-4293647BB3F9}"/>
              </a:ext>
            </a:extLst>
          </p:cNvPr>
          <p:cNvCxnSpPr>
            <a:cxnSpLocks/>
          </p:cNvCxnSpPr>
          <p:nvPr/>
        </p:nvCxnSpPr>
        <p:spPr>
          <a:xfrm rot="10800000" flipV="1">
            <a:off x="5093567" y="2262602"/>
            <a:ext cx="775636" cy="110279"/>
          </a:xfrm>
          <a:prstGeom prst="bentConnector3">
            <a:avLst>
              <a:gd name="adj1" fmla="val -3693"/>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213" name="Rectangle 212">
            <a:extLst>
              <a:ext uri="{FF2B5EF4-FFF2-40B4-BE49-F238E27FC236}">
                <a16:creationId xmlns:a16="http://schemas.microsoft.com/office/drawing/2014/main" id="{E4417F2B-7B9E-416C-BB95-BCE57FF2D58E}"/>
              </a:ext>
            </a:extLst>
          </p:cNvPr>
          <p:cNvSpPr/>
          <p:nvPr/>
        </p:nvSpPr>
        <p:spPr>
          <a:xfrm>
            <a:off x="198381" y="45273"/>
            <a:ext cx="11362894" cy="5726095"/>
          </a:xfrm>
          <a:prstGeom prst="rect">
            <a:avLst/>
          </a:prstGeom>
          <a:noFill/>
          <a:ln w="28575">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a:extLst>
              <a:ext uri="{FF2B5EF4-FFF2-40B4-BE49-F238E27FC236}">
                <a16:creationId xmlns:a16="http://schemas.microsoft.com/office/drawing/2014/main" id="{DCABF958-312B-4A1C-8D6D-8491AB940587}"/>
              </a:ext>
            </a:extLst>
          </p:cNvPr>
          <p:cNvSpPr txBox="1"/>
          <p:nvPr/>
        </p:nvSpPr>
        <p:spPr>
          <a:xfrm>
            <a:off x="10369586" y="4848038"/>
            <a:ext cx="1801639" cy="923330"/>
          </a:xfrm>
          <a:prstGeom prst="rect">
            <a:avLst/>
          </a:prstGeom>
          <a:noFill/>
        </p:spPr>
        <p:txBody>
          <a:bodyPr wrap="square" rtlCol="0">
            <a:spAutoFit/>
          </a:bodyPr>
          <a:lstStyle/>
          <a:p>
            <a:r>
              <a:rPr lang="en-US" dirty="0">
                <a:solidFill>
                  <a:schemeClr val="tx2"/>
                </a:solidFill>
              </a:rPr>
              <a:t>Scope of Snakemake pipeline</a:t>
            </a:r>
          </a:p>
        </p:txBody>
      </p:sp>
      <p:cxnSp>
        <p:nvCxnSpPr>
          <p:cNvPr id="215" name="Straight Arrow Connector 214">
            <a:extLst>
              <a:ext uri="{FF2B5EF4-FFF2-40B4-BE49-F238E27FC236}">
                <a16:creationId xmlns:a16="http://schemas.microsoft.com/office/drawing/2014/main" id="{570A5469-9ACD-4AE5-A841-16E7DAB08439}"/>
              </a:ext>
            </a:extLst>
          </p:cNvPr>
          <p:cNvCxnSpPr>
            <a:cxnSpLocks/>
          </p:cNvCxnSpPr>
          <p:nvPr/>
        </p:nvCxnSpPr>
        <p:spPr>
          <a:xfrm>
            <a:off x="6082792" y="5661837"/>
            <a:ext cx="0" cy="440199"/>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17" name="Rectangle 216">
            <a:extLst>
              <a:ext uri="{FF2B5EF4-FFF2-40B4-BE49-F238E27FC236}">
                <a16:creationId xmlns:a16="http://schemas.microsoft.com/office/drawing/2014/main" id="{FBAFE7EA-0E32-40C6-A10E-7004E7E9018F}"/>
              </a:ext>
            </a:extLst>
          </p:cNvPr>
          <p:cNvSpPr/>
          <p:nvPr/>
        </p:nvSpPr>
        <p:spPr>
          <a:xfrm>
            <a:off x="4887302" y="6091661"/>
            <a:ext cx="2415391" cy="6030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Remove bad datasets</a:t>
            </a:r>
          </a:p>
          <a:p>
            <a:pPr algn="ctr"/>
            <a:r>
              <a:rPr lang="en-US" sz="1400" dirty="0"/>
              <a:t>(Human or auto?)</a:t>
            </a:r>
          </a:p>
        </p:txBody>
      </p:sp>
      <p:cxnSp>
        <p:nvCxnSpPr>
          <p:cNvPr id="218" name="Straight Arrow Connector 217">
            <a:extLst>
              <a:ext uri="{FF2B5EF4-FFF2-40B4-BE49-F238E27FC236}">
                <a16:creationId xmlns:a16="http://schemas.microsoft.com/office/drawing/2014/main" id="{8C3D3A6F-D211-48BC-9340-BE848CC49F99}"/>
              </a:ext>
            </a:extLst>
          </p:cNvPr>
          <p:cNvCxnSpPr>
            <a:cxnSpLocks/>
          </p:cNvCxnSpPr>
          <p:nvPr/>
        </p:nvCxnSpPr>
        <p:spPr>
          <a:xfrm>
            <a:off x="7311402" y="6393181"/>
            <a:ext cx="59408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22" name="Rectangle 221">
            <a:extLst>
              <a:ext uri="{FF2B5EF4-FFF2-40B4-BE49-F238E27FC236}">
                <a16:creationId xmlns:a16="http://schemas.microsoft.com/office/drawing/2014/main" id="{1D87427C-44A4-4A5E-8279-5F684E3ED1C0}"/>
              </a:ext>
            </a:extLst>
          </p:cNvPr>
          <p:cNvSpPr/>
          <p:nvPr/>
        </p:nvSpPr>
        <p:spPr>
          <a:xfrm>
            <a:off x="7922551" y="6092983"/>
            <a:ext cx="1603941" cy="6030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MADRID</a:t>
            </a:r>
          </a:p>
        </p:txBody>
      </p:sp>
      <p:sp>
        <p:nvSpPr>
          <p:cNvPr id="223" name="Rectangle 222">
            <a:extLst>
              <a:ext uri="{FF2B5EF4-FFF2-40B4-BE49-F238E27FC236}">
                <a16:creationId xmlns:a16="http://schemas.microsoft.com/office/drawing/2014/main" id="{AB1AC4FA-4D9D-40FE-8B90-09D1D7D410EE}"/>
              </a:ext>
            </a:extLst>
          </p:cNvPr>
          <p:cNvSpPr/>
          <p:nvPr/>
        </p:nvSpPr>
        <p:spPr>
          <a:xfrm>
            <a:off x="10060639" y="6102036"/>
            <a:ext cx="1603941" cy="6030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Refinement</a:t>
            </a:r>
          </a:p>
        </p:txBody>
      </p:sp>
      <p:cxnSp>
        <p:nvCxnSpPr>
          <p:cNvPr id="224" name="Straight Arrow Connector 223">
            <a:extLst>
              <a:ext uri="{FF2B5EF4-FFF2-40B4-BE49-F238E27FC236}">
                <a16:creationId xmlns:a16="http://schemas.microsoft.com/office/drawing/2014/main" id="{1566DD2B-2A9C-4095-A34D-6EBE0AF92263}"/>
              </a:ext>
            </a:extLst>
          </p:cNvPr>
          <p:cNvCxnSpPr>
            <a:cxnSpLocks/>
          </p:cNvCxnSpPr>
          <p:nvPr/>
        </p:nvCxnSpPr>
        <p:spPr>
          <a:xfrm>
            <a:off x="9526492" y="6394268"/>
            <a:ext cx="534147"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8" name="Connector: Elbow 227">
            <a:extLst>
              <a:ext uri="{FF2B5EF4-FFF2-40B4-BE49-F238E27FC236}">
                <a16:creationId xmlns:a16="http://schemas.microsoft.com/office/drawing/2014/main" id="{8AD2A958-9077-41A2-89D8-7EDB1EAE759A}"/>
              </a:ext>
            </a:extLst>
          </p:cNvPr>
          <p:cNvCxnSpPr>
            <a:stCxn id="223" idx="0"/>
            <a:endCxn id="222" idx="0"/>
          </p:cNvCxnSpPr>
          <p:nvPr/>
        </p:nvCxnSpPr>
        <p:spPr>
          <a:xfrm rot="16200000" flipV="1">
            <a:off x="9789040" y="5028466"/>
            <a:ext cx="9053" cy="2138088"/>
          </a:xfrm>
          <a:prstGeom prst="bentConnector3">
            <a:avLst>
              <a:gd name="adj1" fmla="val 1951740"/>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0" name="TextBox 229">
            <a:extLst>
              <a:ext uri="{FF2B5EF4-FFF2-40B4-BE49-F238E27FC236}">
                <a16:creationId xmlns:a16="http://schemas.microsoft.com/office/drawing/2014/main" id="{2B062224-1696-4ED1-9B93-9894F2778F78}"/>
              </a:ext>
            </a:extLst>
          </p:cNvPr>
          <p:cNvSpPr txBox="1"/>
          <p:nvPr/>
        </p:nvSpPr>
        <p:spPr>
          <a:xfrm>
            <a:off x="56172" y="6334780"/>
            <a:ext cx="4385199" cy="523220"/>
          </a:xfrm>
          <a:prstGeom prst="rect">
            <a:avLst/>
          </a:prstGeom>
          <a:noFill/>
        </p:spPr>
        <p:txBody>
          <a:bodyPr wrap="square" rtlCol="0">
            <a:spAutoFit/>
          </a:bodyPr>
          <a:lstStyle/>
          <a:p>
            <a:r>
              <a:rPr lang="en-US" sz="2800" dirty="0"/>
              <a:t>Snakemake RNA-seq Pipeline</a:t>
            </a:r>
          </a:p>
        </p:txBody>
      </p:sp>
      <p:sp>
        <p:nvSpPr>
          <p:cNvPr id="24" name="Rectangle 23">
            <a:extLst>
              <a:ext uri="{FF2B5EF4-FFF2-40B4-BE49-F238E27FC236}">
                <a16:creationId xmlns:a16="http://schemas.microsoft.com/office/drawing/2014/main" id="{E535482A-546C-425E-85C4-B6E331F8DA3C}"/>
              </a:ext>
            </a:extLst>
          </p:cNvPr>
          <p:cNvSpPr/>
          <p:nvPr/>
        </p:nvSpPr>
        <p:spPr>
          <a:xfrm>
            <a:off x="1913199" y="1645589"/>
            <a:ext cx="1701178" cy="561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Reference</a:t>
            </a:r>
          </a:p>
        </p:txBody>
      </p:sp>
    </p:spTree>
    <p:extLst>
      <p:ext uri="{BB962C8B-B14F-4D97-AF65-F5344CB8AC3E}">
        <p14:creationId xmlns:p14="http://schemas.microsoft.com/office/powerpoint/2010/main" val="1981795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211</Words>
  <Application>Microsoft Office PowerPoint</Application>
  <PresentationFormat>Widescreen</PresentationFormat>
  <Paragraphs>65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Merrick Bessell</dc:creator>
  <cp:lastModifiedBy>Merrick Bessell</cp:lastModifiedBy>
  <cp:revision>5</cp:revision>
  <dcterms:created xsi:type="dcterms:W3CDTF">2021-08-31T15:52:32Z</dcterms:created>
  <dcterms:modified xsi:type="dcterms:W3CDTF">2021-08-31T18:00:59Z</dcterms:modified>
</cp:coreProperties>
</file>