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57" r:id="rId3"/>
    <p:sldId id="258" r:id="rId4"/>
    <p:sldId id="260" r:id="rId5"/>
    <p:sldId id="265" r:id="rId6"/>
    <p:sldId id="261" r:id="rId7"/>
    <p:sldId id="262"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6" autoAdjust="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9C686-A75F-4E47-97E1-C7954E3DAA2A}" type="datetimeFigureOut">
              <a:rPr lang="en-AU" smtClean="0"/>
              <a:t>10/07/2020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F0E9B-05DB-4356-B6E6-A3285133AE06}" type="slidenum">
              <a:rPr lang="en-AU" smtClean="0"/>
              <a:t>‹#›</a:t>
            </a:fld>
            <a:endParaRPr lang="en-AU"/>
          </a:p>
        </p:txBody>
      </p:sp>
    </p:spTree>
    <p:extLst>
      <p:ext uri="{BB962C8B-B14F-4D97-AF65-F5344CB8AC3E}">
        <p14:creationId xmlns:p14="http://schemas.microsoft.com/office/powerpoint/2010/main" val="17581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810000" y="-3175"/>
            <a:ext cx="11381999" cy="4423373"/>
          </a:xfrm>
        </p:spPr>
        <p:txBody>
          <a:bodyPr/>
          <a:lstStyle>
            <a:lvl1pPr>
              <a:defRPr sz="5400"/>
            </a:lvl1pPr>
          </a:lstStyle>
          <a:p>
            <a:r>
              <a:rPr lang="en-AU" dirty="0"/>
              <a:t>Zomato Restaurant Reviews</a:t>
            </a:r>
            <a:br>
              <a:rPr lang="en-AU" dirty="0"/>
            </a:br>
            <a:br>
              <a:rPr lang="en-AU" dirty="0"/>
            </a:br>
            <a:r>
              <a:rPr lang="en-AU" dirty="0"/>
              <a:t>Teal Rabbits</a:t>
            </a:r>
            <a:endParaRPr lang="en-US" dirty="0"/>
          </a:p>
        </p:txBody>
      </p:sp>
      <p:sp>
        <p:nvSpPr>
          <p:cNvPr id="3" name="Subtitle 2"/>
          <p:cNvSpPr>
            <a:spLocks noGrp="1"/>
          </p:cNvSpPr>
          <p:nvPr>
            <p:ph type="subTitle" idx="1" hasCustomPrompt="1"/>
          </p:nvPr>
        </p:nvSpPr>
        <p:spPr>
          <a:xfrm>
            <a:off x="809999" y="5373389"/>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Ashley Drayton, Babette </a:t>
            </a:r>
            <a:r>
              <a:rPr lang="en-US" dirty="0" err="1"/>
              <a:t>Blanquet</a:t>
            </a:r>
            <a:r>
              <a:rPr lang="en-US" dirty="0"/>
              <a:t>, Benedict Nathaniel, Erica Wearne</a:t>
            </a:r>
          </a:p>
        </p:txBody>
      </p:sp>
      <p:pic>
        <p:nvPicPr>
          <p:cNvPr id="6" name="Picture 5" descr="A close up of a sign&#10;&#10;Description automatically generated">
            <a:extLst>
              <a:ext uri="{FF2B5EF4-FFF2-40B4-BE49-F238E27FC236}">
                <a16:creationId xmlns:a16="http://schemas.microsoft.com/office/drawing/2014/main" id="{CEE0AF93-B2F7-4449-880D-05380982F1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2904" y="3073912"/>
            <a:ext cx="4439095" cy="13255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0"/>
            <a:ext cx="11382000" cy="1864826"/>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idx="1"/>
          </p:nvPr>
        </p:nvSpPr>
        <p:spPr>
          <a:xfrm>
            <a:off x="0" y="1864826"/>
            <a:ext cx="12192000" cy="450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7" name="Picture 6" descr="A close up of a sign&#10;&#10;Description automatically generated">
            <a:extLst>
              <a:ext uri="{FF2B5EF4-FFF2-40B4-BE49-F238E27FC236}">
                <a16:creationId xmlns:a16="http://schemas.microsoft.com/office/drawing/2014/main" id="{4E1A1D17-B279-4FE3-A930-C1F5ED85B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a:xfrm>
            <a:off x="11129845" y="6365056"/>
            <a:ext cx="1062155" cy="490599"/>
          </a:xfrm>
        </p:spPr>
        <p:txBody>
          <a:bodyPr/>
          <a:lstStyle/>
          <a:p>
            <a:fld id="{D57F1E4F-1CFF-5643-939E-217C01CDF565}" type="slidenum">
              <a:rPr lang="en-US" dirty="0"/>
              <a:pPr/>
              <a:t>‹#›</a:t>
            </a:fld>
            <a:endParaRPr lang="en-US" dirty="0"/>
          </a:p>
        </p:txBody>
      </p:sp>
      <p:pic>
        <p:nvPicPr>
          <p:cNvPr id="9" name="Picture 8" descr="A close up of a sign&#10;&#10;Description automatically generated">
            <a:extLst>
              <a:ext uri="{FF2B5EF4-FFF2-40B4-BE49-F238E27FC236}">
                <a16:creationId xmlns:a16="http://schemas.microsoft.com/office/drawing/2014/main" id="{5044C873-9475-4D1D-8FD1-9D53BCBCEC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1"/>
            <a:ext cx="11382000" cy="1902941"/>
          </a:xfrm>
        </p:spPr>
        <p:txBody>
          <a:bodyPr/>
          <a:lstStyle>
            <a:lvl1pPr>
              <a:defRPr sz="2800"/>
            </a:lvl1pPr>
          </a:lstStyle>
          <a:p>
            <a:r>
              <a:rPr lang="en-AU" dirty="0"/>
              <a:t>Zomato Restaurant Reviews</a:t>
            </a:r>
            <a:br>
              <a:rPr lang="en-AU" sz="2800" dirty="0"/>
            </a:br>
            <a:r>
              <a:rPr lang="en-AU" sz="2000" dirty="0"/>
              <a:t>Teal Rabbits</a:t>
            </a:r>
            <a:br>
              <a:rPr lang="en-AU" sz="2000" dirty="0"/>
            </a:br>
            <a:br>
              <a:rPr lang="en-AU" sz="2000" dirty="0"/>
            </a:br>
            <a:br>
              <a:rPr lang="en-AU" sz="2800" dirty="0"/>
            </a:br>
            <a:r>
              <a:rPr lang="en-AU" sz="2800" dirty="0"/>
              <a:t>Slide Title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129845" y="6367401"/>
            <a:ext cx="1062155" cy="490599"/>
          </a:xfrm>
        </p:spPr>
        <p:txBody>
          <a:bodyPr/>
          <a:lstStyle/>
          <a:p>
            <a:fld id="{D57F1E4F-1CFF-5643-939E-217C01CDF565}" type="slidenum">
              <a:rPr lang="en-US" dirty="0"/>
              <a:pPr/>
              <a:t>‹#›</a:t>
            </a:fld>
            <a:endParaRPr lang="en-US" dirty="0"/>
          </a:p>
        </p:txBody>
      </p:sp>
      <p:pic>
        <p:nvPicPr>
          <p:cNvPr id="11" name="Picture 10" descr="A close up of a sign&#10;&#10;Description automatically generated">
            <a:extLst>
              <a:ext uri="{FF2B5EF4-FFF2-40B4-BE49-F238E27FC236}">
                <a16:creationId xmlns:a16="http://schemas.microsoft.com/office/drawing/2014/main" id="{BAB9A2F5-2F99-4BFF-99B0-C7C042E64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2905" y="0"/>
            <a:ext cx="4439095" cy="132556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527223" y="446087"/>
            <a:ext cx="4093462"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1073152" y="497269"/>
            <a:ext cx="3547533" cy="1618396"/>
          </a:xfrm>
        </p:spPr>
        <p:txBody>
          <a:bodyPr anchor="b"/>
          <a:lstStyle>
            <a:lvl1pPr algn="l">
              <a:defRPr sz="2800" b="1"/>
            </a:lvl1pPr>
          </a:lstStyle>
          <a:p>
            <a:r>
              <a:rPr lang="en-AU" dirty="0"/>
              <a:t>Zomato Restaurant Reviews</a:t>
            </a:r>
            <a:br>
              <a:rPr lang="en-AU" sz="1400" dirty="0"/>
            </a:br>
            <a:r>
              <a:rPr lang="en-AU" sz="1400" dirty="0"/>
              <a:t>Teal Rabbits</a:t>
            </a:r>
            <a:br>
              <a:rPr lang="en-AU" sz="1400" dirty="0"/>
            </a:br>
            <a:br>
              <a:rPr lang="en-AU" sz="1100" dirty="0"/>
            </a:br>
            <a:r>
              <a:rPr lang="en-AU" sz="2800" dirty="0"/>
              <a:t>Slide Title</a:t>
            </a:r>
            <a:endParaRPr lang="en-US" dirty="0"/>
          </a:p>
        </p:txBody>
      </p:sp>
      <p:sp>
        <p:nvSpPr>
          <p:cNvPr id="3" name="Content Placeholder 2"/>
          <p:cNvSpPr>
            <a:spLocks noGrp="1"/>
          </p:cNvSpPr>
          <p:nvPr>
            <p:ph idx="1"/>
          </p:nvPr>
        </p:nvSpPr>
        <p:spPr>
          <a:xfrm>
            <a:off x="4855633" y="446088"/>
            <a:ext cx="6809145" cy="59146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7223" y="2260738"/>
            <a:ext cx="4093462" cy="40999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11108266" y="6360731"/>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2CE0-A979-4882-A68F-BF6A7A7FEFA9}"/>
              </a:ext>
            </a:extLst>
          </p:cNvPr>
          <p:cNvSpPr>
            <a:spLocks noGrp="1"/>
          </p:cNvSpPr>
          <p:nvPr>
            <p:ph type="ctrTitle"/>
          </p:nvPr>
        </p:nvSpPr>
        <p:spPr/>
        <p:txBody>
          <a:bodyPr/>
          <a:lstStyle/>
          <a:p>
            <a:r>
              <a:rPr lang="en-AU" dirty="0"/>
              <a:t>Zomato Restaurant Reviews</a:t>
            </a:r>
            <a:br>
              <a:rPr lang="en-AU" dirty="0"/>
            </a:br>
            <a:br>
              <a:rPr lang="en-AU" dirty="0"/>
            </a:br>
            <a:r>
              <a:rPr lang="en-AU" dirty="0"/>
              <a:t>Teal Rabbits</a:t>
            </a:r>
          </a:p>
        </p:txBody>
      </p:sp>
      <p:sp>
        <p:nvSpPr>
          <p:cNvPr id="3" name="Subtitle 2">
            <a:extLst>
              <a:ext uri="{FF2B5EF4-FFF2-40B4-BE49-F238E27FC236}">
                <a16:creationId xmlns:a16="http://schemas.microsoft.com/office/drawing/2014/main" id="{D4D334BA-CFF0-4D14-AD50-17639CFBAC73}"/>
              </a:ext>
            </a:extLst>
          </p:cNvPr>
          <p:cNvSpPr>
            <a:spLocks noGrp="1"/>
          </p:cNvSpPr>
          <p:nvPr>
            <p:ph type="subTitle" idx="1"/>
          </p:nvPr>
        </p:nvSpPr>
        <p:spPr/>
        <p:txBody>
          <a:bodyPr/>
          <a:lstStyle/>
          <a:p>
            <a:r>
              <a:rPr lang="en-US" dirty="0"/>
              <a:t>Ashley Drayton, Babette </a:t>
            </a:r>
            <a:r>
              <a:rPr lang="en-US" dirty="0" err="1"/>
              <a:t>Blanquet</a:t>
            </a:r>
            <a:r>
              <a:rPr lang="en-US" dirty="0"/>
              <a:t>, Benedict Nathaniel, Erica Wearne</a:t>
            </a:r>
          </a:p>
        </p:txBody>
      </p:sp>
    </p:spTree>
    <p:extLst>
      <p:ext uri="{BB962C8B-B14F-4D97-AF65-F5344CB8AC3E}">
        <p14:creationId xmlns:p14="http://schemas.microsoft.com/office/powerpoint/2010/main" val="171971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3ADB-85AF-45C2-B21F-FFEACDB998B4}"/>
              </a:ext>
            </a:extLst>
          </p:cNvPr>
          <p:cNvSpPr>
            <a:spLocks noGrp="1"/>
          </p:cNvSpPr>
          <p:nvPr>
            <p:ph type="title"/>
          </p:nvPr>
        </p:nvSpPr>
        <p:spPr/>
        <p:txBody>
          <a:bodyPr/>
          <a:lstStyle/>
          <a:p>
            <a:r>
              <a:rPr lang="en-AU" dirty="0"/>
              <a:t>Discussion / Post Mortem</a:t>
            </a:r>
          </a:p>
        </p:txBody>
      </p:sp>
      <p:sp>
        <p:nvSpPr>
          <p:cNvPr id="3" name="Content Placeholder 2">
            <a:extLst>
              <a:ext uri="{FF2B5EF4-FFF2-40B4-BE49-F238E27FC236}">
                <a16:creationId xmlns:a16="http://schemas.microsoft.com/office/drawing/2014/main" id="{8C7AF376-30E9-4456-BD68-995F3A9BC047}"/>
              </a:ext>
            </a:extLst>
          </p:cNvPr>
          <p:cNvSpPr>
            <a:spLocks noGrp="1"/>
          </p:cNvSpPr>
          <p:nvPr>
            <p:ph idx="1"/>
          </p:nvPr>
        </p:nvSpPr>
        <p:spPr>
          <a:xfrm>
            <a:off x="689112" y="1864826"/>
            <a:ext cx="11502887" cy="4502575"/>
          </a:xfrm>
        </p:spPr>
        <p:txBody>
          <a:bodyPr/>
          <a:lstStyle/>
          <a:p>
            <a:r>
              <a:rPr lang="en-GB" dirty="0"/>
              <a:t>Discussion</a:t>
            </a:r>
          </a:p>
          <a:p>
            <a:pPr>
              <a:buFont typeface="Arial" panose="020B0604020202020204" pitchFamily="34" charset="0"/>
              <a:buChar char="•"/>
            </a:pPr>
            <a:r>
              <a:rPr lang="en-GB" dirty="0"/>
              <a:t>Discuss your findings. Did you find what you expected to find? If not, why not? What inferences or general conclusions can you draw from your analysis?</a:t>
            </a: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r>
              <a:rPr lang="en-GB" dirty="0"/>
              <a:t>Discuss any difficulties that arose, and how you dealt with them</a:t>
            </a:r>
          </a:p>
          <a:p>
            <a:pPr>
              <a:buFont typeface="Arial" panose="020B0604020202020204" pitchFamily="34" charset="0"/>
              <a:buChar char="•"/>
            </a:pPr>
            <a:r>
              <a:rPr lang="en-GB" dirty="0"/>
              <a:t>Discuss any additional questions that came up, but which you didn't have time to answer: What would you research next, if you had two more weeks?</a:t>
            </a:r>
          </a:p>
          <a:p>
            <a:endParaRPr lang="en-AU" dirty="0"/>
          </a:p>
        </p:txBody>
      </p:sp>
      <p:sp>
        <p:nvSpPr>
          <p:cNvPr id="4" name="Slide Number Placeholder 3">
            <a:extLst>
              <a:ext uri="{FF2B5EF4-FFF2-40B4-BE49-F238E27FC236}">
                <a16:creationId xmlns:a16="http://schemas.microsoft.com/office/drawing/2014/main" id="{F062D446-808C-4E43-8FF6-ADA899BE2B8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5689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E676-157D-4DF0-A5D1-B9C1F3D9CA95}"/>
              </a:ext>
            </a:extLst>
          </p:cNvPr>
          <p:cNvSpPr>
            <a:spLocks noGrp="1"/>
          </p:cNvSpPr>
          <p:nvPr>
            <p:ph type="title"/>
          </p:nvPr>
        </p:nvSpPr>
        <p:spPr/>
        <p:txBody>
          <a:bodyPr/>
          <a:lstStyle/>
          <a:p>
            <a:r>
              <a:rPr lang="en-GB" dirty="0"/>
              <a:t>Questions</a:t>
            </a:r>
            <a:endParaRPr lang="en-AU" dirty="0"/>
          </a:p>
        </p:txBody>
      </p:sp>
      <p:sp>
        <p:nvSpPr>
          <p:cNvPr id="3" name="Content Placeholder 2">
            <a:extLst>
              <a:ext uri="{FF2B5EF4-FFF2-40B4-BE49-F238E27FC236}">
                <a16:creationId xmlns:a16="http://schemas.microsoft.com/office/drawing/2014/main" id="{E39E0999-C6D9-42D0-A44C-944831231923}"/>
              </a:ext>
            </a:extLst>
          </p:cNvPr>
          <p:cNvSpPr>
            <a:spLocks noGrp="1"/>
          </p:cNvSpPr>
          <p:nvPr>
            <p:ph idx="1"/>
          </p:nvPr>
        </p:nvSpPr>
        <p:spPr>
          <a:xfrm>
            <a:off x="809999" y="1917834"/>
            <a:ext cx="10136298" cy="4502575"/>
          </a:xfrm>
        </p:spPr>
        <p:txBody>
          <a:bodyPr/>
          <a:lstStyle/>
          <a:p>
            <a:endParaRPr lang="en-AU"/>
          </a:p>
        </p:txBody>
      </p:sp>
      <p:sp>
        <p:nvSpPr>
          <p:cNvPr id="4" name="Slide Number Placeholder 3">
            <a:extLst>
              <a:ext uri="{FF2B5EF4-FFF2-40B4-BE49-F238E27FC236}">
                <a16:creationId xmlns:a16="http://schemas.microsoft.com/office/drawing/2014/main" id="{B3EE4D44-714C-4419-BBB0-42CB9A140FA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8117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B5B9-3353-4983-93EC-8A0342C817F0}"/>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sz="2800" dirty="0"/>
              <a:t>Summary</a:t>
            </a:r>
          </a:p>
        </p:txBody>
      </p:sp>
      <p:sp>
        <p:nvSpPr>
          <p:cNvPr id="4" name="Content Placeholder 3">
            <a:extLst>
              <a:ext uri="{FF2B5EF4-FFF2-40B4-BE49-F238E27FC236}">
                <a16:creationId xmlns:a16="http://schemas.microsoft.com/office/drawing/2014/main" id="{E2054E76-C245-4F89-A009-FE1F3701FCA5}"/>
              </a:ext>
            </a:extLst>
          </p:cNvPr>
          <p:cNvSpPr>
            <a:spLocks noGrp="1"/>
          </p:cNvSpPr>
          <p:nvPr>
            <p:ph idx="1"/>
          </p:nvPr>
        </p:nvSpPr>
        <p:spPr>
          <a:xfrm>
            <a:off x="436098" y="1900852"/>
            <a:ext cx="11155680" cy="4739099"/>
          </a:xfrm>
        </p:spPr>
        <p:txBody>
          <a:bodyPr>
            <a:normAutofit/>
          </a:bodyPr>
          <a:lstStyle/>
          <a:p>
            <a:r>
              <a:rPr lang="en-AU" dirty="0"/>
              <a:t>Hypothesis: </a:t>
            </a:r>
          </a:p>
          <a:p>
            <a:pPr marL="457200" lvl="1" indent="0">
              <a:buNone/>
            </a:pPr>
            <a:r>
              <a:rPr lang="en-AU" dirty="0"/>
              <a:t>We always believe Melbourne is the cultural capital in Australia and is renowned for its fine dining.</a:t>
            </a:r>
          </a:p>
          <a:p>
            <a:pPr marL="457200" lvl="1" indent="0">
              <a:buNone/>
            </a:pPr>
            <a:r>
              <a:rPr lang="en-AU" dirty="0"/>
              <a:t>We are going to explore to top restaurants across the five largest cities to confirm whether Melbourne is really the best! </a:t>
            </a:r>
            <a:r>
              <a:rPr lang="en-AU" dirty="0">
                <a:sym typeface="Wingdings" panose="05000000000000000000" pitchFamily="2" charset="2"/>
              </a:rPr>
              <a:t></a:t>
            </a:r>
          </a:p>
          <a:p>
            <a:pPr marL="457200" lvl="1" indent="0">
              <a:buNone/>
            </a:pPr>
            <a:endParaRPr lang="en-AU" dirty="0"/>
          </a:p>
          <a:p>
            <a:r>
              <a:rPr lang="en-GB" dirty="0"/>
              <a:t>Findings:</a:t>
            </a:r>
          </a:p>
          <a:p>
            <a:pPr lvl="1"/>
            <a:r>
              <a:rPr lang="en-GB" dirty="0"/>
              <a:t>Almost 50% of the top 100 restaurants in Australia are in Melbourne.</a:t>
            </a:r>
          </a:p>
          <a:p>
            <a:pPr lvl="1"/>
            <a:r>
              <a:rPr lang="en-GB" dirty="0"/>
              <a:t>Melbourne Top 100 restaurants have on average a slightly higher rating than the other cities.</a:t>
            </a:r>
          </a:p>
          <a:p>
            <a:pPr lvl="1"/>
            <a:r>
              <a:rPr lang="en-GB" dirty="0"/>
              <a:t>However the average cost for two people in Melbourne’s Top restaurants is $20 more than the top restaurants in Sydney and $40 higher than the other cities. </a:t>
            </a:r>
          </a:p>
          <a:p>
            <a:pPr lvl="1"/>
            <a:r>
              <a:rPr lang="en-GB" dirty="0"/>
              <a:t>The variety of cuisines is similar in all cities.</a:t>
            </a:r>
          </a:p>
          <a:p>
            <a:pPr lvl="1"/>
            <a:r>
              <a:rPr lang="en-GB" dirty="0"/>
              <a:t>So Melbourne restaurants can be seen as the best based on user ratings, but you have to spend more. Either Melburnians love their restaurants and are ready to pay more. Or because Melbourne is renowned for its fine dining, top restaurants can charge more for it.</a:t>
            </a:r>
          </a:p>
        </p:txBody>
      </p:sp>
      <p:sp>
        <p:nvSpPr>
          <p:cNvPr id="6" name="Slide Number Placeholder 5">
            <a:extLst>
              <a:ext uri="{FF2B5EF4-FFF2-40B4-BE49-F238E27FC236}">
                <a16:creationId xmlns:a16="http://schemas.microsoft.com/office/drawing/2014/main" id="{A3844111-EEB2-480B-B416-01A9CB51207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940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B74-5140-413F-8831-12D5B6D5C48F}"/>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The Data</a:t>
            </a:r>
          </a:p>
        </p:txBody>
      </p:sp>
      <p:sp>
        <p:nvSpPr>
          <p:cNvPr id="3" name="Content Placeholder 2">
            <a:extLst>
              <a:ext uri="{FF2B5EF4-FFF2-40B4-BE49-F238E27FC236}">
                <a16:creationId xmlns:a16="http://schemas.microsoft.com/office/drawing/2014/main" id="{8FC3C3A5-C1CC-4795-9E0D-B0A08E404960}"/>
              </a:ext>
            </a:extLst>
          </p:cNvPr>
          <p:cNvSpPr>
            <a:spLocks noGrp="1"/>
          </p:cNvSpPr>
          <p:nvPr>
            <p:ph idx="1"/>
          </p:nvPr>
        </p:nvSpPr>
        <p:spPr>
          <a:xfrm>
            <a:off x="274320" y="2131797"/>
            <a:ext cx="11643360" cy="4390320"/>
          </a:xfrm>
        </p:spPr>
        <p:txBody>
          <a:bodyPr>
            <a:normAutofit fontScale="92500" lnSpcReduction="20000"/>
          </a:bodyPr>
          <a:lstStyle/>
          <a:p>
            <a:r>
              <a:rPr lang="en-AU" dirty="0"/>
              <a:t>We used Zomato API to gather the data.</a:t>
            </a:r>
          </a:p>
          <a:p>
            <a:r>
              <a:rPr lang="en-AU" dirty="0"/>
              <a:t>Challenges</a:t>
            </a:r>
          </a:p>
          <a:p>
            <a:pPr lvl="1"/>
            <a:r>
              <a:rPr lang="en-AU" dirty="0"/>
              <a:t>Search of 100 restaurants maximum per call.</a:t>
            </a:r>
          </a:p>
          <a:p>
            <a:pPr lvl="1"/>
            <a:r>
              <a:rPr lang="en-AU" dirty="0"/>
              <a:t>We actually wanted a 1000 per city instead.</a:t>
            </a:r>
          </a:p>
          <a:p>
            <a:r>
              <a:rPr lang="en-AU" dirty="0"/>
              <a:t>Our dataset = 500 restaurants</a:t>
            </a:r>
          </a:p>
          <a:p>
            <a:pPr lvl="1"/>
            <a:r>
              <a:rPr lang="en-AU" dirty="0"/>
              <a:t>Top 100 restaurants of Melbourne, Sydney, Brisbane, Adelaide, Perth</a:t>
            </a:r>
          </a:p>
          <a:p>
            <a:r>
              <a:rPr lang="en-AU" dirty="0"/>
              <a:t>Biases</a:t>
            </a:r>
          </a:p>
          <a:p>
            <a:pPr lvl="1"/>
            <a:r>
              <a:rPr lang="en-AU" dirty="0"/>
              <a:t>Risk of biases as some other excellent restaurants can be in country Australia.</a:t>
            </a:r>
          </a:p>
          <a:p>
            <a:pPr lvl="1"/>
            <a:r>
              <a:rPr lang="en-AU" dirty="0"/>
              <a:t>We were interested in best restaurants where most Australians live.</a:t>
            </a:r>
          </a:p>
          <a:p>
            <a:r>
              <a:rPr lang="en-AU" dirty="0"/>
              <a:t>Cleaning the data</a:t>
            </a:r>
          </a:p>
          <a:p>
            <a:pPr lvl="1"/>
            <a:r>
              <a:rPr lang="en-AU" dirty="0"/>
              <a:t>The data was really clean</a:t>
            </a:r>
          </a:p>
          <a:p>
            <a:pPr lvl="1"/>
            <a:r>
              <a:rPr lang="en-AU" dirty="0"/>
              <a:t>Removal of three rows due to ‘Average Cost for two’ not relevant</a:t>
            </a:r>
          </a:p>
          <a:p>
            <a:pPr lvl="1"/>
            <a:r>
              <a:rPr lang="en-AU" dirty="0"/>
              <a:t>22 missing Zip codes – didn’t remove the rows as we didn’t need them for our analysis</a:t>
            </a:r>
          </a:p>
        </p:txBody>
      </p:sp>
      <p:sp>
        <p:nvSpPr>
          <p:cNvPr id="4" name="Slide Number Placeholder 3">
            <a:extLst>
              <a:ext uri="{FF2B5EF4-FFF2-40B4-BE49-F238E27FC236}">
                <a16:creationId xmlns:a16="http://schemas.microsoft.com/office/drawing/2014/main" id="{B7BA667E-3EB5-49ED-B8D8-CC6F72EA1E6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0834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4837-6DE6-4254-AEEE-68A908474AC6}"/>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Almost </a:t>
            </a:r>
            <a:r>
              <a:rPr lang="en-AU" sz="2800" dirty="0"/>
              <a:t>50% of the Top 100 Restaurants are in Melbourne</a:t>
            </a:r>
            <a:endParaRPr lang="en-AU" dirty="0"/>
          </a:p>
        </p:txBody>
      </p:sp>
      <p:sp>
        <p:nvSpPr>
          <p:cNvPr id="3" name="Text Placeholder 2">
            <a:extLst>
              <a:ext uri="{FF2B5EF4-FFF2-40B4-BE49-F238E27FC236}">
                <a16:creationId xmlns:a16="http://schemas.microsoft.com/office/drawing/2014/main" id="{A899EE21-3662-480F-B8BB-9AFE81834CD5}"/>
              </a:ext>
            </a:extLst>
          </p:cNvPr>
          <p:cNvSpPr>
            <a:spLocks noGrp="1"/>
          </p:cNvSpPr>
          <p:nvPr>
            <p:ph sz="half" idx="2"/>
          </p:nvPr>
        </p:nvSpPr>
        <p:spPr>
          <a:xfrm>
            <a:off x="6187415" y="2222287"/>
            <a:ext cx="5554419" cy="3638764"/>
          </a:xfrm>
        </p:spPr>
        <p:txBody>
          <a:bodyPr/>
          <a:lstStyle/>
          <a:p>
            <a:pPr marL="0" indent="0">
              <a:buNone/>
            </a:pPr>
            <a:r>
              <a:rPr lang="en-AU" sz="2000" dirty="0"/>
              <a:t>In this case, the restaurants have been ranked by user ratings and total number of votes.</a:t>
            </a:r>
          </a:p>
        </p:txBody>
      </p:sp>
      <p:sp>
        <p:nvSpPr>
          <p:cNvPr id="9" name="Slide Number Placeholder 8">
            <a:extLst>
              <a:ext uri="{FF2B5EF4-FFF2-40B4-BE49-F238E27FC236}">
                <a16:creationId xmlns:a16="http://schemas.microsoft.com/office/drawing/2014/main" id="{40FB2C73-3B05-439D-9744-D47232D4700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49DC0AE0-7D17-40B4-8671-86AD881DA7B0}"/>
              </a:ext>
            </a:extLst>
          </p:cNvPr>
          <p:cNvPicPr>
            <a:picLocks noGrp="1" noChangeAspect="1"/>
          </p:cNvPicPr>
          <p:nvPr>
            <p:ph sz="half" idx="1"/>
          </p:nvPr>
        </p:nvPicPr>
        <p:blipFill>
          <a:blip r:embed="rId2"/>
          <a:stretch>
            <a:fillRect/>
          </a:stretch>
        </p:blipFill>
        <p:spPr>
          <a:xfrm>
            <a:off x="450166" y="2314723"/>
            <a:ext cx="5050302" cy="4347652"/>
          </a:xfrm>
        </p:spPr>
      </p:pic>
    </p:spTree>
    <p:extLst>
      <p:ext uri="{BB962C8B-B14F-4D97-AF65-F5344CB8AC3E}">
        <p14:creationId xmlns:p14="http://schemas.microsoft.com/office/powerpoint/2010/main" val="301671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F019-78D6-4828-9F06-05AA8073402C}"/>
              </a:ext>
            </a:extLst>
          </p:cNvPr>
          <p:cNvSpPr>
            <a:spLocks noGrp="1"/>
          </p:cNvSpPr>
          <p:nvPr>
            <p:ph type="title"/>
          </p:nvPr>
        </p:nvSpPr>
        <p:spPr/>
        <p:txBody>
          <a:bodyPr/>
          <a:lstStyle/>
          <a:p>
            <a:r>
              <a:rPr lang="en-AU" dirty="0"/>
              <a:t>User ratings across cities</a:t>
            </a:r>
          </a:p>
        </p:txBody>
      </p:sp>
      <p:sp>
        <p:nvSpPr>
          <p:cNvPr id="5" name="Slide Number Placeholder 4">
            <a:extLst>
              <a:ext uri="{FF2B5EF4-FFF2-40B4-BE49-F238E27FC236}">
                <a16:creationId xmlns:a16="http://schemas.microsoft.com/office/drawing/2014/main" id="{7232E612-A7BC-4446-980E-F3848D20276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3" name="Content Placeholder 12" descr="A picture containing drawing&#10;&#10;Description automatically generated">
            <a:extLst>
              <a:ext uri="{FF2B5EF4-FFF2-40B4-BE49-F238E27FC236}">
                <a16:creationId xmlns:a16="http://schemas.microsoft.com/office/drawing/2014/main" id="{4AF13A67-37DE-4EDC-912C-C51237DF5B22}"/>
              </a:ext>
            </a:extLst>
          </p:cNvPr>
          <p:cNvPicPr>
            <a:picLocks noGrp="1" noChangeAspect="1"/>
          </p:cNvPicPr>
          <p:nvPr>
            <p:ph sz="half" idx="2"/>
          </p:nvPr>
        </p:nvPicPr>
        <p:blipFill>
          <a:blip r:embed="rId2"/>
          <a:stretch>
            <a:fillRect/>
          </a:stretch>
        </p:blipFill>
        <p:spPr>
          <a:xfrm>
            <a:off x="6187418" y="2971403"/>
            <a:ext cx="5648344" cy="3765562"/>
          </a:xfrm>
        </p:spPr>
      </p:pic>
      <p:sp>
        <p:nvSpPr>
          <p:cNvPr id="15" name="TextBox 14">
            <a:extLst>
              <a:ext uri="{FF2B5EF4-FFF2-40B4-BE49-F238E27FC236}">
                <a16:creationId xmlns:a16="http://schemas.microsoft.com/office/drawing/2014/main" id="{029FF9D1-A189-479A-BF8C-F66150BF1B87}"/>
              </a:ext>
            </a:extLst>
          </p:cNvPr>
          <p:cNvSpPr txBox="1"/>
          <p:nvPr/>
        </p:nvSpPr>
        <p:spPr>
          <a:xfrm>
            <a:off x="268959" y="2251217"/>
            <a:ext cx="11533835" cy="646331"/>
          </a:xfrm>
          <a:prstGeom prst="rect">
            <a:avLst/>
          </a:prstGeom>
          <a:noFill/>
        </p:spPr>
        <p:txBody>
          <a:bodyPr wrap="square" rtlCol="0">
            <a:spAutoFit/>
          </a:bodyPr>
          <a:lstStyle/>
          <a:p>
            <a:r>
              <a:rPr lang="en-AU" dirty="0"/>
              <a:t>Melbourne and Sydney have a slightly higher ratings than other cities. </a:t>
            </a:r>
          </a:p>
          <a:p>
            <a:r>
              <a:rPr lang="en-AU" dirty="0"/>
              <a:t>The Top 100 restaurants in Melbourne have a rating &gt;= 4.6</a:t>
            </a:r>
          </a:p>
        </p:txBody>
      </p:sp>
      <p:pic>
        <p:nvPicPr>
          <p:cNvPr id="23" name="Content Placeholder 22" descr="A screenshot of a cell phone&#10;&#10;Description automatically generated">
            <a:extLst>
              <a:ext uri="{FF2B5EF4-FFF2-40B4-BE49-F238E27FC236}">
                <a16:creationId xmlns:a16="http://schemas.microsoft.com/office/drawing/2014/main" id="{8289BA11-A703-4679-872E-261AAC67E8B0}"/>
              </a:ext>
            </a:extLst>
          </p:cNvPr>
          <p:cNvPicPr>
            <a:picLocks noGrp="1" noChangeAspect="1"/>
          </p:cNvPicPr>
          <p:nvPr>
            <p:ph sz="half" idx="1"/>
          </p:nvPr>
        </p:nvPicPr>
        <p:blipFill>
          <a:blip r:embed="rId3"/>
          <a:stretch>
            <a:fillRect/>
          </a:stretch>
        </p:blipFill>
        <p:spPr>
          <a:xfrm>
            <a:off x="259152" y="2971403"/>
            <a:ext cx="5735624" cy="3765562"/>
          </a:xfrm>
        </p:spPr>
      </p:pic>
    </p:spTree>
    <p:extLst>
      <p:ext uri="{BB962C8B-B14F-4D97-AF65-F5344CB8AC3E}">
        <p14:creationId xmlns:p14="http://schemas.microsoft.com/office/powerpoint/2010/main" val="405604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544-4A50-4B66-9501-75242409EB8E}"/>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GB" sz="2800" dirty="0"/>
            </a:br>
            <a:r>
              <a:rPr lang="en-GB" sz="2800" dirty="0"/>
              <a:t>Average cost for two per city</a:t>
            </a:r>
            <a:endParaRPr lang="en-AU" dirty="0"/>
          </a:p>
        </p:txBody>
      </p:sp>
      <p:sp>
        <p:nvSpPr>
          <p:cNvPr id="3" name="Text Placeholder 2">
            <a:extLst>
              <a:ext uri="{FF2B5EF4-FFF2-40B4-BE49-F238E27FC236}">
                <a16:creationId xmlns:a16="http://schemas.microsoft.com/office/drawing/2014/main" id="{143D015F-8AAE-451B-B72C-25D41FF9921D}"/>
              </a:ext>
            </a:extLst>
          </p:cNvPr>
          <p:cNvSpPr>
            <a:spLocks noGrp="1"/>
          </p:cNvSpPr>
          <p:nvPr>
            <p:ph type="body" idx="1"/>
          </p:nvPr>
        </p:nvSpPr>
        <p:spPr>
          <a:xfrm>
            <a:off x="800859" y="2141486"/>
            <a:ext cx="10567270" cy="856941"/>
          </a:xfrm>
        </p:spPr>
        <p:txBody>
          <a:bodyPr/>
          <a:lstStyle/>
          <a:p>
            <a:pPr algn="l"/>
            <a:r>
              <a:rPr lang="en-AU" sz="1400" dirty="0"/>
              <a:t>Melbourne’s top 100 restaurants are by far more expensive than in any other city. The average cost for two is $120 compare to $90 for all Australian restaurants.</a:t>
            </a:r>
          </a:p>
          <a:p>
            <a:pPr algn="l"/>
            <a:r>
              <a:rPr lang="en-AU" sz="1400" dirty="0"/>
              <a:t>The Melbourne’s box plot shows the top interquartile is really high - it’s not only outliers that push the average cost.</a:t>
            </a:r>
          </a:p>
        </p:txBody>
      </p:sp>
      <p:pic>
        <p:nvPicPr>
          <p:cNvPr id="7" name="Content Placeholder 8" descr="A screenshot of a video game&#10;&#10;Description automatically generated">
            <a:extLst>
              <a:ext uri="{FF2B5EF4-FFF2-40B4-BE49-F238E27FC236}">
                <a16:creationId xmlns:a16="http://schemas.microsoft.com/office/drawing/2014/main" id="{4E3A1894-53CB-4EFF-BC21-F0741C27F0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1000" y="3260948"/>
            <a:ext cx="5116948" cy="3411299"/>
          </a:xfrm>
        </p:spPr>
      </p:pic>
      <p:sp>
        <p:nvSpPr>
          <p:cNvPr id="10" name="Slide Number Placeholder 9">
            <a:extLst>
              <a:ext uri="{FF2B5EF4-FFF2-40B4-BE49-F238E27FC236}">
                <a16:creationId xmlns:a16="http://schemas.microsoft.com/office/drawing/2014/main" id="{BA94849C-2EA9-44BD-B208-34276B888D0E}"/>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E6DFF4A-13D0-4376-BBB3-8B2463555EBB}"/>
              </a:ext>
            </a:extLst>
          </p:cNvPr>
          <p:cNvPicPr>
            <a:picLocks noGrp="1" noChangeAspect="1"/>
          </p:cNvPicPr>
          <p:nvPr>
            <p:ph sz="quarter" idx="4"/>
          </p:nvPr>
        </p:nvPicPr>
        <p:blipFill>
          <a:blip r:embed="rId3"/>
          <a:stretch>
            <a:fillRect/>
          </a:stretch>
        </p:blipFill>
        <p:spPr>
          <a:xfrm>
            <a:off x="810000" y="3248960"/>
            <a:ext cx="5232535" cy="3435274"/>
          </a:xfrm>
        </p:spPr>
      </p:pic>
    </p:spTree>
    <p:extLst>
      <p:ext uri="{BB962C8B-B14F-4D97-AF65-F5344CB8AC3E}">
        <p14:creationId xmlns:p14="http://schemas.microsoft.com/office/powerpoint/2010/main" val="75969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C77-E90F-4405-B3D1-1285D16EAD55}"/>
              </a:ext>
            </a:extLst>
          </p:cNvPr>
          <p:cNvSpPr>
            <a:spLocks noGrp="1"/>
          </p:cNvSpPr>
          <p:nvPr>
            <p:ph type="title"/>
          </p:nvPr>
        </p:nvSpPr>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AU" dirty="0"/>
              <a:t>Restaurants plotted by price, ratings and cities</a:t>
            </a:r>
          </a:p>
        </p:txBody>
      </p:sp>
      <p:sp>
        <p:nvSpPr>
          <p:cNvPr id="3" name="Content Placeholder 2">
            <a:extLst>
              <a:ext uri="{FF2B5EF4-FFF2-40B4-BE49-F238E27FC236}">
                <a16:creationId xmlns:a16="http://schemas.microsoft.com/office/drawing/2014/main" id="{F0E576D9-9785-4C86-B155-B1186F3C833E}"/>
              </a:ext>
            </a:extLst>
          </p:cNvPr>
          <p:cNvSpPr>
            <a:spLocks noGrp="1"/>
          </p:cNvSpPr>
          <p:nvPr>
            <p:ph sz="half" idx="1"/>
          </p:nvPr>
        </p:nvSpPr>
        <p:spPr>
          <a:xfrm>
            <a:off x="818712" y="2222287"/>
            <a:ext cx="3679147" cy="3638763"/>
          </a:xfrm>
        </p:spPr>
        <p:txBody>
          <a:bodyPr/>
          <a:lstStyle/>
          <a:p>
            <a:endParaRPr lang="en-AU" sz="1800" dirty="0"/>
          </a:p>
          <a:p>
            <a:pPr marL="0" indent="0">
              <a:buNone/>
            </a:pPr>
            <a:r>
              <a:rPr lang="en-GB" dirty="0"/>
              <a:t>Findings XXX</a:t>
            </a:r>
          </a:p>
          <a:p>
            <a:endParaRPr lang="en-AU" sz="1800" dirty="0"/>
          </a:p>
        </p:txBody>
      </p:sp>
      <p:sp>
        <p:nvSpPr>
          <p:cNvPr id="8" name="Slide Number Placeholder 7">
            <a:extLst>
              <a:ext uri="{FF2B5EF4-FFF2-40B4-BE49-F238E27FC236}">
                <a16:creationId xmlns:a16="http://schemas.microsoft.com/office/drawing/2014/main" id="{34387B49-B61E-4F8C-AED6-4C4C0F1C457F}"/>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1" name="Content Placeholder 10">
            <a:extLst>
              <a:ext uri="{FF2B5EF4-FFF2-40B4-BE49-F238E27FC236}">
                <a16:creationId xmlns:a16="http://schemas.microsoft.com/office/drawing/2014/main" id="{2E1C6571-12E8-42DD-ADBC-FDE2CDB82C52}"/>
              </a:ext>
            </a:extLst>
          </p:cNvPr>
          <p:cNvPicPr>
            <a:picLocks noGrp="1" noChangeAspect="1"/>
          </p:cNvPicPr>
          <p:nvPr>
            <p:ph sz="half" idx="2"/>
          </p:nvPr>
        </p:nvPicPr>
        <p:blipFill>
          <a:blip r:embed="rId2"/>
          <a:stretch>
            <a:fillRect/>
          </a:stretch>
        </p:blipFill>
        <p:spPr>
          <a:xfrm>
            <a:off x="4497859" y="2334462"/>
            <a:ext cx="7574772" cy="4030232"/>
          </a:xfrm>
        </p:spPr>
      </p:pic>
    </p:spTree>
    <p:extLst>
      <p:ext uri="{BB962C8B-B14F-4D97-AF65-F5344CB8AC3E}">
        <p14:creationId xmlns:p14="http://schemas.microsoft.com/office/powerpoint/2010/main" val="222281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726C-035F-425A-9F90-78E85F640B31}"/>
              </a:ext>
            </a:extLst>
          </p:cNvPr>
          <p:cNvSpPr>
            <a:spLocks noGrp="1"/>
          </p:cNvSpPr>
          <p:nvPr>
            <p:ph type="title"/>
          </p:nvPr>
        </p:nvSpPr>
        <p:spPr>
          <a:xfrm>
            <a:off x="629103" y="0"/>
            <a:ext cx="11382000" cy="1864826"/>
          </a:xfrm>
        </p:spPr>
        <p:txBody>
          <a:bodyPr/>
          <a:lstStyle/>
          <a:p>
            <a:r>
              <a:rPr lang="en-AU" dirty="0"/>
              <a:t>Zomato Restaurant Reviews</a:t>
            </a:r>
            <a:br>
              <a:rPr lang="en-AU" sz="2800" dirty="0"/>
            </a:br>
            <a:r>
              <a:rPr lang="en-AU" sz="2000" dirty="0"/>
              <a:t>Teal Rabbits</a:t>
            </a:r>
            <a:br>
              <a:rPr lang="en-AU" sz="2000" dirty="0"/>
            </a:br>
            <a:br>
              <a:rPr lang="en-AU" sz="2000" dirty="0"/>
            </a:br>
            <a:br>
              <a:rPr lang="en-AU" sz="2000" dirty="0"/>
            </a:br>
            <a:r>
              <a:rPr lang="en-GB" dirty="0"/>
              <a:t>Top 10 Cuisines per cities</a:t>
            </a:r>
            <a:endParaRPr lang="en-AU" dirty="0"/>
          </a:p>
        </p:txBody>
      </p:sp>
      <p:sp>
        <p:nvSpPr>
          <p:cNvPr id="5" name="Slide Number Placeholder 4">
            <a:extLst>
              <a:ext uri="{FF2B5EF4-FFF2-40B4-BE49-F238E27FC236}">
                <a16:creationId xmlns:a16="http://schemas.microsoft.com/office/drawing/2014/main" id="{3ECD3046-B543-439B-9BB0-F7514E5DF1A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4" name="Content Placeholder 13">
            <a:extLst>
              <a:ext uri="{FF2B5EF4-FFF2-40B4-BE49-F238E27FC236}">
                <a16:creationId xmlns:a16="http://schemas.microsoft.com/office/drawing/2014/main" id="{FD592A6B-3AAC-4552-8D60-6FF024BF9370}"/>
              </a:ext>
            </a:extLst>
          </p:cNvPr>
          <p:cNvSpPr>
            <a:spLocks noGrp="1"/>
          </p:cNvSpPr>
          <p:nvPr>
            <p:ph idx="1"/>
          </p:nvPr>
        </p:nvSpPr>
        <p:spPr>
          <a:xfrm>
            <a:off x="304796" y="2143122"/>
            <a:ext cx="11887204" cy="726000"/>
          </a:xfrm>
        </p:spPr>
        <p:txBody>
          <a:bodyPr anchor="t"/>
          <a:lstStyle/>
          <a:p>
            <a:r>
              <a:rPr lang="en-AU" dirty="0"/>
              <a:t>The variety of cuisines across the five cities is roughly the same.</a:t>
            </a:r>
          </a:p>
        </p:txBody>
      </p:sp>
      <p:pic>
        <p:nvPicPr>
          <p:cNvPr id="16" name="Picture 15">
            <a:extLst>
              <a:ext uri="{FF2B5EF4-FFF2-40B4-BE49-F238E27FC236}">
                <a16:creationId xmlns:a16="http://schemas.microsoft.com/office/drawing/2014/main" id="{4707853C-F997-47A0-9180-24685B26002B}"/>
              </a:ext>
            </a:extLst>
          </p:cNvPr>
          <p:cNvPicPr>
            <a:picLocks noChangeAspect="1"/>
          </p:cNvPicPr>
          <p:nvPr/>
        </p:nvPicPr>
        <p:blipFill>
          <a:blip r:embed="rId2"/>
          <a:stretch>
            <a:fillRect/>
          </a:stretch>
        </p:blipFill>
        <p:spPr>
          <a:xfrm>
            <a:off x="375136" y="2650368"/>
            <a:ext cx="9219032" cy="3986275"/>
          </a:xfrm>
          <a:prstGeom prst="rect">
            <a:avLst/>
          </a:prstGeom>
        </p:spPr>
      </p:pic>
    </p:spTree>
    <p:extLst>
      <p:ext uri="{BB962C8B-B14F-4D97-AF65-F5344CB8AC3E}">
        <p14:creationId xmlns:p14="http://schemas.microsoft.com/office/powerpoint/2010/main" val="104571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898D-F493-4AE0-96F4-01F83A42061E}"/>
              </a:ext>
            </a:extLst>
          </p:cNvPr>
          <p:cNvSpPr>
            <a:spLocks noGrp="1"/>
          </p:cNvSpPr>
          <p:nvPr>
            <p:ph type="title"/>
          </p:nvPr>
        </p:nvSpPr>
        <p:spPr/>
        <p:txBody>
          <a:bodyPr/>
          <a:lstStyle/>
          <a:p>
            <a:r>
              <a:rPr lang="en-GB" dirty="0"/>
              <a:t>Cuisines and cities</a:t>
            </a:r>
            <a:endParaRPr lang="en-AU" dirty="0"/>
          </a:p>
        </p:txBody>
      </p:sp>
      <p:sp>
        <p:nvSpPr>
          <p:cNvPr id="4" name="Slide Number Placeholder 3">
            <a:extLst>
              <a:ext uri="{FF2B5EF4-FFF2-40B4-BE49-F238E27FC236}">
                <a16:creationId xmlns:a16="http://schemas.microsoft.com/office/drawing/2014/main" id="{6BC3C05E-184C-47F5-B27A-78869FD4D4A8}"/>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 name="Content Placeholder 9" descr="A screenshot of a cell phone&#10;&#10;Description automatically generated">
            <a:extLst>
              <a:ext uri="{FF2B5EF4-FFF2-40B4-BE49-F238E27FC236}">
                <a16:creationId xmlns:a16="http://schemas.microsoft.com/office/drawing/2014/main" id="{4BE4ADB0-6B61-4414-BFB4-C3BBE447BB0E}"/>
              </a:ext>
            </a:extLst>
          </p:cNvPr>
          <p:cNvPicPr>
            <a:picLocks noGrp="1" noChangeAspect="1"/>
          </p:cNvPicPr>
          <p:nvPr>
            <p:ph idx="1"/>
          </p:nvPr>
        </p:nvPicPr>
        <p:blipFill rotWithShape="1">
          <a:blip r:embed="rId2"/>
          <a:srcRect l="-1" r="6644"/>
          <a:stretch/>
        </p:blipFill>
        <p:spPr>
          <a:xfrm>
            <a:off x="278922" y="2548700"/>
            <a:ext cx="11382000" cy="4064000"/>
          </a:xfrm>
        </p:spPr>
      </p:pic>
      <p:sp>
        <p:nvSpPr>
          <p:cNvPr id="11" name="Content Placeholder 13">
            <a:extLst>
              <a:ext uri="{FF2B5EF4-FFF2-40B4-BE49-F238E27FC236}">
                <a16:creationId xmlns:a16="http://schemas.microsoft.com/office/drawing/2014/main" id="{BF435014-02F7-438D-8C60-718C685A27E8}"/>
              </a:ext>
            </a:extLst>
          </p:cNvPr>
          <p:cNvSpPr txBox="1">
            <a:spLocks/>
          </p:cNvSpPr>
          <p:nvPr/>
        </p:nvSpPr>
        <p:spPr>
          <a:xfrm>
            <a:off x="304796" y="2143122"/>
            <a:ext cx="11887204" cy="726000"/>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AU" dirty="0"/>
              <a:t>The Japanese and Italian cuisines are the most represented among the top restaurants.</a:t>
            </a:r>
          </a:p>
        </p:txBody>
      </p:sp>
    </p:spTree>
    <p:extLst>
      <p:ext uri="{BB962C8B-B14F-4D97-AF65-F5344CB8AC3E}">
        <p14:creationId xmlns:p14="http://schemas.microsoft.com/office/powerpoint/2010/main" val="1078053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601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2</vt:lpstr>
      <vt:lpstr>Quotable</vt:lpstr>
      <vt:lpstr>Zomato Restaurant Reviews  Teal Rabbits</vt:lpstr>
      <vt:lpstr>Zomato Restaurant Reviews Teal Rabbits   Summary</vt:lpstr>
      <vt:lpstr>Zomato Restaurant Reviews Teal Rabbits   The Data</vt:lpstr>
      <vt:lpstr>Zomato Restaurant Reviews Teal Rabbits   Almost 50% of the Top 100 Restaurants are in Melbourne</vt:lpstr>
      <vt:lpstr>User ratings across cities</vt:lpstr>
      <vt:lpstr>Zomato Restaurant Reviews Teal Rabbits   Average cost for two per city</vt:lpstr>
      <vt:lpstr>Zomato Restaurant Reviews Teal Rabbits   Restaurants plotted by price, ratings and cities</vt:lpstr>
      <vt:lpstr>Zomato Restaurant Reviews Teal Rabbits   Top 10 Cuisines per cities</vt:lpstr>
      <vt:lpstr>Cuisines and cities</vt:lpstr>
      <vt:lpstr>Discussion / 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Teal Rabbits</dc:title>
  <dc:creator>Erica Wearne</dc:creator>
  <cp:lastModifiedBy>Babette</cp:lastModifiedBy>
  <cp:revision>40</cp:revision>
  <dcterms:created xsi:type="dcterms:W3CDTF">2020-07-09T08:07:41Z</dcterms:created>
  <dcterms:modified xsi:type="dcterms:W3CDTF">2020-07-10T06:06:14Z</dcterms:modified>
</cp:coreProperties>
</file>