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71" r:id="rId4"/>
    <p:sldId id="259" r:id="rId5"/>
    <p:sldId id="273" r:id="rId6"/>
    <p:sldId id="272" r:id="rId7"/>
    <p:sldId id="260" r:id="rId8"/>
    <p:sldId id="261" r:id="rId9"/>
    <p:sldId id="262" r:id="rId10"/>
    <p:sldId id="274" r:id="rId11"/>
    <p:sldId id="268" r:id="rId12"/>
    <p:sldId id="269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A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99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a6694eddf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a6694eddf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a6694edd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a6694edd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051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a6694edd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a6694edd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6694edd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6694edd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a6694eddf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a6694eddf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a6694eddf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a6694eddf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a6694eddf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a6694eddf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b409a12b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b409a12b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rgbClr val="1DA1F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DA1F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1321904" y="445025"/>
            <a:ext cx="751039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1DA1F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321904" y="1152475"/>
            <a:ext cx="7510396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22808" y="1132271"/>
            <a:ext cx="7251978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800"/>
              <a:buChar char="●"/>
              <a:defRPr sz="1800">
                <a:solidFill>
                  <a:srgbClr val="545454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45454"/>
              </a:buClr>
              <a:buSzPts val="1400"/>
              <a:buChar char="○"/>
              <a:defRPr>
                <a:solidFill>
                  <a:srgbClr val="545454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45454"/>
              </a:buClr>
              <a:buSzPts val="1400"/>
              <a:buChar char="■"/>
              <a:defRPr>
                <a:solidFill>
                  <a:srgbClr val="545454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45454"/>
              </a:buClr>
              <a:buSzPts val="1400"/>
              <a:buChar char="●"/>
              <a:defRPr>
                <a:solidFill>
                  <a:srgbClr val="545454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45454"/>
              </a:buClr>
              <a:buSzPts val="1400"/>
              <a:buChar char="○"/>
              <a:defRPr>
                <a:solidFill>
                  <a:srgbClr val="545454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45454"/>
              </a:buClr>
              <a:buSzPts val="1400"/>
              <a:buChar char="■"/>
              <a:defRPr>
                <a:solidFill>
                  <a:srgbClr val="545454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45454"/>
              </a:buClr>
              <a:buSzPts val="1400"/>
              <a:buChar char="●"/>
              <a:defRPr>
                <a:solidFill>
                  <a:srgbClr val="545454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45454"/>
              </a:buClr>
              <a:buSzPts val="1400"/>
              <a:buChar char="○"/>
              <a:defRPr>
                <a:solidFill>
                  <a:srgbClr val="545454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45454"/>
              </a:buClr>
              <a:buSzPts val="1400"/>
              <a:buChar char="■"/>
              <a:defRPr>
                <a:solidFill>
                  <a:srgbClr val="545454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6B909CF0-C3AF-48B0-A904-252D9404FD8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053"/>
            <a:ext cx="1422808" cy="1152475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 baseline="0">
          <a:solidFill>
            <a:srgbClr val="1DA1F2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-sentim-analysis.herokuapp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Twitter </a:t>
            </a:r>
            <a:br>
              <a:rPr lang="en-GB" dirty="0"/>
            </a:br>
            <a:r>
              <a:rPr lang="en-GB" dirty="0"/>
              <a:t>Sentiment Analysis</a:t>
            </a:r>
            <a:endParaRPr dirty="0"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4294967295"/>
          </p:nvPr>
        </p:nvSpPr>
        <p:spPr>
          <a:xfrm>
            <a:off x="311700" y="4163053"/>
            <a:ext cx="8521700" cy="503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Babette Blanquet</a:t>
            </a:r>
            <a:endParaRPr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81FF5-74E7-4C05-80CC-77222C311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4240F-F2AD-4898-AE0A-4AFD39919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1904" y="1152475"/>
            <a:ext cx="7269203" cy="3416400"/>
          </a:xfrm>
        </p:spPr>
        <p:txBody>
          <a:bodyPr/>
          <a:lstStyle/>
          <a:p>
            <a:r>
              <a:rPr lang="en-AU" dirty="0"/>
              <a:t>The challenges:</a:t>
            </a:r>
          </a:p>
          <a:p>
            <a:pPr lvl="1"/>
            <a:r>
              <a:rPr lang="en-AU" dirty="0"/>
              <a:t>Training the model with the many parameters and different datasets</a:t>
            </a:r>
          </a:p>
          <a:p>
            <a:pPr lvl="1"/>
            <a:r>
              <a:rPr lang="en-AU" dirty="0"/>
              <a:t>Training sentiment on tweets – short sentences</a:t>
            </a:r>
          </a:p>
          <a:p>
            <a:pPr marL="114300" indent="0">
              <a:buNone/>
            </a:pPr>
            <a:endParaRPr lang="en-AU" dirty="0"/>
          </a:p>
          <a:p>
            <a:r>
              <a:rPr lang="en-AU" dirty="0"/>
              <a:t>If I had more time:</a:t>
            </a:r>
          </a:p>
          <a:p>
            <a:pPr lvl="1"/>
            <a:r>
              <a:rPr lang="en-AU" dirty="0"/>
              <a:t>Developing a new model with BERT (Bidirectional Encoder Representations from Transformers) known as state of the art for NLP.</a:t>
            </a:r>
          </a:p>
          <a:p>
            <a:pPr lvl="1"/>
            <a:r>
              <a:rPr lang="en-AU" dirty="0"/>
              <a:t>App with more features such as timeline and a filter with positive and negative.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89284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413789" y="2161050"/>
            <a:ext cx="8520600" cy="11988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 dirty="0"/>
              <a:t>DEMO</a:t>
            </a:r>
            <a:br>
              <a:rPr lang="en-GB" sz="4200" dirty="0"/>
            </a:br>
            <a:r>
              <a:rPr lang="en-GB" sz="2400" dirty="0">
                <a:hlinkClick r:id="rId3"/>
              </a:rPr>
              <a:t>https://twitter-sentim-analysis.herokuapp.com/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341475" y="1539550"/>
            <a:ext cx="8520600" cy="27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QUESTIONS </a:t>
            </a:r>
            <a:endParaRPr sz="4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&amp; </a:t>
            </a:r>
            <a:endParaRPr sz="4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THANKS</a:t>
            </a:r>
            <a:endParaRPr sz="5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1321904" y="434393"/>
            <a:ext cx="751039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 project</a:t>
            </a: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92500" y="12639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AU" sz="2000" b="1" dirty="0"/>
              <a:t>The problem</a:t>
            </a:r>
            <a:endParaRPr sz="2000" b="1" dirty="0"/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AU" sz="1600" dirty="0"/>
              <a:t>Social media platforms are essential for businesses to reinforce their brand and connect with their followers and build their community.</a:t>
            </a:r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AU" sz="1600" dirty="0"/>
              <a:t>Social media platforms like Twitter provide analytics on the performance of your tweets and how to improve their engagement.</a:t>
            </a:r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AU" sz="1600" dirty="0"/>
              <a:t>However you don’t have a clear picture on tweets mentioning their brand. </a:t>
            </a:r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000" b="1" dirty="0"/>
              <a:t>2.     Our solution</a:t>
            </a:r>
            <a:endParaRPr sz="2000" b="1" dirty="0"/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1600" dirty="0"/>
              <a:t>The Twitter sentiment analysis app is designed to provide insights on tweets mentioning your brand.</a:t>
            </a:r>
            <a:endParaRPr sz="1600"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1329070" y="434392"/>
            <a:ext cx="750323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How it works?</a:t>
            </a:r>
            <a:endParaRPr sz="2800"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7EDDD8-BB27-4900-A6D8-9604967E0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069" y="1152475"/>
            <a:ext cx="4760231" cy="3708105"/>
          </a:xfrm>
          <a:prstGeom prst="rect">
            <a:avLst/>
          </a:prstGeom>
        </p:spPr>
      </p:pic>
      <p:sp>
        <p:nvSpPr>
          <p:cNvPr id="6" name="Google Shape;69;p15">
            <a:extLst>
              <a:ext uri="{FF2B5EF4-FFF2-40B4-BE49-F238E27FC236}">
                <a16:creationId xmlns:a16="http://schemas.microsoft.com/office/drawing/2014/main" id="{16F0EFD4-DBFE-4714-A2E9-806A8DAEA9B4}"/>
              </a:ext>
            </a:extLst>
          </p:cNvPr>
          <p:cNvSpPr txBox="1">
            <a:spLocks/>
          </p:cNvSpPr>
          <p:nvPr/>
        </p:nvSpPr>
        <p:spPr>
          <a:xfrm>
            <a:off x="545635" y="1223512"/>
            <a:ext cx="3292500" cy="327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45454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45454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45454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45454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45454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45454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45454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45454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en-GB" dirty="0"/>
              <a:t>When you search Twitter, the app renders the tweets of the last seven days up to 100 tweets.</a:t>
            </a:r>
          </a:p>
          <a:p>
            <a:pPr marL="0" indent="0">
              <a:buFont typeface="Arial"/>
              <a:buNone/>
            </a:pPr>
            <a:endParaRPr lang="en-GB" dirty="0"/>
          </a:p>
          <a:p>
            <a:pPr marL="0" indent="0">
              <a:buFont typeface="Arial"/>
              <a:buNone/>
            </a:pPr>
            <a:r>
              <a:rPr lang="en-GB" dirty="0"/>
              <a:t>With the app you can get:</a:t>
            </a:r>
          </a:p>
          <a:p>
            <a:pPr marL="0" indent="0">
              <a:buFont typeface="Arial"/>
              <a:buNone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The last five tweets</a:t>
            </a:r>
          </a:p>
          <a:p>
            <a:pPr marL="285750" indent="-285750">
              <a:buFontTx/>
              <a:buChar char="-"/>
            </a:pPr>
            <a:r>
              <a:rPr lang="en-GB" dirty="0"/>
              <a:t>The sentiment of tweets</a:t>
            </a:r>
          </a:p>
          <a:p>
            <a:pPr marL="285750" indent="-285750">
              <a:buFontTx/>
              <a:buChar char="-"/>
            </a:pPr>
            <a:r>
              <a:rPr lang="en-GB" dirty="0"/>
              <a:t>The word cloud</a:t>
            </a:r>
          </a:p>
          <a:p>
            <a:pPr marL="285750" indent="-285750">
              <a:buFontTx/>
              <a:buChar char="-"/>
            </a:pPr>
            <a:r>
              <a:rPr lang="en-GB" dirty="0"/>
              <a:t>The data</a:t>
            </a:r>
          </a:p>
        </p:txBody>
      </p:sp>
    </p:spTree>
    <p:extLst>
      <p:ext uri="{BB962C8B-B14F-4D97-AF65-F5344CB8AC3E}">
        <p14:creationId xmlns:p14="http://schemas.microsoft.com/office/powerpoint/2010/main" val="2636081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1590819" y="273791"/>
            <a:ext cx="6979024" cy="6419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The infrastructure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8448AE-F9F7-4390-89CF-5D2CF5FA795F}"/>
              </a:ext>
            </a:extLst>
          </p:cNvPr>
          <p:cNvSpPr/>
          <p:nvPr/>
        </p:nvSpPr>
        <p:spPr>
          <a:xfrm>
            <a:off x="255181" y="1307800"/>
            <a:ext cx="1626782" cy="691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Source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8A9FF7-F2A7-41F1-8288-6D7A0AC82D9C}"/>
              </a:ext>
            </a:extLst>
          </p:cNvPr>
          <p:cNvCxnSpPr>
            <a:stCxn id="4" idx="3"/>
          </p:cNvCxnSpPr>
          <p:nvPr/>
        </p:nvCxnSpPr>
        <p:spPr>
          <a:xfrm>
            <a:off x="1881963" y="1653358"/>
            <a:ext cx="584790" cy="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D878603-C658-4C0D-9A3F-7A444BB43678}"/>
              </a:ext>
            </a:extLst>
          </p:cNvPr>
          <p:cNvSpPr/>
          <p:nvPr/>
        </p:nvSpPr>
        <p:spPr>
          <a:xfrm>
            <a:off x="255181" y="2112452"/>
            <a:ext cx="1626782" cy="26488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b="1" dirty="0"/>
              <a:t>Twitter API</a:t>
            </a:r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2B5FE1-367B-4524-A384-910FBA1DAC54}"/>
              </a:ext>
            </a:extLst>
          </p:cNvPr>
          <p:cNvSpPr/>
          <p:nvPr/>
        </p:nvSpPr>
        <p:spPr>
          <a:xfrm>
            <a:off x="2466753" y="1318432"/>
            <a:ext cx="1626782" cy="707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Machine Learning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1929FB-3A9D-45BF-BF3D-5EA729EA8E23}"/>
              </a:ext>
            </a:extLst>
          </p:cNvPr>
          <p:cNvSpPr/>
          <p:nvPr/>
        </p:nvSpPr>
        <p:spPr>
          <a:xfrm>
            <a:off x="2466753" y="2128405"/>
            <a:ext cx="1626782" cy="26594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AU" b="1" dirty="0"/>
          </a:p>
          <a:p>
            <a:pPr algn="ctr"/>
            <a:endParaRPr lang="en-AU" sz="1000" b="1" dirty="0"/>
          </a:p>
          <a:p>
            <a:pPr algn="ctr"/>
            <a:r>
              <a:rPr lang="en-AU" b="1" dirty="0"/>
              <a:t>1.6M tweets</a:t>
            </a:r>
          </a:p>
          <a:p>
            <a:pPr algn="ctr"/>
            <a:endParaRPr lang="en-AU" sz="1000" b="1" dirty="0"/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b="1" dirty="0"/>
          </a:p>
          <a:p>
            <a:pPr algn="ctr"/>
            <a:endParaRPr lang="en-AU" b="1" dirty="0"/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b="1" dirty="0"/>
          </a:p>
          <a:p>
            <a:pPr algn="ctr"/>
            <a:r>
              <a:rPr lang="en-AU" sz="1200" b="1" dirty="0"/>
              <a:t>Recurrent </a:t>
            </a:r>
          </a:p>
          <a:p>
            <a:pPr algn="ctr"/>
            <a:r>
              <a:rPr lang="en-AU" sz="1200" b="1" dirty="0"/>
              <a:t>Neural Networks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02989F-4CEC-4135-A7C4-F1D3086E00D1}"/>
              </a:ext>
            </a:extLst>
          </p:cNvPr>
          <p:cNvSpPr/>
          <p:nvPr/>
        </p:nvSpPr>
        <p:spPr>
          <a:xfrm>
            <a:off x="4720856" y="1334379"/>
            <a:ext cx="1626782" cy="691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Application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D0D668-68C0-4D34-A546-172F9A6AF1AE}"/>
              </a:ext>
            </a:extLst>
          </p:cNvPr>
          <p:cNvSpPr/>
          <p:nvPr/>
        </p:nvSpPr>
        <p:spPr>
          <a:xfrm>
            <a:off x="4726166" y="2128405"/>
            <a:ext cx="1626782" cy="26435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7287A35-DCB9-4E9D-84A7-336F2A72A05F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093535" y="1671964"/>
            <a:ext cx="6326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DDD7CEF-BD01-4CE9-9B0E-00D7D9E0DD18}"/>
              </a:ext>
            </a:extLst>
          </p:cNvPr>
          <p:cNvCxnSpPr/>
          <p:nvPr/>
        </p:nvCxnSpPr>
        <p:spPr>
          <a:xfrm>
            <a:off x="6347638" y="1687911"/>
            <a:ext cx="584790" cy="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E9874A3-D4B6-4713-9714-E84E9F814B54}"/>
              </a:ext>
            </a:extLst>
          </p:cNvPr>
          <p:cNvSpPr/>
          <p:nvPr/>
        </p:nvSpPr>
        <p:spPr>
          <a:xfrm>
            <a:off x="6943061" y="1334379"/>
            <a:ext cx="1626782" cy="691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Visualisations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C2D5FB2-90D8-448B-8F38-B96017A76624}"/>
              </a:ext>
            </a:extLst>
          </p:cNvPr>
          <p:cNvSpPr/>
          <p:nvPr/>
        </p:nvSpPr>
        <p:spPr>
          <a:xfrm>
            <a:off x="6969630" y="2128405"/>
            <a:ext cx="1626782" cy="26435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000" b="1" i="0" dirty="0" err="1">
                <a:solidFill>
                  <a:schemeClr val="tx1"/>
                </a:solidFill>
                <a:effectLst/>
                <a:latin typeface="Source Sans Pro" panose="020B0604020202020204" pitchFamily="34" charset="0"/>
              </a:rPr>
              <a:t>wordcloud</a:t>
            </a:r>
            <a:endParaRPr lang="en-AU" sz="2000" b="1" i="0" dirty="0">
              <a:solidFill>
                <a:schemeClr val="tx1"/>
              </a:solidFill>
              <a:effectLst/>
              <a:latin typeface="Source Sans Pro" panose="020B0604020202020204" pitchFamily="34" charset="0"/>
            </a:endParaRPr>
          </a:p>
          <a:p>
            <a:pPr algn="ctr"/>
            <a:endParaRPr lang="en-AU" dirty="0"/>
          </a:p>
          <a:p>
            <a:pPr algn="ctr"/>
            <a:endParaRPr lang="en-AU" dirty="0"/>
          </a:p>
        </p:txBody>
      </p:sp>
      <p:pic>
        <p:nvPicPr>
          <p:cNvPr id="33" name="Picture 32" descr="Logo, company name&#10;&#10;Description automatically generated">
            <a:extLst>
              <a:ext uri="{FF2B5EF4-FFF2-40B4-BE49-F238E27FC236}">
                <a16:creationId xmlns:a16="http://schemas.microsoft.com/office/drawing/2014/main" id="{88B5A439-AE40-46C2-945F-57D9D4577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17" y="3433646"/>
            <a:ext cx="1102047" cy="892658"/>
          </a:xfrm>
          <a:prstGeom prst="rect">
            <a:avLst/>
          </a:prstGeom>
        </p:spPr>
      </p:pic>
      <p:pic>
        <p:nvPicPr>
          <p:cNvPr id="1026" name="Picture 2" descr="Kaggle - Wikipedia">
            <a:extLst>
              <a:ext uri="{FF2B5EF4-FFF2-40B4-BE49-F238E27FC236}">
                <a16:creationId xmlns:a16="http://schemas.microsoft.com/office/drawing/2014/main" id="{8173AA7B-654E-492E-9865-5D48DF03E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278" y="2175114"/>
            <a:ext cx="896485" cy="34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rand | Streamlit — The fastest way to create data apps">
            <a:extLst>
              <a:ext uri="{FF2B5EF4-FFF2-40B4-BE49-F238E27FC236}">
                <a16:creationId xmlns:a16="http://schemas.microsoft.com/office/drawing/2014/main" id="{685BBCF0-855F-4675-B5E8-E466AAFB7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34" y="2945690"/>
            <a:ext cx="1331121" cy="79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w to Add a Heroku Remote to an Existing Project">
            <a:extLst>
              <a:ext uri="{FF2B5EF4-FFF2-40B4-BE49-F238E27FC236}">
                <a16:creationId xmlns:a16="http://schemas.microsoft.com/office/drawing/2014/main" id="{BD48C072-EB77-415D-A4B0-3C74D53E8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321" y="3883126"/>
            <a:ext cx="707017" cy="707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6" descr="Brand | Streamlit — The fastest way to create data apps">
            <a:extLst>
              <a:ext uri="{FF2B5EF4-FFF2-40B4-BE49-F238E27FC236}">
                <a16:creationId xmlns:a16="http://schemas.microsoft.com/office/drawing/2014/main" id="{0FE9F2E0-ACAB-4C33-831B-8A1D032BA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795" y="3577969"/>
            <a:ext cx="1517981" cy="90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atplotlib: Quick and pretty (enough) to get you started. | by Dorjey  Sherpa | Oct, 2020 | Level Up Coding">
            <a:extLst>
              <a:ext uri="{FF2B5EF4-FFF2-40B4-BE49-F238E27FC236}">
                <a16:creationId xmlns:a16="http://schemas.microsoft.com/office/drawing/2014/main" id="{9FD59F07-A809-45D0-ACDF-E34DA7EF45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5" t="18948" r="8417" b="20345"/>
          <a:stretch/>
        </p:blipFill>
        <p:spPr bwMode="auto">
          <a:xfrm>
            <a:off x="6974946" y="2456116"/>
            <a:ext cx="1517981" cy="51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eploy Keras Models using TensorFlow Serving — TF 2.x | by Pranit Bankar |  Towards Data Science">
            <a:extLst>
              <a:ext uri="{FF2B5EF4-FFF2-40B4-BE49-F238E27FC236}">
                <a16:creationId xmlns:a16="http://schemas.microsoft.com/office/drawing/2014/main" id="{52025F6C-8F3B-422A-8EF5-E1747DFB02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85" b="11698"/>
          <a:stretch/>
        </p:blipFill>
        <p:spPr bwMode="auto">
          <a:xfrm>
            <a:off x="2530544" y="3965945"/>
            <a:ext cx="1493874" cy="39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F9D81ED6-4C61-4B07-9CC3-7DD88162E8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94344" y="3185125"/>
            <a:ext cx="1356092" cy="706389"/>
          </a:xfrm>
          <a:prstGeom prst="rect">
            <a:avLst/>
          </a:prstGeom>
        </p:spPr>
      </p:pic>
      <p:pic>
        <p:nvPicPr>
          <p:cNvPr id="1040" name="Picture 16" descr="pandas (software) - Wikipedia">
            <a:extLst>
              <a:ext uri="{FF2B5EF4-FFF2-40B4-BE49-F238E27FC236}">
                <a16:creationId xmlns:a16="http://schemas.microsoft.com/office/drawing/2014/main" id="{206D582B-E431-4139-83D9-7C353447B5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94"/>
          <a:stretch/>
        </p:blipFill>
        <p:spPr bwMode="auto">
          <a:xfrm>
            <a:off x="2627800" y="2776910"/>
            <a:ext cx="1235564" cy="46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python-logo - Analytics Vidhya">
            <a:extLst>
              <a:ext uri="{FF2B5EF4-FFF2-40B4-BE49-F238E27FC236}">
                <a16:creationId xmlns:a16="http://schemas.microsoft.com/office/drawing/2014/main" id="{2484B446-501D-49C2-95DC-074962D34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906" y="2379435"/>
            <a:ext cx="1490775" cy="5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D0771-269D-4FAC-B68B-4B394FA1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Natural Language Processing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08F2B17E-CB7E-4446-BDFE-1FE4ACBCB8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881541"/>
              </p:ext>
            </p:extLst>
          </p:nvPr>
        </p:nvGraphicFramePr>
        <p:xfrm>
          <a:off x="790352" y="1506286"/>
          <a:ext cx="777949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8485">
                  <a:extLst>
                    <a:ext uri="{9D8B030D-6E8A-4147-A177-3AD203B41FA5}">
                      <a16:colId xmlns:a16="http://schemas.microsoft.com/office/drawing/2014/main" val="3019208880"/>
                    </a:ext>
                  </a:extLst>
                </a:gridCol>
                <a:gridCol w="4051005">
                  <a:extLst>
                    <a:ext uri="{9D8B030D-6E8A-4147-A177-3AD203B41FA5}">
                      <a16:colId xmlns:a16="http://schemas.microsoft.com/office/drawing/2014/main" val="575916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Pre-processing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Example</a:t>
                      </a:r>
                    </a:p>
                    <a:p>
                      <a:endParaRPr lang="en-GB" dirty="0"/>
                    </a:p>
                    <a:p>
                      <a:r>
                        <a:rPr lang="en-GB" dirty="0"/>
                        <a:t>@chrishas AHHH I HOPE YOUR OK!!! 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112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="1" dirty="0"/>
                        <a:t>Clean Tweets:</a:t>
                      </a:r>
                    </a:p>
                    <a:p>
                      <a:r>
                        <a:rPr lang="en-AU" dirty="0"/>
                        <a:t>Remove @, #, https://, punctuation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chrishas</a:t>
                      </a:r>
                      <a:r>
                        <a:rPr lang="en-GB" dirty="0"/>
                        <a:t> AHHH I HOPE YOUR OK</a:t>
                      </a:r>
                      <a:endParaRPr lang="en-A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4662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="1" dirty="0"/>
                        <a:t>Corpus: </a:t>
                      </a:r>
                      <a:r>
                        <a:rPr lang="en-AU" dirty="0"/>
                        <a:t>remove </a:t>
                      </a:r>
                      <a:r>
                        <a:rPr lang="en-AU" dirty="0" err="1"/>
                        <a:t>stopwords</a:t>
                      </a:r>
                      <a:r>
                        <a:rPr lang="en-AU" dirty="0"/>
                        <a:t> and use Porter Stemmer, convert to lower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/>
                        <a:t>chrishas</a:t>
                      </a:r>
                      <a:r>
                        <a:rPr lang="en-AU" dirty="0"/>
                        <a:t> </a:t>
                      </a:r>
                      <a:r>
                        <a:rPr lang="en-AU" dirty="0" err="1"/>
                        <a:t>ahhh</a:t>
                      </a:r>
                      <a:r>
                        <a:rPr lang="en-AU" dirty="0"/>
                        <a:t> hope ok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1894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="1" dirty="0"/>
                        <a:t>One-hot representation: </a:t>
                      </a:r>
                    </a:p>
                    <a:p>
                      <a:r>
                        <a:rPr lang="en-AU" dirty="0"/>
                        <a:t>convert words into numbers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[1683, 2168, 2803, 2698]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9730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="1" dirty="0"/>
                        <a:t>Word-embedding:</a:t>
                      </a:r>
                    </a:p>
                    <a:p>
                      <a:r>
                        <a:rPr lang="en-AU" dirty="0"/>
                        <a:t>all sentences same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[ 0, 0, 0, 0, 0, 0, 0, 0, 0, 0, 0, 0, 0, 0, 0, 0, 0, 0, 0, 0, 0, 0, 0, 0, 0, 0, 0, 1683, 2168, 2803, 2698]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6672274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655ED180-4C5F-4CC8-AAF1-D6A6EE82C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084" y="228389"/>
            <a:ext cx="1838024" cy="95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507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D0771-269D-4FAC-B68B-4B394FA1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Recurrent Neural 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0C7C2-6120-43AF-A757-B2477D446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6802" y="1349287"/>
            <a:ext cx="6700417" cy="1286180"/>
          </a:xfrm>
        </p:spPr>
        <p:txBody>
          <a:bodyPr/>
          <a:lstStyle/>
          <a:p>
            <a:r>
              <a:rPr lang="en-AU" dirty="0"/>
              <a:t>Sequence of information is maintained</a:t>
            </a:r>
          </a:p>
          <a:p>
            <a:r>
              <a:rPr lang="en-AU" dirty="0"/>
              <a:t>100 Bidirectional Long Short Term Memory neurons</a:t>
            </a:r>
          </a:p>
          <a:p>
            <a:r>
              <a:rPr lang="en-AU" dirty="0"/>
              <a:t>Dataset from Kaggle 1.6M tweets</a:t>
            </a:r>
          </a:p>
          <a:p>
            <a:r>
              <a:rPr lang="en-AU" dirty="0"/>
              <a:t>Accuracy score: 77%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5C07BA-51ED-43CA-ACBC-8C3F5D80E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79" y="2732098"/>
            <a:ext cx="7230441" cy="241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Deploy Keras Models using TensorFlow Serving — TF 2.x | by Pranit Bankar |  Towards Data Science">
            <a:extLst>
              <a:ext uri="{FF2B5EF4-FFF2-40B4-BE49-F238E27FC236}">
                <a16:creationId xmlns:a16="http://schemas.microsoft.com/office/drawing/2014/main" id="{C69290ED-6EDF-4EF3-9A99-2E7237BCD5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85" b="11698"/>
          <a:stretch/>
        </p:blipFill>
        <p:spPr bwMode="auto">
          <a:xfrm>
            <a:off x="6680005" y="1017725"/>
            <a:ext cx="2152295" cy="57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919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6220C08-20BF-49AD-BCDC-081692AF1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468" y="1646640"/>
            <a:ext cx="4339360" cy="35074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069BC8-5705-4AD9-B199-FE3719E8B0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4855" y="0"/>
            <a:ext cx="5220587" cy="17706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EA70027-0C02-4B45-A021-F57DE1952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881" y="892906"/>
            <a:ext cx="5536096" cy="4175174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A412D6FD-43B8-4CAA-934E-C0C1D6516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1904" y="320206"/>
            <a:ext cx="7510396" cy="572700"/>
          </a:xfrm>
        </p:spPr>
        <p:txBody>
          <a:bodyPr/>
          <a:lstStyle/>
          <a:p>
            <a:r>
              <a:rPr lang="en-AU" sz="2800" dirty="0"/>
              <a:t>#Bunnings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E8F588-6455-4AC8-B6EC-CD2CD0B20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901" y="327505"/>
            <a:ext cx="7219950" cy="44672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Custom 1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1DA1F2"/>
      </a:accent1>
      <a:accent2>
        <a:srgbClr val="1DA1F2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706</TotalTime>
  <Words>379</Words>
  <Application>Microsoft Office PowerPoint</Application>
  <PresentationFormat>On-screen Show (16:9)</PresentationFormat>
  <Paragraphs>75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Source Sans Pro</vt:lpstr>
      <vt:lpstr>Simple Light</vt:lpstr>
      <vt:lpstr>Twitter  Sentiment Analysis</vt:lpstr>
      <vt:lpstr>The project</vt:lpstr>
      <vt:lpstr>How it works?</vt:lpstr>
      <vt:lpstr>The infrastructure</vt:lpstr>
      <vt:lpstr>Natural Language Processing</vt:lpstr>
      <vt:lpstr>The Recurrent Neural Network</vt:lpstr>
      <vt:lpstr>PowerPoint Presentation</vt:lpstr>
      <vt:lpstr>#Bunnings</vt:lpstr>
      <vt:lpstr>PowerPoint Presentation</vt:lpstr>
      <vt:lpstr>Conclusion</vt:lpstr>
      <vt:lpstr>DEMO https://twitter-sentim-analysis.herokuapp.com/</vt:lpstr>
      <vt:lpstr>QUESTIONS  &amp;  THANKS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Jobs</dc:title>
  <dc:creator>Tas Tudor</dc:creator>
  <cp:lastModifiedBy>Babette</cp:lastModifiedBy>
  <cp:revision>40</cp:revision>
  <dcterms:modified xsi:type="dcterms:W3CDTF">2020-10-31T03:04:20Z</dcterms:modified>
</cp:coreProperties>
</file>