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1" r:id="rId8"/>
    <p:sldId id="262" r:id="rId9"/>
    <p:sldId id="284" r:id="rId10"/>
    <p:sldId id="275" r:id="rId11"/>
    <p:sldId id="265" r:id="rId12"/>
    <p:sldId id="269" r:id="rId13"/>
    <p:sldId id="273" r:id="rId14"/>
    <p:sldId id="267" r:id="rId15"/>
    <p:sldId id="276" r:id="rId16"/>
    <p:sldId id="277" r:id="rId17"/>
    <p:sldId id="272" r:id="rId18"/>
    <p:sldId id="285" r:id="rId19"/>
    <p:sldId id="278" r:id="rId20"/>
    <p:sldId id="268" r:id="rId21"/>
    <p:sldId id="264" r:id="rId22"/>
    <p:sldId id="274" r:id="rId23"/>
    <p:sldId id="282" r:id="rId24"/>
    <p:sldId id="279" r:id="rId25"/>
    <p:sldId id="280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2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1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2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0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5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7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0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3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hite stopwatch">
            <a:extLst>
              <a:ext uri="{FF2B5EF4-FFF2-40B4-BE49-F238E27FC236}">
                <a16:creationId xmlns:a16="http://schemas.microsoft.com/office/drawing/2014/main" id="{BA0F3F9E-545C-ACBD-A717-7BE32F86B5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0400" r="-1" b="532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A6DA00-1E40-5147-742F-AB3A4C53F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Session 3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Timers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C6127-21E5-3351-D0C1-9CBB5D02C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By : Ahmad Hazem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9ED84-E713-F928-2C73-08E8195A0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66712"/>
            <a:ext cx="49339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5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8" name="Rectangle 16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3A02D46F-C48E-4461-A19B-D244194F5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A6453C-5851-46D8-A790-031DA34DB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DB5DF0-24BF-CFB7-A111-EF366F6D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66800"/>
            <a:ext cx="5367527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Timer 0 organization</a:t>
            </a:r>
          </a:p>
        </p:txBody>
      </p:sp>
      <p:pic>
        <p:nvPicPr>
          <p:cNvPr id="32" name="Graphic 9" descr="Stopwatch">
            <a:extLst>
              <a:ext uri="{FF2B5EF4-FFF2-40B4-BE49-F238E27FC236}">
                <a16:creationId xmlns:a16="http://schemas.microsoft.com/office/drawing/2014/main" id="{CB6C7C5D-D102-790D-9E58-2B8D7D3C5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1360539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7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733F-BAE7-854E-0A67-DDF687A1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Timer counter control register for Timer 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9FAAB6-030E-18C4-AF67-D7ECB9EF6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2" y="1691323"/>
            <a:ext cx="7648575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7183C9-97BA-E07D-560D-F25D64983876}"/>
              </a:ext>
            </a:extLst>
          </p:cNvPr>
          <p:cNvSpPr txBox="1"/>
          <p:nvPr/>
        </p:nvSpPr>
        <p:spPr>
          <a:xfrm>
            <a:off x="687417" y="2579298"/>
            <a:ext cx="10593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Bit 7- FOC0: Force compare match</a:t>
            </a:r>
          </a:p>
          <a:p>
            <a:r>
              <a:rPr lang="en-US" dirty="0">
                <a:solidFill>
                  <a:schemeClr val="bg1"/>
                </a:solidFill>
              </a:rPr>
              <a:t>Write only a bit, which can be used while generating a wave. Writing 1 to this bit causes the wave generator to act as if a compare match has occurred.</a:t>
            </a:r>
          </a:p>
          <a:p>
            <a:r>
              <a:rPr lang="en-US" b="1" dirty="0">
                <a:solidFill>
                  <a:schemeClr val="bg1"/>
                </a:solidFill>
              </a:rPr>
              <a:t>Bit 6,3 – WGM00, WGM01 : Waveform generation mode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66C09D0-2182-7982-3AAB-40CFC9253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32908"/>
              </p:ext>
            </p:extLst>
          </p:nvPr>
        </p:nvGraphicFramePr>
        <p:xfrm>
          <a:off x="1792288" y="4080724"/>
          <a:ext cx="8127999" cy="25833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553876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55205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22048672"/>
                    </a:ext>
                  </a:extLst>
                </a:gridCol>
              </a:tblGrid>
              <a:tr h="43438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WGM00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WGM01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Timer 0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57146"/>
                  </a:ext>
                </a:extLst>
              </a:tr>
              <a:tr h="434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850889"/>
                  </a:ext>
                </a:extLst>
              </a:tr>
              <a:tr h="434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CTC (Clear Time on Compare Match)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786886"/>
                  </a:ext>
                </a:extLst>
              </a:tr>
              <a:tr h="434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PWM (Pulse Width Modulation)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854209"/>
                  </a:ext>
                </a:extLst>
              </a:tr>
              <a:tr h="434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 PWM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67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32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C4AD-69C7-0716-3504-28A56D85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7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Timer counter control register for Timer 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E4B7E-D644-B85F-EAEA-82B07860D9FE}"/>
              </a:ext>
            </a:extLst>
          </p:cNvPr>
          <p:cNvSpPr txBox="1"/>
          <p:nvPr/>
        </p:nvSpPr>
        <p:spPr>
          <a:xfrm>
            <a:off x="838200" y="1318208"/>
            <a:ext cx="9963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Bit 5,4 – COM01, COM02</a:t>
            </a:r>
          </a:p>
          <a:p>
            <a:r>
              <a:rPr lang="en-US" dirty="0">
                <a:solidFill>
                  <a:schemeClr val="bg1"/>
                </a:solidFill>
              </a:rPr>
              <a:t> These bits control the waveform generator. We will see this in the compare mode of the timer.</a:t>
            </a:r>
          </a:p>
          <a:p>
            <a:r>
              <a:rPr lang="en-US" b="1" dirty="0">
                <a:solidFill>
                  <a:schemeClr val="bg1"/>
                </a:solidFill>
              </a:rPr>
              <a:t>Bit 2,1,0 – CS02, CS01,CS00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These bits are used to select a clock source. When CS02: CS00 = 000, then timer is stopped. As it gets a value between 001 to 101, it gets a clock source and starts as the timer.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C12B54-267F-1DC8-CA6C-511384A6C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92059"/>
              </p:ext>
            </p:extLst>
          </p:nvPr>
        </p:nvGraphicFramePr>
        <p:xfrm>
          <a:off x="838200" y="2782484"/>
          <a:ext cx="9894500" cy="38477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3625">
                  <a:extLst>
                    <a:ext uri="{9D8B030D-6E8A-4147-A177-3AD203B41FA5}">
                      <a16:colId xmlns:a16="http://schemas.microsoft.com/office/drawing/2014/main" val="133091926"/>
                    </a:ext>
                  </a:extLst>
                </a:gridCol>
                <a:gridCol w="2473625">
                  <a:extLst>
                    <a:ext uri="{9D8B030D-6E8A-4147-A177-3AD203B41FA5}">
                      <a16:colId xmlns:a16="http://schemas.microsoft.com/office/drawing/2014/main" val="3582231076"/>
                    </a:ext>
                  </a:extLst>
                </a:gridCol>
                <a:gridCol w="2473625">
                  <a:extLst>
                    <a:ext uri="{9D8B030D-6E8A-4147-A177-3AD203B41FA5}">
                      <a16:colId xmlns:a16="http://schemas.microsoft.com/office/drawing/2014/main" val="1296135816"/>
                    </a:ext>
                  </a:extLst>
                </a:gridCol>
                <a:gridCol w="2473625">
                  <a:extLst>
                    <a:ext uri="{9D8B030D-6E8A-4147-A177-3AD203B41FA5}">
                      <a16:colId xmlns:a16="http://schemas.microsoft.com/office/drawing/2014/main" val="607113726"/>
                    </a:ext>
                  </a:extLst>
                </a:gridCol>
              </a:tblGrid>
              <a:tr h="3475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CS02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001042"/>
                  </a:ext>
                </a:extLst>
              </a:tr>
              <a:tr h="347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Timer stops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97423"/>
                  </a:ext>
                </a:extLst>
              </a:tr>
              <a:tr h="347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pre-scaling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948698"/>
                  </a:ext>
                </a:extLst>
              </a:tr>
              <a:tr h="373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Clk</a:t>
                      </a:r>
                      <a:r>
                        <a:rPr lang="en-US" dirty="0"/>
                        <a:t>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66208"/>
                  </a:ext>
                </a:extLst>
              </a:tr>
              <a:tr h="347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Clk</a:t>
                      </a:r>
                      <a:r>
                        <a:rPr lang="en-US" dirty="0"/>
                        <a:t>/64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51963"/>
                  </a:ext>
                </a:extLst>
              </a:tr>
              <a:tr h="347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Clk</a:t>
                      </a:r>
                      <a:r>
                        <a:rPr lang="en-US" dirty="0"/>
                        <a:t>/256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71959"/>
                  </a:ext>
                </a:extLst>
              </a:tr>
              <a:tr h="347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Clk</a:t>
                      </a:r>
                      <a:r>
                        <a:rPr lang="en-US" dirty="0"/>
                        <a:t>/1024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56778"/>
                  </a:ext>
                </a:extLst>
              </a:tr>
              <a:tr h="6081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Clk</a:t>
                      </a:r>
                      <a:r>
                        <a:rPr lang="en-US" dirty="0"/>
                        <a:t> from pin T0 (falling edge)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9168326"/>
                  </a:ext>
                </a:extLst>
              </a:tr>
              <a:tr h="6081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Clk</a:t>
                      </a:r>
                      <a:r>
                        <a:rPr lang="en-US" dirty="0"/>
                        <a:t> from pin T0 (rising edge)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10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98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0FFF-D753-C6DE-5B78-BF200DFB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TIFR (Timer Interrupt flag register)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AF2F9-A9EC-EA29-66A5-661697818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15" y="1535502"/>
            <a:ext cx="11473132" cy="4956738"/>
          </a:xfrm>
        </p:spPr>
      </p:pic>
    </p:spTree>
    <p:extLst>
      <p:ext uri="{BB962C8B-B14F-4D97-AF65-F5344CB8AC3E}">
        <p14:creationId xmlns:p14="http://schemas.microsoft.com/office/powerpoint/2010/main" val="125214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C361B0-077D-EE91-6FBF-263AF5940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59"/>
          <a:stretch/>
        </p:blipFill>
        <p:spPr>
          <a:xfrm>
            <a:off x="-135648" y="0"/>
            <a:ext cx="1232764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9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2438400" cy="243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1058F4-777C-9EC8-217F-40AA9FBA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775412"/>
            <a:ext cx="7391400" cy="2593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Timer 2 organization</a:t>
            </a:r>
          </a:p>
        </p:txBody>
      </p:sp>
    </p:spTree>
    <p:extLst>
      <p:ext uri="{BB962C8B-B14F-4D97-AF65-F5344CB8AC3E}">
        <p14:creationId xmlns:p14="http://schemas.microsoft.com/office/powerpoint/2010/main" val="3341411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4C364CA-421C-E11D-4AA2-67F7B739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Timer 2 organization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BDF353-D822-EA8B-F61F-335723D43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9" y="-1"/>
            <a:ext cx="6553201" cy="6857999"/>
          </a:xfrm>
          <a:prstGeom prst="rect">
            <a:avLst/>
          </a:prstGeom>
        </p:spPr>
      </p:pic>
      <p:sp>
        <p:nvSpPr>
          <p:cNvPr id="74" name="Content Placeholder 29">
            <a:extLst>
              <a:ext uri="{FF2B5EF4-FFF2-40B4-BE49-F238E27FC236}">
                <a16:creationId xmlns:a16="http://schemas.microsoft.com/office/drawing/2014/main" id="{74E47CA3-3076-434A-9275-CADB60FC6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Timer 2 can operate as a real time counter , when an oscillator is connected to pin TOCS1 and TOCS2 pins of the AVR, and set AS2 bit , otherwise internal clock is used 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There are different pre-scale options from timer 0 see differences in this slide and slide 11.</a:t>
            </a:r>
          </a:p>
        </p:txBody>
      </p:sp>
    </p:spTree>
    <p:extLst>
      <p:ext uri="{BB962C8B-B14F-4D97-AF65-F5344CB8AC3E}">
        <p14:creationId xmlns:p14="http://schemas.microsoft.com/office/powerpoint/2010/main" val="423700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3C9AC9-9F76-54BF-C17F-AC09F7A5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12"/>
            <a:ext cx="12191999" cy="67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7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D01E-3159-0CD5-97C0-ABA4D951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TIMSK: </a:t>
            </a:r>
            <a:br>
              <a:rPr lang="en-US" dirty="0"/>
            </a:br>
            <a:r>
              <a:rPr lang="en-US" dirty="0"/>
              <a:t>Timer / Counter Interrupt Mask Register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B0A00-C063-D893-8501-F7ACD050C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5" y="1847326"/>
            <a:ext cx="7753350" cy="828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80CECE-8094-0DF3-57BC-AFB0C39C92CD}"/>
              </a:ext>
            </a:extLst>
          </p:cNvPr>
          <p:cNvSpPr txBox="1"/>
          <p:nvPr/>
        </p:nvSpPr>
        <p:spPr>
          <a:xfrm>
            <a:off x="838200" y="2846717"/>
            <a:ext cx="10515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BIT 0, TOIE0 : Timer 0 overflow interrupt Enable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BIT 1, OCIE0 : Timer 0 output compare  interrupt Enable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BIT 2, TOIE1 : Timer 1 overflow interrupt Enable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BIT 3, OCIE1B : Timer 1 output compare B interrupt Enable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BIT 4, OCIE1A: Timer 1 output compare A interrupt Enable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BIT 5, TICIE1 : Timer 1  input capture mode Enable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BIT 6, TOIE2 : Timer 2 overflow interrupt Enable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BIT 7, OCIE2 : Timer 2 output compare interrupt Enable 0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7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692611-38F5-B155-3615-C6736C85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Normal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5A16-DB34-72CE-BA90-9974D7D4C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7160" y="559814"/>
            <a:ext cx="4633486" cy="15737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timer operates as a normal counter keeps incrementing until the Timer counter register overflows, and the Timer Overflow flag is set.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81C21C-F7F5-BA4F-F37C-235F17CCAF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8200" y="2557911"/>
            <a:ext cx="10515600" cy="35753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6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D72608-F718-4089-A37F-1809F869D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778243-885A-5A16-642E-6FD7D770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105918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What is the purpose for timers ?</a:t>
            </a:r>
          </a:p>
        </p:txBody>
      </p:sp>
    </p:spTree>
    <p:extLst>
      <p:ext uri="{BB962C8B-B14F-4D97-AF65-F5344CB8AC3E}">
        <p14:creationId xmlns:p14="http://schemas.microsoft.com/office/powerpoint/2010/main" val="2409477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111B-CF42-B8CF-4BB7-A9D6679A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DA8F4-3E1D-F4AD-1E77-3CC8882E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 the delay generated by the timer, assuming that clock frequency is 8MHz and value of Timer counter register is 0x25. The value of Timer counter control register is 0x03.</a:t>
            </a:r>
          </a:p>
          <a:p>
            <a:pPr marL="0" indent="0">
              <a:buNone/>
            </a:pPr>
            <a:r>
              <a:rPr lang="en-US" dirty="0"/>
              <a:t>TCCR = 0x03 = 0b00000011 since bit 0,1 are on a pre-scale of 64 is used 8M / 64 = 125000 Hz then frequency of each increment is 8 µs so time until the Timer counter register overflows is (0xFF – 0x25 + 0x01 = 219 tick ) </a:t>
            </a:r>
          </a:p>
          <a:p>
            <a:pPr marL="0" indent="0">
              <a:buNone/>
            </a:pPr>
            <a:r>
              <a:rPr lang="en-US" sz="2400" b="1" dirty="0"/>
              <a:t>Total delay = number of ticks × time of single tick = 14.106 </a:t>
            </a:r>
            <a:r>
              <a:rPr lang="en-US" sz="2400" b="1" dirty="0" err="1"/>
              <a:t>ms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08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B3FEE-7355-A003-9EED-3FD3D9C6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F9C30-71E8-C539-D093-738F7CDA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microcontroller with an oscillator with frequency 1MHz , so if a delay of 100 microseconds is required , determine the value that the counter must reach before being cleared</a:t>
            </a:r>
          </a:p>
        </p:txBody>
      </p:sp>
    </p:spTree>
    <p:extLst>
      <p:ext uri="{BB962C8B-B14F-4D97-AF65-F5344CB8AC3E}">
        <p14:creationId xmlns:p14="http://schemas.microsoft.com/office/powerpoint/2010/main" val="1795911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2318DA-53C0-BA79-D662-AF15FA5A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chemeClr val="tx2"/>
                </a:solidFill>
              </a:rPr>
              <a:t>Implement the previous example on ATMEL studio and generate the required 5 seconds delay using timer 0. Observe the delay on proteus simulator</a:t>
            </a:r>
          </a:p>
        </p:txBody>
      </p:sp>
    </p:spTree>
    <p:extLst>
      <p:ext uri="{BB962C8B-B14F-4D97-AF65-F5344CB8AC3E}">
        <p14:creationId xmlns:p14="http://schemas.microsoft.com/office/powerpoint/2010/main" val="3105306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9AA039B-D4C2-8DA0-A463-9BDC221C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Square wave generation using normal mode (output compare mode)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A9B40D-D1B4-1497-F2A5-5DDE57D4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7160" y="559814"/>
            <a:ext cx="4633486" cy="15737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Write a code to generate a square wave using normal mode of a timer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1DB579-A4F7-F5B1-00C2-466E290E49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308855" y="2385716"/>
            <a:ext cx="7574289" cy="39196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3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3D2C90-76D6-6023-BB9D-DC3D3BC5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CTC (Clear Timer on Compare Match Mode)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74A9F5-1FF3-5CC6-E0EA-91B73681F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7160" y="559814"/>
            <a:ext cx="4633486" cy="15737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dirty="0" err="1">
                <a:solidFill>
                  <a:schemeClr val="tx2"/>
                </a:solidFill>
              </a:rPr>
              <a:t>TCTn</a:t>
            </a:r>
            <a:r>
              <a:rPr lang="en-US" sz="1800" dirty="0">
                <a:solidFill>
                  <a:schemeClr val="tx2"/>
                </a:solidFill>
              </a:rPr>
              <a:t> register increments and compared each time with register </a:t>
            </a:r>
            <a:r>
              <a:rPr lang="en-US" sz="1800" dirty="0" err="1">
                <a:solidFill>
                  <a:schemeClr val="tx2"/>
                </a:solidFill>
              </a:rPr>
              <a:t>OCRn</a:t>
            </a:r>
            <a:r>
              <a:rPr lang="en-US" sz="1800" dirty="0">
                <a:solidFill>
                  <a:schemeClr val="tx2"/>
                </a:solidFill>
              </a:rPr>
              <a:t>. If both registers are equal then, OCF is set, cleared or toggled.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57717A-2ECE-FE9D-EA4D-D1FEE5A4A9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835464" y="2385716"/>
            <a:ext cx="8521072" cy="39196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4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50EB92-4161-CD7A-6CB1-88AE384E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CTC bits in </a:t>
            </a:r>
            <a:r>
              <a:rPr lang="en-US" dirty="0" err="1"/>
              <a:t>TCCRn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C00D87-572F-373B-7E88-7055DCB8F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0" y="1691323"/>
            <a:ext cx="7429500" cy="876300"/>
          </a:xfr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AB71332-2F45-4654-B4E2-39C190B95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46476"/>
              </p:ext>
            </p:extLst>
          </p:nvPr>
        </p:nvGraphicFramePr>
        <p:xfrm>
          <a:off x="1147314" y="3669579"/>
          <a:ext cx="9773727" cy="29601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57909">
                  <a:extLst>
                    <a:ext uri="{9D8B030D-6E8A-4147-A177-3AD203B41FA5}">
                      <a16:colId xmlns:a16="http://schemas.microsoft.com/office/drawing/2014/main" val="1755332963"/>
                    </a:ext>
                  </a:extLst>
                </a:gridCol>
                <a:gridCol w="3257909">
                  <a:extLst>
                    <a:ext uri="{9D8B030D-6E8A-4147-A177-3AD203B41FA5}">
                      <a16:colId xmlns:a16="http://schemas.microsoft.com/office/drawing/2014/main" val="3903460412"/>
                    </a:ext>
                  </a:extLst>
                </a:gridCol>
                <a:gridCol w="3257909">
                  <a:extLst>
                    <a:ext uri="{9D8B030D-6E8A-4147-A177-3AD203B41FA5}">
                      <a16:colId xmlns:a16="http://schemas.microsoft.com/office/drawing/2014/main" val="1234153554"/>
                    </a:ext>
                  </a:extLst>
                </a:gridCol>
              </a:tblGrid>
              <a:tr h="5199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347435"/>
                  </a:ext>
                </a:extLst>
              </a:tr>
              <a:tr h="5199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normal port operation, OC0 disconnected.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502932"/>
                  </a:ext>
                </a:extLst>
              </a:tr>
              <a:tr h="5199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OC0 on compare match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184050"/>
                  </a:ext>
                </a:extLst>
              </a:tr>
              <a:tr h="5199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 OC0 on compare match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947261"/>
                  </a:ext>
                </a:extLst>
              </a:tr>
              <a:tr h="5199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OC0 on compare match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8270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D864C5B-2EC7-A8A8-23DD-EAE9032AC23D}"/>
              </a:ext>
            </a:extLst>
          </p:cNvPr>
          <p:cNvSpPr txBox="1"/>
          <p:nvPr/>
        </p:nvSpPr>
        <p:spPr>
          <a:xfrm>
            <a:off x="2053087" y="2656936"/>
            <a:ext cx="810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Bit 5, 4- COM01:00 (compare output mode)</a:t>
            </a:r>
            <a:endParaRPr lang="en-US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COM01:00 controls OC0 pin behavior, however, the DDR bit of corresponding OC0 pin must be set to make OC0 pin as an output.</a:t>
            </a:r>
          </a:p>
        </p:txBody>
      </p:sp>
    </p:spTree>
    <p:extLst>
      <p:ext uri="{BB962C8B-B14F-4D97-AF65-F5344CB8AC3E}">
        <p14:creationId xmlns:p14="http://schemas.microsoft.com/office/powerpoint/2010/main" val="378476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CDF26D-4DB6-5449-A0B5-1ECD9D1D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tx2"/>
                </a:solidFill>
              </a:rPr>
              <a:t>Square wave generation using CTC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ABA343-848C-216E-BC71-BEAD0D4C5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Implement an AVR c code to generate a square wave using CTC mode and change the value of OCR0 to observe changes in wave duty cycle.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9AF7F0-2917-51FD-9403-2E4D3C8F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142" y="2385716"/>
            <a:ext cx="8123716" cy="39196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81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88B47-8C41-E57B-BB4A-F20D5C586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9161" b="5951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876B7-5355-6DDB-3A26-4FD1A4B0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523512"/>
            <a:ext cx="6198566" cy="2603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</a:rPr>
              <a:t>Homework (Generate the following wave using CTC mode)</a:t>
            </a:r>
          </a:p>
        </p:txBody>
      </p:sp>
    </p:spTree>
    <p:extLst>
      <p:ext uri="{BB962C8B-B14F-4D97-AF65-F5344CB8AC3E}">
        <p14:creationId xmlns:p14="http://schemas.microsoft.com/office/powerpoint/2010/main" val="31151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1950-5A12-8628-BA3B-1D024BD4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75F2-FEB5-951E-7048-5055D0C4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Time Delays</a:t>
            </a:r>
          </a:p>
          <a:p>
            <a:r>
              <a:rPr lang="en-US" dirty="0"/>
              <a:t>Generating waveforms</a:t>
            </a:r>
          </a:p>
          <a:p>
            <a:r>
              <a:rPr lang="en-US" dirty="0"/>
              <a:t>Counters to certain events</a:t>
            </a:r>
          </a:p>
          <a:p>
            <a:r>
              <a:rPr lang="en-US" dirty="0"/>
              <a:t>PWM generation</a:t>
            </a:r>
          </a:p>
          <a:p>
            <a:r>
              <a:rPr lang="en-US" dirty="0"/>
              <a:t>Input capturing events (Input capture mode)</a:t>
            </a:r>
          </a:p>
        </p:txBody>
      </p:sp>
    </p:spTree>
    <p:extLst>
      <p:ext uri="{BB962C8B-B14F-4D97-AF65-F5344CB8AC3E}">
        <p14:creationId xmlns:p14="http://schemas.microsoft.com/office/powerpoint/2010/main" val="186249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50"/>
            <a:ext cx="62546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048" y="0"/>
            <a:ext cx="6251447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95A9BD-D040-773E-7960-AE5D4233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Timers on the ATMEGA32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4C92F-74DE-CDE4-91C5-3B249C0F7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In AVR ATmega16 / ATmega32, there are three timers:</a:t>
            </a:r>
          </a:p>
          <a:p>
            <a:endParaRPr lang="en-US" sz="1800" dirty="0"/>
          </a:p>
          <a:p>
            <a:r>
              <a:rPr lang="en-US" sz="1800" dirty="0"/>
              <a:t>Timer0: 8-bit timer (OC0)</a:t>
            </a:r>
          </a:p>
          <a:p>
            <a:r>
              <a:rPr lang="en-US" sz="1800" dirty="0"/>
              <a:t>Timer1: 16-bit timer (OC1A – OC1B)</a:t>
            </a:r>
          </a:p>
          <a:p>
            <a:r>
              <a:rPr lang="en-US" sz="1800" dirty="0"/>
              <a:t>Timer2: 8-bit timer (OC2)</a:t>
            </a:r>
          </a:p>
        </p:txBody>
      </p:sp>
      <p:pic>
        <p:nvPicPr>
          <p:cNvPr id="11" name="Content Placeholder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588AAF-AF31-2C48-1027-793783915E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7035" r="3864" b="-1"/>
          <a:stretch/>
        </p:blipFill>
        <p:spPr>
          <a:xfrm>
            <a:off x="6858001" y="567942"/>
            <a:ext cx="4724400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0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4E6387-CC22-965C-1AAB-7EF00ACF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sources (External or Internal)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1DDA46-A442-5B4B-8C9A-A96DD6952B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0025" y="1533525"/>
            <a:ext cx="6438899" cy="43338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36EDC6D-DC09-9942-A399-D2B035A9AE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86650" y="1533525"/>
            <a:ext cx="3790950" cy="226590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A45A87-86C2-3C4A-EF85-BA07377A3F02}"/>
              </a:ext>
            </a:extLst>
          </p:cNvPr>
          <p:cNvSpPr txBox="1"/>
          <p:nvPr/>
        </p:nvSpPr>
        <p:spPr>
          <a:xfrm>
            <a:off x="7486651" y="4054415"/>
            <a:ext cx="379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use the value of the external clock set the bits of CKSEL3 to CKSEL0 0000 </a:t>
            </a:r>
          </a:p>
        </p:txBody>
      </p:sp>
    </p:spTree>
    <p:extLst>
      <p:ext uri="{BB962C8B-B14F-4D97-AF65-F5344CB8AC3E}">
        <p14:creationId xmlns:p14="http://schemas.microsoft.com/office/powerpoint/2010/main" val="343330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90E0EC-2D76-4D83-A9EE-B610858BB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404"/>
            <a:ext cx="12192000" cy="37588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903544-48D2-4493-9093-E4648C9DE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-18405"/>
            <a:ext cx="12191999" cy="377024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261533F-558C-8E73-1389-0D693A33D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93494" y="572625"/>
            <a:ext cx="9605012" cy="235322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122C52-CAAC-4250-74F0-2FD5A117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494" y="4038600"/>
            <a:ext cx="10027152" cy="20309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 clock pulse is passed from the internal </a:t>
            </a:r>
            <a:r>
              <a:rPr lang="en-US" sz="1800" dirty="0" err="1">
                <a:solidFill>
                  <a:schemeClr val="tx2"/>
                </a:solidFill>
              </a:rPr>
              <a:t>rc</a:t>
            </a:r>
            <a:r>
              <a:rPr lang="en-US" sz="1800" dirty="0">
                <a:solidFill>
                  <a:schemeClr val="tx2"/>
                </a:solidFill>
              </a:rPr>
              <a:t> circuit of the microcontroller or from any other external sources with each rising edge or falling edge the counter register increments by 1 when it overflows the flag is set.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This is the casual normal mode of any timer</a:t>
            </a:r>
          </a:p>
        </p:txBody>
      </p:sp>
    </p:spTree>
    <p:extLst>
      <p:ext uri="{BB962C8B-B14F-4D97-AF65-F5344CB8AC3E}">
        <p14:creationId xmlns:p14="http://schemas.microsoft.com/office/powerpoint/2010/main" val="390156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85535-EEBA-B6E2-4A90-AD892BDB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registers of the Timers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225A6-37B4-106C-0A8A-91DCE60B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515600" cy="454279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 err="1">
                <a:effectLst/>
                <a:latin typeface="Roboto" panose="02000000000000000000" pitchFamily="2" charset="0"/>
              </a:rPr>
              <a:t>TCNTn</a:t>
            </a:r>
            <a:r>
              <a:rPr lang="en-US" sz="2000" b="1" i="0" dirty="0">
                <a:effectLst/>
                <a:latin typeface="Roboto" panose="02000000000000000000" pitchFamily="2" charset="0"/>
              </a:rPr>
              <a:t>: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sz="2000" b="1" i="0" dirty="0">
                <a:effectLst/>
                <a:latin typeface="Roboto" panose="02000000000000000000" pitchFamily="2" charset="0"/>
              </a:rPr>
              <a:t>Timer / Counter Register :</a:t>
            </a: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 Every timer has a timer/counter register. It is zero upon reset. We can access value or write a value to this register. It counts up with each clock pulse.</a:t>
            </a:r>
          </a:p>
          <a:p>
            <a:pPr marL="0" indent="0" algn="l">
              <a:buNone/>
            </a:pPr>
            <a:r>
              <a:rPr lang="en-US" sz="2000" b="1" i="0" dirty="0" err="1">
                <a:effectLst/>
                <a:latin typeface="Roboto" panose="02000000000000000000" pitchFamily="2" charset="0"/>
              </a:rPr>
              <a:t>TCCRn</a:t>
            </a:r>
            <a:r>
              <a:rPr lang="en-US" sz="2000" b="1" i="0" dirty="0">
                <a:effectLst/>
                <a:latin typeface="Roboto" panose="02000000000000000000" pitchFamily="2" charset="0"/>
              </a:rPr>
              <a:t>: Timer Counter Control Register :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This register is used for setting the modes of timer/counter.</a:t>
            </a:r>
          </a:p>
          <a:p>
            <a:pPr marL="0" indent="0" algn="l">
              <a:buNone/>
            </a:pPr>
            <a:endParaRPr lang="en-US" sz="2000" dirty="0"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sz="2000" i="0" dirty="0" err="1">
                <a:effectLst/>
                <a:latin typeface="Roboto" panose="02000000000000000000" pitchFamily="2" charset="0"/>
              </a:rPr>
              <a:t>OCRn</a:t>
            </a:r>
            <a:r>
              <a:rPr lang="en-US" sz="2000" i="0" dirty="0">
                <a:effectLst/>
                <a:latin typeface="Roboto" panose="02000000000000000000" pitchFamily="2" charset="0"/>
              </a:rPr>
              <a:t>: Output Compare Register :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The value in this register is compared with the content of the </a:t>
            </a:r>
            <a:r>
              <a:rPr lang="en-US" sz="2000" b="0" i="0" dirty="0" err="1">
                <a:effectLst/>
                <a:latin typeface="Roboto" panose="02000000000000000000" pitchFamily="2" charset="0"/>
              </a:rPr>
              <a:t>TCNTn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register. When they are equal, the </a:t>
            </a:r>
            <a:r>
              <a:rPr lang="en-US" sz="2000" b="0" i="0" dirty="0" err="1">
                <a:effectLst/>
                <a:latin typeface="Roboto" panose="02000000000000000000" pitchFamily="2" charset="0"/>
              </a:rPr>
              <a:t>OCFn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flag will get set.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BDF640-D81D-B693-AF07-E114EF773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88" y="4220845"/>
            <a:ext cx="76485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7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0FFF-D753-C6DE-5B78-BF200DFB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flags of the Timers in TIFR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2E49-D36B-0E49-49EC-2CA095EF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BA9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TOVn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: Timer Overflow Flag :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BA9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Each timer has a Timer Overflow flag. When the timer overflows, this flag will get 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. In order to clear it we write 1 to that bit.</a:t>
            </a:r>
          </a:p>
          <a:p>
            <a:pPr marL="0" indent="0">
              <a:buNone/>
            </a:pP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OCFn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flag : Output Compare Flag :</a:t>
            </a:r>
          </a:p>
          <a:p>
            <a:pPr marL="0" indent="0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Each output compare has an interrupt flag that is set when the Timer counter register is equal to output compare register,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. In order to clear it we write 1 to that bit.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1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BFC7-9113-E146-F2CE-6712D5E5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2C58-7372-0FED-5654-89E46887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Mode</a:t>
            </a:r>
          </a:p>
          <a:p>
            <a:r>
              <a:rPr lang="en-US" dirty="0"/>
              <a:t>Output Compare Mode</a:t>
            </a:r>
          </a:p>
          <a:p>
            <a:r>
              <a:rPr lang="en-US" dirty="0"/>
              <a:t>CTC Mode</a:t>
            </a:r>
          </a:p>
          <a:p>
            <a:r>
              <a:rPr lang="en-US" dirty="0"/>
              <a:t>PWM Mode</a:t>
            </a:r>
          </a:p>
          <a:p>
            <a:r>
              <a:rPr lang="en-US" dirty="0"/>
              <a:t>Fast PWM Mode</a:t>
            </a:r>
          </a:p>
        </p:txBody>
      </p:sp>
    </p:spTree>
    <p:extLst>
      <p:ext uri="{BB962C8B-B14F-4D97-AF65-F5344CB8AC3E}">
        <p14:creationId xmlns:p14="http://schemas.microsoft.com/office/powerpoint/2010/main" val="424575459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2A2441"/>
      </a:dk2>
      <a:lt2>
        <a:srgbClr val="E8E3E2"/>
      </a:lt2>
      <a:accent1>
        <a:srgbClr val="7BA9B8"/>
      </a:accent1>
      <a:accent2>
        <a:srgbClr val="7F93BA"/>
      </a:accent2>
      <a:accent3>
        <a:srgbClr val="9A96C6"/>
      </a:accent3>
      <a:accent4>
        <a:srgbClr val="9C7FBA"/>
      </a:accent4>
      <a:accent5>
        <a:srgbClr val="C093C5"/>
      </a:accent5>
      <a:accent6>
        <a:srgbClr val="BA7FA6"/>
      </a:accent6>
      <a:hlink>
        <a:srgbClr val="AB7563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1100</Words>
  <Application>Microsoft Office PowerPoint</Application>
  <PresentationFormat>Widescreen</PresentationFormat>
  <Paragraphs>148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Avenir Next LT Pro</vt:lpstr>
      <vt:lpstr>AvenirNext LT Pro Medium</vt:lpstr>
      <vt:lpstr>Roboto</vt:lpstr>
      <vt:lpstr>BlockprintVTI</vt:lpstr>
      <vt:lpstr>Session 3 Timers</vt:lpstr>
      <vt:lpstr>What is the purpose for timers ?</vt:lpstr>
      <vt:lpstr>Timers</vt:lpstr>
      <vt:lpstr>Timers on the ATMEGA32</vt:lpstr>
      <vt:lpstr>Clock sources (External or Internal)</vt:lpstr>
      <vt:lpstr>PowerPoint Presentation</vt:lpstr>
      <vt:lpstr>Basic registers of the Timers</vt:lpstr>
      <vt:lpstr>Basic flags of the Timers in TIFR</vt:lpstr>
      <vt:lpstr>Timers Modes</vt:lpstr>
      <vt:lpstr>Timer 0 organization</vt:lpstr>
      <vt:lpstr>Timer counter control register for Timer 0</vt:lpstr>
      <vt:lpstr>Timer counter control register for Timer 0</vt:lpstr>
      <vt:lpstr>TIFR (Timer Interrupt flag register)</vt:lpstr>
      <vt:lpstr>PowerPoint Presentation</vt:lpstr>
      <vt:lpstr>Timer 2 organization</vt:lpstr>
      <vt:lpstr>Timer 2 organization</vt:lpstr>
      <vt:lpstr>PowerPoint Presentation</vt:lpstr>
      <vt:lpstr>TIMSK:  Timer / Counter Interrupt Mask Register</vt:lpstr>
      <vt:lpstr>Normal Mode</vt:lpstr>
      <vt:lpstr>Solved Example</vt:lpstr>
      <vt:lpstr>Example</vt:lpstr>
      <vt:lpstr>Implement the previous example on ATMEL studio and generate the required 5 seconds delay using timer 0. Observe the delay on proteus simulator</vt:lpstr>
      <vt:lpstr>Square wave generation using normal mode (output compare mode)</vt:lpstr>
      <vt:lpstr>CTC (Clear Timer on Compare Match Mode)</vt:lpstr>
      <vt:lpstr>CTC bits in TCCRn</vt:lpstr>
      <vt:lpstr>Square wave generation using CTC</vt:lpstr>
      <vt:lpstr>Homework (Generate the following wave using CTC mode)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 Timers</dc:title>
  <dc:creator>Ahmad Hazem</dc:creator>
  <cp:lastModifiedBy>Ahmad Hazem</cp:lastModifiedBy>
  <cp:revision>38</cp:revision>
  <dcterms:created xsi:type="dcterms:W3CDTF">2022-07-08T08:17:08Z</dcterms:created>
  <dcterms:modified xsi:type="dcterms:W3CDTF">2022-07-27T18:19:05Z</dcterms:modified>
</cp:coreProperties>
</file>