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76" r:id="rId5"/>
    <p:sldId id="257" r:id="rId6"/>
    <p:sldId id="264" r:id="rId7"/>
    <p:sldId id="265" r:id="rId8"/>
    <p:sldId id="273" r:id="rId9"/>
    <p:sldId id="266" r:id="rId10"/>
    <p:sldId id="277" r:id="rId11"/>
    <p:sldId id="261" r:id="rId12"/>
    <p:sldId id="274" r:id="rId13"/>
    <p:sldId id="268"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96" d="100"/>
          <a:sy n="96" d="100"/>
        </p:scale>
        <p:origin x="-130" y="2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5/25/2022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8.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hyperlink" Target="https://towardsdatascience.com/using-machine-learning-to-predict-future-bitcoin-prices-6637e7bfa58f" TargetMode="External"/><Relationship Id="rId3" Type="http://schemas.openxmlformats.org/officeDocument/2006/relationships/image" Target="../media/image7.png"/><Relationship Id="rId7" Type="http://schemas.openxmlformats.org/officeDocument/2006/relationships/hyperlink" Target="https://www.geeksforgeeks.org/login-and-registration-project-using-flask-and-mysq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B97qWOUvlnU&amp;t=1113s" TargetMode="External"/><Relationship Id="rId5" Type="http://schemas.openxmlformats.org/officeDocument/2006/relationships/hyperlink" Target="https://github.com/babitaratudi/Bitcoin-Price-Prediction-web-app" TargetMode="External"/><Relationship Id="rId4" Type="http://schemas.openxmlformats.org/officeDocument/2006/relationships/image" Target="../media/image2.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jp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1028524" y="379692"/>
            <a:ext cx="10515600" cy="1325563"/>
          </a:xfrm>
        </p:spPr>
        <p:txBody>
          <a:bodyPr>
            <a:normAutofit fontScale="90000"/>
          </a:bodyPr>
          <a:lstStyle/>
          <a:p>
            <a:pPr algn="ctr"/>
            <a:r>
              <a:rPr lang="en-US" sz="3600" dirty="0">
                <a:solidFill>
                  <a:srgbClr val="C00000"/>
                </a:solidFill>
                <a:latin typeface="Marcellus" panose="020E0602050203020307" pitchFamily="34" charset="0"/>
              </a:rPr>
              <a:t>BITCOIN PRICE PREDICTION USING MACHINE LEARNING</a:t>
            </a:r>
            <a:br>
              <a:rPr lang="en-US" sz="3600" dirty="0">
                <a:solidFill>
                  <a:srgbClr val="C00000"/>
                </a:solidFill>
                <a:latin typeface="Marcellus" panose="020E0602050203020307" pitchFamily="34" charset="0"/>
              </a:rPr>
            </a:br>
            <a:endParaRPr lang="en-US" sz="3600" dirty="0"/>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838200" y="1825624"/>
            <a:ext cx="10986856" cy="4157925"/>
          </a:xfrm>
        </p:spPr>
        <p:txBody>
          <a:bodyPr>
            <a:normAutofit lnSpcReduction="10000"/>
          </a:bodyPr>
          <a:lstStyle/>
          <a:p>
            <a:pPr marL="0" indent="0">
              <a:buNone/>
            </a:pPr>
            <a:r>
              <a:rPr lang="en-US" sz="2000" dirty="0">
                <a:solidFill>
                  <a:srgbClr val="808080"/>
                </a:solidFill>
                <a:latin typeface="Fira Sans" panose="020B0503050000020004" pitchFamily="34" charset="0"/>
              </a:rPr>
              <a:t> </a:t>
            </a:r>
            <a:r>
              <a:rPr lang="en-US" sz="2200" dirty="0">
                <a:solidFill>
                  <a:srgbClr val="808080"/>
                </a:solidFill>
                <a:latin typeface="Fira Sans" panose="020B0503050000020004" pitchFamily="34" charset="0"/>
              </a:rPr>
              <a:t>Group No: 29 </a:t>
            </a:r>
          </a:p>
          <a:p>
            <a:pPr marL="0" indent="0">
              <a:buNone/>
            </a:pPr>
            <a:r>
              <a:rPr lang="en-US" sz="2200" b="1" dirty="0">
                <a:solidFill>
                  <a:srgbClr val="808080"/>
                </a:solidFill>
                <a:latin typeface="Fira Sans" panose="020B0503050000020004" pitchFamily="34" charset="0"/>
              </a:rPr>
              <a:t> Guide</a:t>
            </a:r>
            <a:r>
              <a:rPr lang="en-US" sz="2200" dirty="0">
                <a:solidFill>
                  <a:srgbClr val="808080"/>
                </a:solidFill>
                <a:latin typeface="Fira Sans" panose="020B0503050000020004" pitchFamily="34" charset="0"/>
              </a:rPr>
              <a:t> – Prof. </a:t>
            </a:r>
            <a:r>
              <a:rPr lang="en-US" sz="2200" dirty="0" err="1">
                <a:solidFill>
                  <a:srgbClr val="808080"/>
                </a:solidFill>
                <a:latin typeface="Fira Sans" panose="020B0503050000020004" pitchFamily="34" charset="0"/>
              </a:rPr>
              <a:t>Nilkamal</a:t>
            </a:r>
            <a:r>
              <a:rPr lang="en-US" sz="2200" dirty="0">
                <a:solidFill>
                  <a:srgbClr val="808080"/>
                </a:solidFill>
                <a:latin typeface="Fira Sans" panose="020B0503050000020004" pitchFamily="34" charset="0"/>
              </a:rPr>
              <a:t> More</a:t>
            </a:r>
          </a:p>
          <a:p>
            <a:pPr marL="0" indent="0">
              <a:buNone/>
            </a:pPr>
            <a:r>
              <a:rPr lang="en-US" sz="2200" b="1" dirty="0">
                <a:solidFill>
                  <a:srgbClr val="808080"/>
                </a:solidFill>
                <a:latin typeface="Fira Sans" panose="020B0503050000020004" pitchFamily="34" charset="0"/>
              </a:rPr>
              <a:t> Co-Guide</a:t>
            </a:r>
            <a:r>
              <a:rPr lang="en-US" sz="2200" dirty="0">
                <a:solidFill>
                  <a:srgbClr val="808080"/>
                </a:solidFill>
                <a:latin typeface="Fira Sans" panose="020B0503050000020004" pitchFamily="34" charset="0"/>
              </a:rPr>
              <a:t> – Prof. </a:t>
            </a:r>
            <a:r>
              <a:rPr lang="en-US" sz="2200" dirty="0" err="1">
                <a:solidFill>
                  <a:srgbClr val="808080"/>
                </a:solidFill>
                <a:latin typeface="Fira Sans" panose="020B0503050000020004" pitchFamily="34" charset="0"/>
              </a:rPr>
              <a:t>Ruchira</a:t>
            </a:r>
            <a:r>
              <a:rPr lang="en-US" sz="2200" dirty="0">
                <a:solidFill>
                  <a:srgbClr val="808080"/>
                </a:solidFill>
                <a:latin typeface="Fira Sans" panose="020B0503050000020004" pitchFamily="34" charset="0"/>
              </a:rPr>
              <a:t> Jadhav</a:t>
            </a:r>
          </a:p>
          <a:p>
            <a:pPr marL="0" indent="0">
              <a:buNone/>
            </a:pPr>
            <a:endParaRPr lang="en-US" sz="2200" dirty="0">
              <a:solidFill>
                <a:srgbClr val="808080"/>
              </a:solidFill>
              <a:latin typeface="Fira Sans" panose="020B0503050000020004" pitchFamily="34" charset="0"/>
            </a:endParaRPr>
          </a:p>
          <a:p>
            <a:pPr marL="0" indent="0">
              <a:buNone/>
            </a:pPr>
            <a:r>
              <a:rPr lang="en-US" sz="2200" dirty="0">
                <a:solidFill>
                  <a:srgbClr val="808080"/>
                </a:solidFill>
                <a:latin typeface="Fira Sans" panose="020B0503050000020004" pitchFamily="34" charset="0"/>
              </a:rPr>
              <a:t> </a:t>
            </a:r>
            <a:r>
              <a:rPr lang="en-US" sz="2200" dirty="0" err="1" smtClean="0">
                <a:solidFill>
                  <a:srgbClr val="808080"/>
                </a:solidFill>
                <a:latin typeface="Fira Sans" panose="020B0503050000020004" pitchFamily="34" charset="0"/>
              </a:rPr>
              <a:t>Babita</a:t>
            </a:r>
            <a:r>
              <a:rPr lang="en-US" sz="2200" dirty="0" smtClean="0">
                <a:solidFill>
                  <a:srgbClr val="808080"/>
                </a:solidFill>
                <a:latin typeface="Fira Sans" panose="020B0503050000020004" pitchFamily="34" charset="0"/>
              </a:rPr>
              <a:t> </a:t>
            </a:r>
            <a:r>
              <a:rPr lang="en-US" sz="2200" dirty="0" err="1">
                <a:solidFill>
                  <a:srgbClr val="808080"/>
                </a:solidFill>
                <a:latin typeface="Fira Sans" panose="020B0503050000020004" pitchFamily="34" charset="0"/>
              </a:rPr>
              <a:t>Ratudi</a:t>
            </a:r>
            <a:r>
              <a:rPr lang="en-US" sz="2200" dirty="0">
                <a:solidFill>
                  <a:srgbClr val="808080"/>
                </a:solidFill>
                <a:latin typeface="Fira Sans" panose="020B0503050000020004" pitchFamily="34" charset="0"/>
              </a:rPr>
              <a:t> - </a:t>
            </a:r>
            <a:r>
              <a:rPr lang="en-US" sz="2200" dirty="0" smtClean="0">
                <a:solidFill>
                  <a:srgbClr val="808080"/>
                </a:solidFill>
                <a:latin typeface="Fira Sans" panose="020B0503050000020004" pitchFamily="34" charset="0"/>
              </a:rPr>
              <a:t>1813090</a:t>
            </a:r>
          </a:p>
          <a:p>
            <a:pPr marL="0" indent="0">
              <a:buNone/>
            </a:pPr>
            <a:endParaRPr lang="en-US" sz="2200" dirty="0" smtClean="0">
              <a:solidFill>
                <a:srgbClr val="808080"/>
              </a:solidFill>
              <a:latin typeface="Fira Sans" panose="020B0503050000020004" pitchFamily="34" charset="0"/>
            </a:endParaRPr>
          </a:p>
          <a:p>
            <a:pPr marL="0" indent="0">
              <a:buNone/>
            </a:pPr>
            <a:r>
              <a:rPr lang="en-US" sz="2200" dirty="0" smtClean="0">
                <a:solidFill>
                  <a:srgbClr val="808080"/>
                </a:solidFill>
                <a:latin typeface="Fira Sans" panose="020B0503050000020004" pitchFamily="34" charset="0"/>
              </a:rPr>
              <a:t> </a:t>
            </a:r>
            <a:r>
              <a:rPr lang="en-US" sz="2200" dirty="0" smtClean="0">
                <a:solidFill>
                  <a:srgbClr val="808080"/>
                </a:solidFill>
                <a:latin typeface="Fira Sans" panose="020B0503050000020004" pitchFamily="34" charset="0"/>
              </a:rPr>
              <a:t>Mohammed </a:t>
            </a:r>
            <a:r>
              <a:rPr lang="en-US" sz="2200" dirty="0">
                <a:solidFill>
                  <a:srgbClr val="808080"/>
                </a:solidFill>
                <a:latin typeface="Fira Sans" panose="020B0503050000020004" pitchFamily="34" charset="0"/>
              </a:rPr>
              <a:t>Mudassir Khatri -1814032</a:t>
            </a:r>
          </a:p>
          <a:p>
            <a:pPr marL="0" indent="0">
              <a:buNone/>
            </a:pPr>
            <a:r>
              <a:rPr lang="en-US" sz="2200" dirty="0">
                <a:solidFill>
                  <a:srgbClr val="808080"/>
                </a:solidFill>
                <a:latin typeface="Fira Sans" panose="020B0503050000020004" pitchFamily="34" charset="0"/>
              </a:rPr>
              <a:t> Onkar </a:t>
            </a:r>
            <a:r>
              <a:rPr lang="en-US" sz="2200" dirty="0" err="1">
                <a:solidFill>
                  <a:srgbClr val="808080"/>
                </a:solidFill>
                <a:latin typeface="Fira Sans" panose="020B0503050000020004" pitchFamily="34" charset="0"/>
              </a:rPr>
              <a:t>Sanap</a:t>
            </a:r>
            <a:r>
              <a:rPr lang="en-US" sz="2200" dirty="0">
                <a:solidFill>
                  <a:srgbClr val="808080"/>
                </a:solidFill>
                <a:latin typeface="Fira Sans" panose="020B0503050000020004" pitchFamily="34" charset="0"/>
              </a:rPr>
              <a:t> – 1814035</a:t>
            </a:r>
          </a:p>
          <a:p>
            <a:pPr marL="0" indent="0">
              <a:buNone/>
            </a:pPr>
            <a:r>
              <a:rPr lang="en-US" sz="2200" dirty="0">
                <a:solidFill>
                  <a:srgbClr val="808080"/>
                </a:solidFill>
                <a:latin typeface="Fira Sans" panose="020B0503050000020004" pitchFamily="34" charset="0"/>
              </a:rPr>
              <a:t> </a:t>
            </a:r>
            <a:r>
              <a:rPr lang="en-US" sz="2200" dirty="0" err="1">
                <a:solidFill>
                  <a:srgbClr val="808080"/>
                </a:solidFill>
                <a:latin typeface="Fira Sans" panose="020B0503050000020004" pitchFamily="34" charset="0"/>
              </a:rPr>
              <a:t>Yashvi</a:t>
            </a:r>
            <a:r>
              <a:rPr lang="en-US" sz="2200" dirty="0">
                <a:solidFill>
                  <a:srgbClr val="808080"/>
                </a:solidFill>
                <a:latin typeface="Fira Sans" panose="020B0503050000020004" pitchFamily="34" charset="0"/>
              </a:rPr>
              <a:t> Vora – 1814121</a:t>
            </a:r>
          </a:p>
          <a:p>
            <a:pPr marL="0" indent="0">
              <a:buNone/>
            </a:pPr>
            <a:r>
              <a:rPr lang="en-US" sz="2200" dirty="0">
                <a:solidFill>
                  <a:srgbClr val="808080"/>
                </a:solidFill>
                <a:latin typeface="Fira Sans" panose="020B0503050000020004" pitchFamily="34" charset="0"/>
              </a:rPr>
              <a:t> </a:t>
            </a: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1026" name="Picture 2" descr="An Introduction to Machine Learning | by Anmol Behl | Becoming Human:  Artificial Intelligence Magazine">
            <a:extLst>
              <a:ext uri="{FF2B5EF4-FFF2-40B4-BE49-F238E27FC236}">
                <a16:creationId xmlns="" xmlns:a16="http://schemas.microsoft.com/office/drawing/2014/main" id="{AC88F0A5-27CB-4A55-9BD7-88CFAE9E1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1628" y="2092392"/>
            <a:ext cx="4412266" cy="288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526764" y="489249"/>
            <a:ext cx="7231533" cy="1325563"/>
          </a:xfrm>
        </p:spPr>
        <p:txBody>
          <a:bodyPr>
            <a:normAutofit/>
          </a:bodyPr>
          <a:lstStyle/>
          <a:p>
            <a:r>
              <a:rPr lang="en-US" sz="3200" dirty="0">
                <a:solidFill>
                  <a:srgbClr val="C00000"/>
                </a:solidFill>
                <a:latin typeface="Marcellus" panose="020E0602050203020307" pitchFamily="34" charset="0"/>
              </a:rPr>
              <a:t>      RESULTS AND DISCUSSION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AutoShape 2" descr="blob:https://web.whatsapp.com/59f16153-ee68-40f6-95c3-e6ba57dfe07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lob:https://web.whatsapp.com/59f16153-ee68-40f6-95c3-e6ba57dfe07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blob:https://web.whatsapp.com/59f16153-ee68-40f6-95c3-e6ba57dfe07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extBox 12"/>
          <p:cNvSpPr txBox="1"/>
          <p:nvPr/>
        </p:nvSpPr>
        <p:spPr>
          <a:xfrm>
            <a:off x="2715297" y="5417922"/>
            <a:ext cx="6420442" cy="461665"/>
          </a:xfrm>
          <a:prstGeom prst="rect">
            <a:avLst/>
          </a:prstGeom>
          <a:noFill/>
        </p:spPr>
        <p:txBody>
          <a:bodyPr wrap="square" rtlCol="0">
            <a:spAutoFit/>
          </a:bodyPr>
          <a:lstStyle/>
          <a:p>
            <a:pPr algn="ctr"/>
            <a:r>
              <a:rPr lang="en-US" sz="2400" dirty="0">
                <a:solidFill>
                  <a:srgbClr val="808080"/>
                </a:solidFill>
                <a:latin typeface="Fira Sans" panose="020B0503050000020004" pitchFamily="34" charset="0"/>
              </a:rPr>
              <a:t>Actual </a:t>
            </a:r>
            <a:r>
              <a:rPr lang="en-US" sz="2400" dirty="0" err="1">
                <a:solidFill>
                  <a:srgbClr val="808080"/>
                </a:solidFill>
                <a:latin typeface="Fira Sans" panose="020B0503050000020004" pitchFamily="34" charset="0"/>
              </a:rPr>
              <a:t>vs</a:t>
            </a:r>
            <a:r>
              <a:rPr lang="en-US" sz="2400" dirty="0">
                <a:solidFill>
                  <a:srgbClr val="808080"/>
                </a:solidFill>
                <a:latin typeface="Fira Sans" panose="020B0503050000020004" pitchFamily="34" charset="0"/>
              </a:rPr>
              <a:t> Predicted price of LSTM model</a:t>
            </a:r>
            <a:endParaRPr lang="en-IN" sz="2400" dirty="0">
              <a:solidFill>
                <a:srgbClr val="808080"/>
              </a:solidFill>
              <a:latin typeface="Fira Sans" panose="020B0503050000020004" pitchFamily="34" charset="0"/>
            </a:endParaRPr>
          </a:p>
        </p:txBody>
      </p:sp>
      <p:pic>
        <p:nvPicPr>
          <p:cNvPr id="3074" name="Picture 2" descr="F:\Downloads\59f16153-ee68-40f6-95c3-e6ba57dfe07d.jfif"/>
          <p:cNvPicPr>
            <a:picLocks noChangeAspect="1" noChangeArrowheads="1"/>
          </p:cNvPicPr>
          <p:nvPr/>
        </p:nvPicPr>
        <p:blipFill rotWithShape="1">
          <a:blip r:embed="rId6">
            <a:extLst>
              <a:ext uri="{28A0092B-C50C-407E-A947-70E740481C1C}">
                <a14:useLocalDpi xmlns:a14="http://schemas.microsoft.com/office/drawing/2010/main" val="0"/>
              </a:ext>
            </a:extLst>
          </a:blip>
          <a:srcRect l="8292" t="26389" r="1218" b="18229"/>
          <a:stretch/>
        </p:blipFill>
        <p:spPr bwMode="auto">
          <a:xfrm>
            <a:off x="1061265" y="1714053"/>
            <a:ext cx="9991047" cy="343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9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021427" y="400784"/>
            <a:ext cx="7231533" cy="1325563"/>
          </a:xfrm>
        </p:spPr>
        <p:txBody>
          <a:bodyPr>
            <a:normAutofit/>
          </a:bodyPr>
          <a:lstStyle/>
          <a:p>
            <a:r>
              <a:rPr lang="en-US" sz="3200" dirty="0">
                <a:solidFill>
                  <a:srgbClr val="C00000"/>
                </a:solidFill>
                <a:latin typeface="Marcellus" panose="020E0602050203020307" pitchFamily="34" charset="0"/>
              </a:rPr>
              <a:t>    SOFTWARE </a:t>
            </a:r>
            <a:r>
              <a:rPr lang="en-US" sz="3200" dirty="0" smtClean="0">
                <a:solidFill>
                  <a:srgbClr val="C00000"/>
                </a:solidFill>
                <a:latin typeface="Marcellus" panose="020E0602050203020307" pitchFamily="34" charset="0"/>
              </a:rPr>
              <a:t>TEST </a:t>
            </a:r>
            <a:r>
              <a:rPr lang="en-US" sz="3200" dirty="0">
                <a:solidFill>
                  <a:srgbClr val="C00000"/>
                </a:solidFill>
                <a:latin typeface="Marcellus" panose="020E0602050203020307" pitchFamily="34" charset="0"/>
              </a:rPr>
              <a:t>DOCUMENT</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AutoShape 4">
            <a:extLst>
              <a:ext uri="{FF2B5EF4-FFF2-40B4-BE49-F238E27FC236}">
                <a16:creationId xmlns="" xmlns:a16="http://schemas.microsoft.com/office/drawing/2014/main" id="{B78323AD-29A8-4B31-9714-20C709080F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595" r="16522"/>
          <a:stretch/>
        </p:blipFill>
        <p:spPr bwMode="auto">
          <a:xfrm>
            <a:off x="3280913" y="1365558"/>
            <a:ext cx="5934974"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56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980239" y="384225"/>
            <a:ext cx="3456259" cy="1325563"/>
          </a:xfrm>
        </p:spPr>
        <p:txBody>
          <a:bodyPr>
            <a:normAutofit/>
          </a:bodyPr>
          <a:lstStyle/>
          <a:p>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CONCLUSION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AutoShape 4">
            <a:extLst>
              <a:ext uri="{FF2B5EF4-FFF2-40B4-BE49-F238E27FC236}">
                <a16:creationId xmlns="" xmlns:a16="http://schemas.microsoft.com/office/drawing/2014/main" id="{B78323AD-29A8-4B31-9714-20C709080F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07324" y="1702094"/>
            <a:ext cx="9577352" cy="3970318"/>
          </a:xfrm>
          <a:prstGeom prst="rect">
            <a:avLst/>
          </a:prstGeom>
        </p:spPr>
        <p:txBody>
          <a:bodyPr wrap="square">
            <a:spAutoFit/>
          </a:bodyPr>
          <a:lstStyle/>
          <a:p>
            <a:r>
              <a:rPr lang="en-US" sz="2800" dirty="0">
                <a:solidFill>
                  <a:srgbClr val="808080"/>
                </a:solidFill>
                <a:latin typeface="Fira Sans" panose="020B0503050000020004" pitchFamily="34" charset="0"/>
              </a:rPr>
              <a:t>In this </a:t>
            </a:r>
            <a:r>
              <a:rPr lang="en-US" sz="2800" dirty="0" smtClean="0">
                <a:solidFill>
                  <a:srgbClr val="808080"/>
                </a:solidFill>
                <a:latin typeface="Fira Sans" panose="020B0503050000020004" pitchFamily="34" charset="0"/>
              </a:rPr>
              <a:t>work, </a:t>
            </a:r>
            <a:r>
              <a:rPr lang="en-US" sz="2800" dirty="0" smtClean="0">
                <a:solidFill>
                  <a:srgbClr val="808080"/>
                </a:solidFill>
                <a:latin typeface="Fira Sans" panose="020B0503050000020004" pitchFamily="34" charset="0"/>
              </a:rPr>
              <a:t>we </a:t>
            </a:r>
            <a:r>
              <a:rPr lang="en-US" sz="2800" dirty="0">
                <a:solidFill>
                  <a:srgbClr val="808080"/>
                </a:solidFill>
                <a:latin typeface="Fira Sans" panose="020B0503050000020004" pitchFamily="34" charset="0"/>
              </a:rPr>
              <a:t>have implemented a model to predict real time </a:t>
            </a:r>
            <a:r>
              <a:rPr lang="en-US" sz="2800" dirty="0" err="1">
                <a:solidFill>
                  <a:srgbClr val="808080"/>
                </a:solidFill>
                <a:latin typeface="Fira Sans" panose="020B0503050000020004" pitchFamily="34" charset="0"/>
              </a:rPr>
              <a:t>bitcoin</a:t>
            </a:r>
            <a:r>
              <a:rPr lang="en-US" sz="2800" dirty="0">
                <a:solidFill>
                  <a:srgbClr val="808080"/>
                </a:solidFill>
                <a:latin typeface="Fira Sans" panose="020B0503050000020004" pitchFamily="34" charset="0"/>
              </a:rPr>
              <a:t> prices using various parameters such as High, low, open , volume etc. We have </a:t>
            </a:r>
            <a:r>
              <a:rPr lang="en-US" sz="2800" dirty="0" err="1">
                <a:solidFill>
                  <a:srgbClr val="808080"/>
                </a:solidFill>
                <a:latin typeface="Fira Sans" panose="020B0503050000020004" pitchFamily="34" charset="0"/>
              </a:rPr>
              <a:t>pridcted</a:t>
            </a:r>
            <a:r>
              <a:rPr lang="en-US" sz="2800" dirty="0">
                <a:solidFill>
                  <a:srgbClr val="808080"/>
                </a:solidFill>
                <a:latin typeface="Fira Sans" panose="020B0503050000020004" pitchFamily="34" charset="0"/>
              </a:rPr>
              <a:t> </a:t>
            </a:r>
            <a:r>
              <a:rPr lang="en-US" sz="2800" dirty="0" err="1">
                <a:solidFill>
                  <a:srgbClr val="808080"/>
                </a:solidFill>
                <a:latin typeface="Fira Sans" panose="020B0503050000020004" pitchFamily="34" charset="0"/>
              </a:rPr>
              <a:t>bitcoin</a:t>
            </a:r>
            <a:r>
              <a:rPr lang="en-US" sz="2800" dirty="0">
                <a:solidFill>
                  <a:srgbClr val="808080"/>
                </a:solidFill>
                <a:latin typeface="Fira Sans" panose="020B0503050000020004" pitchFamily="34" charset="0"/>
              </a:rPr>
              <a:t> price on daily </a:t>
            </a:r>
            <a:r>
              <a:rPr lang="en-US" sz="2800" dirty="0" err="1">
                <a:solidFill>
                  <a:srgbClr val="808080"/>
                </a:solidFill>
                <a:latin typeface="Fira Sans" panose="020B0503050000020004" pitchFamily="34" charset="0"/>
              </a:rPr>
              <a:t>basis.Thus</a:t>
            </a:r>
            <a:r>
              <a:rPr lang="en-US" sz="2800" dirty="0">
                <a:solidFill>
                  <a:srgbClr val="808080"/>
                </a:solidFill>
                <a:latin typeface="Fira Sans" panose="020B0503050000020004" pitchFamily="34" charset="0"/>
              </a:rPr>
              <a:t> drawing a comparison between RMSE values of LSTM and ARIMA by taking into consideration various time series data to ultimately reduce the difference between the predicted and actual prices, aiming to get the low RMSE value out of it using appropriate machine learning algorithms.</a:t>
            </a:r>
            <a:endParaRPr lang="en-IN" sz="2800" dirty="0">
              <a:solidFill>
                <a:srgbClr val="808080"/>
              </a:solidFill>
            </a:endParaRPr>
          </a:p>
        </p:txBody>
      </p:sp>
    </p:spTree>
    <p:extLst>
      <p:ext uri="{BB962C8B-B14F-4D97-AF65-F5344CB8AC3E}">
        <p14:creationId xmlns:p14="http://schemas.microsoft.com/office/powerpoint/2010/main" val="305274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432581" y="243455"/>
            <a:ext cx="3068908" cy="1325563"/>
          </a:xfrm>
        </p:spPr>
        <p:txBody>
          <a:bodyPr>
            <a:normAutofit/>
          </a:bodyPr>
          <a:lstStyle/>
          <a:p>
            <a:r>
              <a:rPr lang="en-US" sz="3200" dirty="0" smtClean="0">
                <a:solidFill>
                  <a:srgbClr val="C00000"/>
                </a:solidFill>
                <a:latin typeface="Marcellus" panose="020E0602050203020307" pitchFamily="34" charset="0"/>
              </a:rPr>
              <a:t>REFERENCES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809498" y="1578784"/>
            <a:ext cx="10315074" cy="3705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smtClean="0">
                <a:solidFill>
                  <a:srgbClr val="808080"/>
                </a:solidFill>
                <a:latin typeface="Fira Sans" panose="020B0503050000020004" pitchFamily="34" charset="0"/>
              </a:rPr>
              <a:t>[1] S </a:t>
            </a:r>
            <a:r>
              <a:rPr lang="en-US" sz="1500" dirty="0">
                <a:solidFill>
                  <a:srgbClr val="808080"/>
                </a:solidFill>
                <a:latin typeface="Fira Sans" panose="020B0503050000020004" pitchFamily="34" charset="0"/>
              </a:rPr>
              <a:t>M </a:t>
            </a:r>
            <a:r>
              <a:rPr lang="en-US" sz="1500" dirty="0" err="1">
                <a:solidFill>
                  <a:srgbClr val="808080"/>
                </a:solidFill>
                <a:latin typeface="Fira Sans" panose="020B0503050000020004" pitchFamily="34" charset="0"/>
              </a:rPr>
              <a:t>Raju</a:t>
            </a:r>
            <a:r>
              <a:rPr lang="en-US" sz="1500" dirty="0">
                <a:solidFill>
                  <a:srgbClr val="808080"/>
                </a:solidFill>
                <a:latin typeface="Fira Sans" panose="020B0503050000020004" pitchFamily="34" charset="0"/>
              </a:rPr>
              <a:t> , Ali Mohammad </a:t>
            </a:r>
            <a:r>
              <a:rPr lang="en-US" sz="1500" dirty="0" err="1">
                <a:solidFill>
                  <a:srgbClr val="808080"/>
                </a:solidFill>
                <a:latin typeface="Fira Sans" panose="020B0503050000020004" pitchFamily="34" charset="0"/>
              </a:rPr>
              <a:t>Tarif</a:t>
            </a:r>
            <a:r>
              <a:rPr lang="en-US" sz="1500" dirty="0">
                <a:solidFill>
                  <a:srgbClr val="808080"/>
                </a:solidFill>
                <a:latin typeface="Fira Sans" panose="020B0503050000020004" pitchFamily="34" charset="0"/>
              </a:rPr>
              <a:t>, “Real-Time Prediction of BITCOIN Price using Machine Learning Techniques and Public Sentiment </a:t>
            </a:r>
            <a:r>
              <a:rPr lang="en-US" sz="1500" dirty="0" smtClean="0">
                <a:solidFill>
                  <a:srgbClr val="808080"/>
                </a:solidFill>
                <a:latin typeface="Fira Sans" panose="020B0503050000020004" pitchFamily="34" charset="0"/>
              </a:rPr>
              <a:t>Analysis</a:t>
            </a:r>
            <a:endParaRPr lang="en-US" sz="1500" dirty="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[2] </a:t>
            </a:r>
            <a:r>
              <a:rPr lang="en-US" sz="1500" dirty="0" err="1" smtClean="0">
                <a:solidFill>
                  <a:srgbClr val="808080"/>
                </a:solidFill>
                <a:latin typeface="Fira Sans" panose="020B0503050000020004" pitchFamily="34" charset="0"/>
              </a:rPr>
              <a:t>Mrs</a:t>
            </a:r>
            <a:r>
              <a:rPr lang="en-US" sz="1500" dirty="0" smtClean="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Vaidehi</a:t>
            </a:r>
            <a:r>
              <a:rPr lang="en-US" sz="1500" dirty="0">
                <a:solidFill>
                  <a:srgbClr val="808080"/>
                </a:solidFill>
                <a:latin typeface="Fira Sans" panose="020B0503050000020004" pitchFamily="34" charset="0"/>
              </a:rPr>
              <a:t> M, </a:t>
            </a:r>
            <a:r>
              <a:rPr lang="en-US" sz="1500" dirty="0" err="1">
                <a:solidFill>
                  <a:srgbClr val="808080"/>
                </a:solidFill>
                <a:latin typeface="Fira Sans" panose="020B0503050000020004" pitchFamily="34" charset="0"/>
              </a:rPr>
              <a:t>Alivia</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Pandit</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Bhaskar</a:t>
            </a:r>
            <a:r>
              <a:rPr lang="en-US" sz="1500" dirty="0">
                <a:solidFill>
                  <a:srgbClr val="808080"/>
                </a:solidFill>
                <a:latin typeface="Fira Sans" panose="020B0503050000020004" pitchFamily="34" charset="0"/>
              </a:rPr>
              <a:t> Jindal, </a:t>
            </a:r>
            <a:r>
              <a:rPr lang="en-US" sz="1500" dirty="0" err="1">
                <a:solidFill>
                  <a:srgbClr val="808080"/>
                </a:solidFill>
                <a:latin typeface="Fira Sans" panose="020B0503050000020004" pitchFamily="34" charset="0"/>
              </a:rPr>
              <a:t>Minu</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Kumari</a:t>
            </a:r>
            <a:r>
              <a:rPr lang="en-US" sz="1500" dirty="0">
                <a:solidFill>
                  <a:srgbClr val="808080"/>
                </a:solidFill>
                <a:latin typeface="Fira Sans" panose="020B0503050000020004" pitchFamily="34" charset="0"/>
              </a:rPr>
              <a:t> and </a:t>
            </a:r>
            <a:r>
              <a:rPr lang="en-US" sz="1500" dirty="0" err="1">
                <a:solidFill>
                  <a:srgbClr val="808080"/>
                </a:solidFill>
                <a:latin typeface="Fira Sans" panose="020B0503050000020004" pitchFamily="34" charset="0"/>
              </a:rPr>
              <a:t>Rupali</a:t>
            </a:r>
            <a:r>
              <a:rPr lang="en-US" sz="1500" dirty="0">
                <a:solidFill>
                  <a:srgbClr val="808080"/>
                </a:solidFill>
                <a:latin typeface="Fira Sans" panose="020B0503050000020004" pitchFamily="34" charset="0"/>
              </a:rPr>
              <a:t> Singh, “</a:t>
            </a:r>
            <a:r>
              <a:rPr lang="en-US" sz="1500" dirty="0" err="1">
                <a:solidFill>
                  <a:srgbClr val="808080"/>
                </a:solidFill>
                <a:latin typeface="Fira Sans" panose="020B0503050000020004" pitchFamily="34" charset="0"/>
              </a:rPr>
              <a:t>Bitcoin</a:t>
            </a:r>
            <a:r>
              <a:rPr lang="en-US" sz="1500" dirty="0">
                <a:solidFill>
                  <a:srgbClr val="808080"/>
                </a:solidFill>
                <a:latin typeface="Fira Sans" panose="020B0503050000020004" pitchFamily="34" charset="0"/>
              </a:rPr>
              <a:t> price </a:t>
            </a:r>
            <a:r>
              <a:rPr lang="en-US" sz="1500" dirty="0" err="1">
                <a:solidFill>
                  <a:srgbClr val="808080"/>
                </a:solidFill>
                <a:latin typeface="Fira Sans" panose="020B0503050000020004" pitchFamily="34" charset="0"/>
              </a:rPr>
              <a:t>predcition</a:t>
            </a:r>
            <a:r>
              <a:rPr lang="en-US" sz="1500" dirty="0">
                <a:solidFill>
                  <a:srgbClr val="808080"/>
                </a:solidFill>
                <a:latin typeface="Fira Sans" panose="020B0503050000020004" pitchFamily="34" charset="0"/>
              </a:rPr>
              <a:t> using </a:t>
            </a:r>
            <a:r>
              <a:rPr lang="en-US" sz="1500" dirty="0" smtClean="0">
                <a:solidFill>
                  <a:srgbClr val="808080"/>
                </a:solidFill>
                <a:latin typeface="Fira Sans" panose="020B0503050000020004" pitchFamily="34" charset="0"/>
              </a:rPr>
              <a:t>machine </a:t>
            </a:r>
            <a:r>
              <a:rPr lang="en-US" sz="1500" dirty="0">
                <a:solidFill>
                  <a:srgbClr val="808080"/>
                </a:solidFill>
                <a:latin typeface="Fira Sans" panose="020B0503050000020004" pitchFamily="34" charset="0"/>
              </a:rPr>
              <a:t>learning"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[3] </a:t>
            </a:r>
            <a:r>
              <a:rPr lang="en-US" sz="1500" dirty="0" err="1" smtClean="0">
                <a:solidFill>
                  <a:srgbClr val="808080"/>
                </a:solidFill>
                <a:latin typeface="Fira Sans" panose="020B0503050000020004" pitchFamily="34" charset="0"/>
              </a:rPr>
              <a:t>Z.Mustafaoglu</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N.Bogumill</a:t>
            </a:r>
            <a:r>
              <a:rPr lang="en-US" sz="1500" dirty="0">
                <a:solidFill>
                  <a:srgbClr val="808080"/>
                </a:solidFill>
                <a:latin typeface="Fira Sans" panose="020B0503050000020004" pitchFamily="34" charset="0"/>
              </a:rPr>
              <a:t> </a:t>
            </a:r>
            <a:r>
              <a:rPr lang="en-US" sz="1500" dirty="0" smtClean="0">
                <a:solidFill>
                  <a:srgbClr val="808080"/>
                </a:solidFill>
                <a:latin typeface="Fira Sans" panose="020B0503050000020004" pitchFamily="34" charset="0"/>
              </a:rPr>
              <a:t>,A</a:t>
            </a:r>
            <a:r>
              <a:rPr lang="en-US" sz="1500" dirty="0">
                <a:solidFill>
                  <a:srgbClr val="808080"/>
                </a:solidFill>
                <a:latin typeface="Fira Sans" panose="020B0503050000020004" pitchFamily="34" charset="0"/>
              </a:rPr>
              <a:t>..</a:t>
            </a:r>
            <a:r>
              <a:rPr lang="en-US" sz="1500" dirty="0" err="1">
                <a:solidFill>
                  <a:srgbClr val="808080"/>
                </a:solidFill>
                <a:latin typeface="Fira Sans" panose="020B0503050000020004" pitchFamily="34" charset="0"/>
              </a:rPr>
              <a:t>Jumah</a:t>
            </a:r>
            <a:r>
              <a:rPr lang="en-US" sz="1500" dirty="0">
                <a:solidFill>
                  <a:srgbClr val="808080"/>
                </a:solidFill>
                <a:latin typeface="Fira Sans" panose="020B0503050000020004" pitchFamily="34" charset="0"/>
              </a:rPr>
              <a:t>, University of Illinois Springfield, “LSTM-based analysis of company sentiments regarding </a:t>
            </a:r>
            <a:r>
              <a:rPr lang="en-US" sz="1500" dirty="0" err="1">
                <a:solidFill>
                  <a:srgbClr val="808080"/>
                </a:solidFill>
                <a:latin typeface="Fira Sans" panose="020B0503050000020004" pitchFamily="34" charset="0"/>
              </a:rPr>
              <a:t>cryptocurrencies</a:t>
            </a:r>
            <a:r>
              <a:rPr lang="en-US" sz="1500" dirty="0">
                <a:solidFill>
                  <a:srgbClr val="808080"/>
                </a:solidFill>
                <a:latin typeface="Fira Sans" panose="020B0503050000020004" pitchFamily="34" charset="0"/>
              </a:rPr>
              <a:t>” </a:t>
            </a:r>
            <a:r>
              <a:rPr lang="en-US" sz="1500" dirty="0" smtClean="0">
                <a:solidFill>
                  <a:srgbClr val="808080"/>
                </a:solidFill>
                <a:latin typeface="Fira Sans" panose="020B0503050000020004" pitchFamily="34" charset="0"/>
              </a:rPr>
              <a:t> </a:t>
            </a:r>
          </a:p>
          <a:p>
            <a:pPr marL="0" indent="0">
              <a:buNone/>
            </a:pPr>
            <a:r>
              <a:rPr lang="en-US" sz="1500" dirty="0" smtClean="0">
                <a:solidFill>
                  <a:srgbClr val="808080"/>
                </a:solidFill>
                <a:latin typeface="Fira Sans" panose="020B0503050000020004" pitchFamily="34" charset="0"/>
              </a:rPr>
              <a:t>[4] </a:t>
            </a:r>
            <a:r>
              <a:rPr lang="en-US" sz="1500" dirty="0" err="1" smtClean="0">
                <a:solidFill>
                  <a:srgbClr val="808080"/>
                </a:solidFill>
                <a:latin typeface="Fira Sans" panose="020B0503050000020004" pitchFamily="34" charset="0"/>
              </a:rPr>
              <a:t>Jacquart</a:t>
            </a:r>
            <a:r>
              <a:rPr lang="en-US" sz="1500" dirty="0" smtClean="0">
                <a:solidFill>
                  <a:srgbClr val="808080"/>
                </a:solidFill>
                <a:latin typeface="Fira Sans" panose="020B0503050000020004" pitchFamily="34" charset="0"/>
              </a:rPr>
              <a:t> </a:t>
            </a:r>
            <a:r>
              <a:rPr lang="en-US" sz="1500" dirty="0">
                <a:solidFill>
                  <a:srgbClr val="808080"/>
                </a:solidFill>
                <a:latin typeface="Fira Sans" panose="020B0503050000020004" pitchFamily="34" charset="0"/>
              </a:rPr>
              <a:t>P, Danny D, </a:t>
            </a:r>
            <a:r>
              <a:rPr lang="en-US" sz="1500" dirty="0" err="1">
                <a:solidFill>
                  <a:srgbClr val="808080"/>
                </a:solidFill>
                <a:latin typeface="Fira Sans" panose="020B0503050000020004" pitchFamily="34" charset="0"/>
              </a:rPr>
              <a:t>Weinhardt</a:t>
            </a:r>
            <a:r>
              <a:rPr lang="en-US" sz="1500" dirty="0">
                <a:solidFill>
                  <a:srgbClr val="808080"/>
                </a:solidFill>
                <a:latin typeface="Fira Sans" panose="020B0503050000020004" pitchFamily="34" charset="0"/>
              </a:rPr>
              <a:t> C , “Short-term </a:t>
            </a:r>
            <a:r>
              <a:rPr lang="en-US" sz="1500" dirty="0" err="1">
                <a:solidFill>
                  <a:srgbClr val="808080"/>
                </a:solidFill>
                <a:latin typeface="Fira Sans" panose="020B0503050000020004" pitchFamily="34" charset="0"/>
              </a:rPr>
              <a:t>bitcoin</a:t>
            </a:r>
            <a:r>
              <a:rPr lang="en-US" sz="1500" dirty="0">
                <a:solidFill>
                  <a:srgbClr val="808080"/>
                </a:solidFill>
                <a:latin typeface="Fira Sans" panose="020B0503050000020004" pitchFamily="34" charset="0"/>
              </a:rPr>
              <a:t> market prediction via machine learning”    \</a:t>
            </a:r>
            <a:r>
              <a:rPr lang="en-US" sz="1500" dirty="0" err="1">
                <a:solidFill>
                  <a:srgbClr val="808080"/>
                </a:solidFill>
                <a:latin typeface="Fira Sans" panose="020B0503050000020004" pitchFamily="34" charset="0"/>
              </a:rPr>
              <a:t>bibitem</a:t>
            </a:r>
            <a:r>
              <a:rPr lang="en-US" sz="1500" dirty="0">
                <a:solidFill>
                  <a:srgbClr val="808080"/>
                </a:solidFill>
                <a:latin typeface="Fira Sans" panose="020B0503050000020004" pitchFamily="34" charset="0"/>
              </a:rPr>
              <a:t>{b5}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[5] Royal </a:t>
            </a:r>
            <a:r>
              <a:rPr lang="en-US" sz="1500" dirty="0">
                <a:solidFill>
                  <a:srgbClr val="808080"/>
                </a:solidFill>
                <a:latin typeface="Fira Sans" panose="020B0503050000020004" pitchFamily="34" charset="0"/>
              </a:rPr>
              <a:t>Society open science “The impact of news media on </a:t>
            </a:r>
            <a:r>
              <a:rPr lang="en-US" sz="1500" dirty="0" err="1">
                <a:solidFill>
                  <a:srgbClr val="808080"/>
                </a:solidFill>
                <a:latin typeface="Fira Sans" panose="020B0503050000020004" pitchFamily="34" charset="0"/>
              </a:rPr>
              <a:t>Bitcoin</a:t>
            </a:r>
            <a:r>
              <a:rPr lang="en-US" sz="1500" dirty="0">
                <a:solidFill>
                  <a:srgbClr val="808080"/>
                </a:solidFill>
                <a:latin typeface="Fira Sans" panose="020B0503050000020004" pitchFamily="34" charset="0"/>
              </a:rPr>
              <a:t> prices: modeling data driven discourses in the </a:t>
            </a:r>
            <a:r>
              <a:rPr lang="en-US" sz="1500" dirty="0" smtClean="0">
                <a:solidFill>
                  <a:srgbClr val="808080"/>
                </a:solidFill>
                <a:latin typeface="Fira Sans" panose="020B0503050000020004" pitchFamily="34" charset="0"/>
              </a:rPr>
              <a:t>    crypto-economy </a:t>
            </a:r>
            <a:r>
              <a:rPr lang="en-US" sz="1500" dirty="0">
                <a:solidFill>
                  <a:srgbClr val="808080"/>
                </a:solidFill>
                <a:latin typeface="Fira Sans" panose="020B0503050000020004" pitchFamily="34" charset="0"/>
              </a:rPr>
              <a:t>with natural language processing”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[6] </a:t>
            </a:r>
            <a:r>
              <a:rPr lang="en-US" sz="1500" dirty="0" err="1" smtClean="0">
                <a:solidFill>
                  <a:srgbClr val="808080"/>
                </a:solidFill>
                <a:latin typeface="Fira Sans" panose="020B0503050000020004" pitchFamily="34" charset="0"/>
              </a:rPr>
              <a:t>Kamini</a:t>
            </a:r>
            <a:r>
              <a:rPr lang="en-US" sz="1500" dirty="0">
                <a:solidFill>
                  <a:srgbClr val="808080"/>
                </a:solidFill>
                <a:latin typeface="Fira Sans" panose="020B0503050000020004" pitchFamily="34" charset="0"/>
              </a:rPr>
              <a:t>,“Currency Price Prediction using Machine Learning Algorithms”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[7] </a:t>
            </a:r>
            <a:r>
              <a:rPr lang="en-US" sz="1500" dirty="0" err="1" smtClean="0">
                <a:solidFill>
                  <a:srgbClr val="808080"/>
                </a:solidFill>
                <a:latin typeface="Fira Sans" panose="020B0503050000020004" pitchFamily="34" charset="0"/>
              </a:rPr>
              <a:t>Gowtham</a:t>
            </a:r>
            <a:r>
              <a:rPr lang="en-US" sz="1500" dirty="0" smtClean="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Saini</a:t>
            </a:r>
            <a:r>
              <a:rPr lang="en-US" sz="1500" dirty="0">
                <a:solidFill>
                  <a:srgbClr val="808080"/>
                </a:solidFill>
                <a:latin typeface="Fira Sans" panose="020B0503050000020004" pitchFamily="34" charset="0"/>
              </a:rPr>
              <a:t> , Dr. M. </a:t>
            </a:r>
            <a:r>
              <a:rPr lang="en-US" sz="1500" dirty="0" err="1">
                <a:solidFill>
                  <a:srgbClr val="808080"/>
                </a:solidFill>
                <a:latin typeface="Fira Sans" panose="020B0503050000020004" pitchFamily="34" charset="0"/>
              </a:rPr>
              <a:t>Shobana</a:t>
            </a:r>
            <a:r>
              <a:rPr lang="en-US" sz="1500" dirty="0">
                <a:solidFill>
                  <a:srgbClr val="808080"/>
                </a:solidFill>
                <a:latin typeface="Fira Sans" panose="020B0503050000020004" pitchFamily="34" charset="0"/>
              </a:rPr>
              <a:t> in “CRYPTOCURRENCY PRICE PREDICTION USING ARIMA TIME </a:t>
            </a:r>
            <a:r>
              <a:rPr lang="en-US" sz="1500" dirty="0" smtClean="0">
                <a:solidFill>
                  <a:srgbClr val="808080"/>
                </a:solidFill>
                <a:latin typeface="Fira Sans" panose="020B0503050000020004" pitchFamily="34" charset="0"/>
              </a:rPr>
              <a:t>SERIES</a:t>
            </a:r>
          </a:p>
          <a:p>
            <a:pPr marL="0" indent="0">
              <a:buNone/>
            </a:pPr>
            <a:r>
              <a:rPr lang="en-US" sz="1500" dirty="0" smtClean="0">
                <a:solidFill>
                  <a:srgbClr val="808080"/>
                </a:solidFill>
                <a:latin typeface="Fira Sans" panose="020B0503050000020004" pitchFamily="34" charset="0"/>
              </a:rPr>
              <a:t>[8] </a:t>
            </a:r>
            <a:r>
              <a:rPr lang="en-US" sz="1500" dirty="0" err="1" smtClean="0">
                <a:solidFill>
                  <a:srgbClr val="808080"/>
                </a:solidFill>
                <a:latin typeface="Fira Sans" panose="020B0503050000020004" pitchFamily="34" charset="0"/>
              </a:rPr>
              <a:t>T.Awoke</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M.Rout</a:t>
            </a:r>
            <a:r>
              <a:rPr lang="en-US" sz="1500" dirty="0">
                <a:solidFill>
                  <a:srgbClr val="808080"/>
                </a:solidFill>
                <a:latin typeface="Fira Sans" panose="020B0503050000020004" pitchFamily="34" charset="0"/>
              </a:rPr>
              <a:t> , </a:t>
            </a:r>
            <a:r>
              <a:rPr lang="en-US" sz="1500" dirty="0" err="1">
                <a:solidFill>
                  <a:srgbClr val="808080"/>
                </a:solidFill>
                <a:latin typeface="Fira Sans" panose="020B0503050000020004" pitchFamily="34" charset="0"/>
              </a:rPr>
              <a:t>Bitcoin</a:t>
            </a:r>
            <a:r>
              <a:rPr lang="en-US" sz="1500" dirty="0">
                <a:solidFill>
                  <a:srgbClr val="808080"/>
                </a:solidFill>
                <a:latin typeface="Fira Sans" panose="020B0503050000020004" pitchFamily="34" charset="0"/>
              </a:rPr>
              <a:t> Price Prediction and Analysis Using Deep Learning Models, 4th October 2020.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[9] </a:t>
            </a:r>
            <a:r>
              <a:rPr lang="en-US" sz="1500" dirty="0" err="1" smtClean="0">
                <a:solidFill>
                  <a:srgbClr val="808080"/>
                </a:solidFill>
                <a:latin typeface="Fira Sans" panose="020B0503050000020004" pitchFamily="34" charset="0"/>
              </a:rPr>
              <a:t>Mr.A</a:t>
            </a:r>
            <a:r>
              <a:rPr lang="en-US" sz="1500" dirty="0" smtClean="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Chavan</a:t>
            </a:r>
            <a:r>
              <a:rPr lang="en-US" sz="1500" dirty="0">
                <a:solidFill>
                  <a:srgbClr val="808080"/>
                </a:solidFill>
                <a:latin typeface="Fira Sans" panose="020B0503050000020004" pitchFamily="34" charset="0"/>
              </a:rPr>
              <a:t> , </a:t>
            </a:r>
            <a:r>
              <a:rPr lang="en-US" sz="1500" dirty="0" err="1">
                <a:solidFill>
                  <a:srgbClr val="808080"/>
                </a:solidFill>
                <a:latin typeface="Fira Sans" panose="020B0503050000020004" pitchFamily="34" charset="0"/>
              </a:rPr>
              <a:t>Miss.D</a:t>
            </a:r>
            <a:r>
              <a:rPr lang="en-US" sz="1500" dirty="0">
                <a:solidFill>
                  <a:srgbClr val="808080"/>
                </a:solidFill>
                <a:latin typeface="Fira Sans" panose="020B0503050000020004" pitchFamily="34" charset="0"/>
              </a:rPr>
              <a:t> Paraskar2 ,Mr. S </a:t>
            </a:r>
            <a:r>
              <a:rPr lang="en-US" sz="1500" dirty="0" err="1">
                <a:solidFill>
                  <a:srgbClr val="808080"/>
                </a:solidFill>
                <a:latin typeface="Fira Sans" panose="020B0503050000020004" pitchFamily="34" charset="0"/>
              </a:rPr>
              <a:t>Pandey</a:t>
            </a:r>
            <a:r>
              <a:rPr lang="en-US" sz="1500" dirty="0">
                <a:solidFill>
                  <a:srgbClr val="808080"/>
                </a:solidFill>
                <a:latin typeface="Fira Sans" panose="020B0503050000020004" pitchFamily="34" charset="0"/>
              </a:rPr>
              <a:t> ,</a:t>
            </a:r>
            <a:r>
              <a:rPr lang="en-US" sz="1500" dirty="0" err="1">
                <a:solidFill>
                  <a:srgbClr val="808080"/>
                </a:solidFill>
                <a:latin typeface="Fira Sans" panose="020B0503050000020004" pitchFamily="34" charset="0"/>
              </a:rPr>
              <a:t>Bitcoin</a:t>
            </a:r>
            <a:r>
              <a:rPr lang="en-US" sz="1500" dirty="0">
                <a:solidFill>
                  <a:srgbClr val="808080"/>
                </a:solidFill>
                <a:latin typeface="Fira Sans" panose="020B0503050000020004" pitchFamily="34" charset="0"/>
              </a:rPr>
              <a:t> Price Prediction using Machine Learning,2021  </a:t>
            </a:r>
            <a:endParaRPr lang="en-US" sz="1500" dirty="0" smtClean="0">
              <a:solidFill>
                <a:srgbClr val="808080"/>
              </a:solidFill>
              <a:latin typeface="Fira Sans" panose="020B0503050000020004" pitchFamily="34" charset="0"/>
            </a:endParaRPr>
          </a:p>
          <a:p>
            <a:pPr marL="0" indent="0">
              <a:buNone/>
            </a:pPr>
            <a:r>
              <a:rPr lang="en-US" sz="1500" dirty="0" smtClean="0">
                <a:solidFill>
                  <a:srgbClr val="808080"/>
                </a:solidFill>
                <a:latin typeface="Fira Sans" panose="020B0503050000020004" pitchFamily="34" charset="0"/>
              </a:rPr>
              <a:t>[10] </a:t>
            </a:r>
            <a:r>
              <a:rPr lang="en-US" sz="1500" dirty="0" err="1" smtClean="0">
                <a:solidFill>
                  <a:srgbClr val="808080"/>
                </a:solidFill>
                <a:latin typeface="Fira Sans" panose="020B0503050000020004" pitchFamily="34" charset="0"/>
              </a:rPr>
              <a:t>M.Agashahi,S.Bamdad,Analysis</a:t>
            </a:r>
            <a:r>
              <a:rPr lang="en-US" sz="1500" dirty="0" smtClean="0">
                <a:solidFill>
                  <a:srgbClr val="808080"/>
                </a:solidFill>
                <a:latin typeface="Fira Sans" panose="020B0503050000020004" pitchFamily="34" charset="0"/>
              </a:rPr>
              <a:t> of different artificial </a:t>
            </a:r>
            <a:r>
              <a:rPr lang="en-US" sz="1500" dirty="0" err="1" smtClean="0">
                <a:solidFill>
                  <a:srgbClr val="808080"/>
                </a:solidFill>
                <a:latin typeface="Fira Sans" panose="020B0503050000020004" pitchFamily="34" charset="0"/>
              </a:rPr>
              <a:t>nerual</a:t>
            </a:r>
            <a:r>
              <a:rPr lang="en-US" sz="1500" dirty="0" smtClean="0">
                <a:solidFill>
                  <a:srgbClr val="808080"/>
                </a:solidFill>
                <a:latin typeface="Fira Sans" panose="020B0503050000020004" pitchFamily="34" charset="0"/>
              </a:rPr>
              <a:t> networks for </a:t>
            </a:r>
            <a:r>
              <a:rPr lang="en-US" sz="1500" dirty="0" err="1" smtClean="0">
                <a:solidFill>
                  <a:srgbClr val="808080"/>
                </a:solidFill>
                <a:latin typeface="Fira Sans" panose="020B0503050000020004" pitchFamily="34" charset="0"/>
              </a:rPr>
              <a:t>Bitcoin</a:t>
            </a:r>
            <a:r>
              <a:rPr lang="en-US" sz="1500" dirty="0" smtClean="0">
                <a:solidFill>
                  <a:srgbClr val="808080"/>
                </a:solidFill>
                <a:latin typeface="Fira Sans" panose="020B0503050000020004" pitchFamily="34" charset="0"/>
              </a:rPr>
              <a:t> price prediction ,2022. </a:t>
            </a:r>
            <a:r>
              <a:rPr lang="en-US" sz="1500" dirty="0" smtClean="0">
                <a:solidFill>
                  <a:srgbClr val="808080"/>
                </a:solidFill>
                <a:latin typeface="Fira Sans" panose="020B0503050000020004" pitchFamily="34" charset="0"/>
              </a:rPr>
              <a:t>	</a:t>
            </a:r>
            <a:r>
              <a:rPr lang="en-US" sz="1500" dirty="0" smtClean="0">
                <a:solidFill>
                  <a:srgbClr val="808080"/>
                </a:solidFill>
              </a:rPr>
              <a:t/>
            </a:r>
            <a:br>
              <a:rPr lang="en-US" sz="1500" dirty="0" smtClean="0">
                <a:solidFill>
                  <a:srgbClr val="808080"/>
                </a:solidFill>
              </a:rPr>
            </a:br>
            <a:r>
              <a:rPr lang="en-US" sz="1500" dirty="0" smtClean="0">
                <a:solidFill>
                  <a:srgbClr val="808080"/>
                </a:solidFill>
              </a:rPr>
              <a:t>  </a:t>
            </a:r>
            <a:endParaRPr lang="en-US" sz="1500" dirty="0">
              <a:solidFill>
                <a:srgbClr val="808080"/>
              </a:solidFill>
              <a:latin typeface="Fira Sans" panose="020B0503050000020004"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5231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432581" y="243455"/>
            <a:ext cx="3068908" cy="1325563"/>
          </a:xfrm>
        </p:spPr>
        <p:txBody>
          <a:bodyPr>
            <a:normAutofit/>
          </a:bodyPr>
          <a:lstStyle/>
          <a:p>
            <a:r>
              <a:rPr lang="en-US" sz="3200" dirty="0" smtClean="0">
                <a:solidFill>
                  <a:srgbClr val="C00000"/>
                </a:solidFill>
                <a:latin typeface="Marcellus" panose="020E0602050203020307" pitchFamily="34" charset="0"/>
              </a:rPr>
              <a:t>HYPERLINKS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809498" y="1455097"/>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808080"/>
                </a:solidFill>
                <a:latin typeface="Fira Sans" panose="020B0503050000020004" pitchFamily="34" charset="0"/>
                <a:hlinkClick r:id="rId5"/>
              </a:rPr>
              <a:t>https</a:t>
            </a:r>
            <a:r>
              <a:rPr lang="en-US" dirty="0">
                <a:solidFill>
                  <a:srgbClr val="808080"/>
                </a:solidFill>
                <a:latin typeface="Fira Sans" panose="020B0503050000020004" pitchFamily="34" charset="0"/>
                <a:hlinkClick r:id="rId5"/>
              </a:rPr>
              <a:t>://</a:t>
            </a:r>
            <a:r>
              <a:rPr lang="en-US" dirty="0" smtClean="0">
                <a:solidFill>
                  <a:srgbClr val="808080"/>
                </a:solidFill>
                <a:latin typeface="Fira Sans" panose="020B0503050000020004" pitchFamily="34" charset="0"/>
                <a:hlinkClick r:id="rId5"/>
              </a:rPr>
              <a:t>github.com/babitaratudi/Bitcoin-Price-Prediction-web-app</a:t>
            </a:r>
            <a:endParaRPr lang="en-US" dirty="0" smtClean="0">
              <a:solidFill>
                <a:srgbClr val="808080"/>
              </a:solidFill>
              <a:latin typeface="Fira Sans" panose="020B0503050000020004" pitchFamily="34" charset="0"/>
            </a:endParaRPr>
          </a:p>
          <a:p>
            <a:r>
              <a:rPr lang="en-IN" u="sng" dirty="0" smtClean="0">
                <a:hlinkClick r:id="rId6"/>
              </a:rPr>
              <a:t>https://www.youtube.com/watch?v=B97qWOUvlnU&amp;t=1113s</a:t>
            </a:r>
            <a:endParaRPr lang="en-IN" dirty="0" smtClean="0"/>
          </a:p>
          <a:p>
            <a:r>
              <a:rPr lang="en-IN" u="sng" dirty="0" smtClean="0">
                <a:hlinkClick r:id="rId7"/>
              </a:rPr>
              <a:t>https</a:t>
            </a:r>
            <a:r>
              <a:rPr lang="en-IN" u="sng" dirty="0">
                <a:hlinkClick r:id="rId7"/>
              </a:rPr>
              <a:t>://www.geeksforgeeks.org/login-and-registration-project-using-flask-and-mysql/</a:t>
            </a:r>
            <a:endParaRPr lang="en-IN" dirty="0"/>
          </a:p>
          <a:p>
            <a:r>
              <a:rPr lang="en-IN" u="sng" dirty="0">
                <a:hlinkClick r:id="rId8"/>
              </a:rPr>
              <a:t>https://towardsdatascience.com/using-machine-learning-to-predict-future-bitcoin-prices-6637e7bfa58f</a:t>
            </a:r>
            <a:endParaRPr lang="en-IN" dirty="0"/>
          </a:p>
          <a:p>
            <a:endParaRPr lang="en-US" dirty="0" smtClean="0">
              <a:solidFill>
                <a:srgbClr val="808080"/>
              </a:solidFill>
              <a:latin typeface="Fira Sans" panose="020B0503050000020004" pitchFamily="34" charset="0"/>
            </a:endParaRPr>
          </a:p>
          <a:p>
            <a:endParaRPr lang="en-US" dirty="0">
              <a:solidFill>
                <a:srgbClr val="808080"/>
              </a:solidFill>
              <a:latin typeface="Fira Sans" panose="020B0503050000020004" pitchFamily="34" charset="0"/>
            </a:endParaRPr>
          </a:p>
          <a:p>
            <a:endParaRPr lang="en-US" dirty="0" smtClean="0">
              <a:solidFill>
                <a:srgbClr val="808080"/>
              </a:solidFill>
              <a:latin typeface="Fira Sans" panose="020B0503050000020004" pitchFamily="34" charset="0"/>
            </a:endParaRPr>
          </a:p>
          <a:p>
            <a:endParaRPr lang="en-US" dirty="0" smtClean="0">
              <a:solidFill>
                <a:srgbClr val="808080"/>
              </a:solidFill>
              <a:latin typeface="Fira Sans" panose="020B0503050000020004" pitchFamily="34" charset="0"/>
            </a:endParaRPr>
          </a:p>
          <a:p>
            <a:pPr marL="0" indent="0">
              <a:buNone/>
            </a:pPr>
            <a:endParaRPr lang="en-US" dirty="0" smtClean="0">
              <a:solidFill>
                <a:srgbClr val="808080"/>
              </a:solidFill>
              <a:latin typeface="Fira Sans" panose="020B0503050000020004" pitchFamily="34" charset="0"/>
            </a:endParaRPr>
          </a:p>
          <a:p>
            <a:endParaRPr lang="en-US" dirty="0">
              <a:solidFill>
                <a:srgbClr val="808080"/>
              </a:solidFill>
              <a:latin typeface="Fira Sans" panose="020B0503050000020004"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80805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1650332" y="276193"/>
            <a:ext cx="8217568" cy="1325563"/>
          </a:xfrm>
        </p:spPr>
        <p:txBody>
          <a:bodyPr/>
          <a:lstStyle/>
          <a:p>
            <a:pPr algn="ctr"/>
            <a:r>
              <a:rPr lang="en-US" sz="3600" dirty="0">
                <a:solidFill>
                  <a:srgbClr val="C00000"/>
                </a:solidFill>
                <a:latin typeface="Marcellus" panose="020E0602050203020307" pitchFamily="34" charset="0"/>
              </a:rPr>
              <a:t>PROBLEM DEFINITION</a:t>
            </a:r>
            <a:r>
              <a:rPr lang="en-US" dirty="0">
                <a:solidFill>
                  <a:srgbClr val="C00000"/>
                </a:solidFill>
                <a:latin typeface="Marcellus" panose="020E0602050203020307" pitchFamily="34" charset="0"/>
              </a:rPr>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601579" y="1118094"/>
            <a:ext cx="10315074" cy="4487031"/>
          </a:xfrm>
        </p:spPr>
        <p:txBody>
          <a:bodyPr>
            <a:normAutofit/>
          </a:bodyPr>
          <a:lstStyle/>
          <a:p>
            <a:pPr marL="532130" marR="567690" algn="just">
              <a:lnSpc>
                <a:spcPct val="115000"/>
              </a:lnSpc>
              <a:spcBef>
                <a:spcPts val="1340"/>
              </a:spcBef>
              <a:spcAft>
                <a:spcPts val="0"/>
              </a:spcAft>
            </a:pPr>
            <a:r>
              <a:rPr lang="en-US" sz="1800" dirty="0">
                <a:solidFill>
                  <a:srgbClr val="808080"/>
                </a:solidFill>
                <a:effectLst/>
                <a:latin typeface="Fira Sans" panose="020B0503050000020004" pitchFamily="34" charset="0"/>
                <a:ea typeface="Times New Roman" panose="02020603050405020304" pitchFamily="18" charset="0"/>
              </a:rPr>
              <a:t>Cryptocurrencies such as Bitcoin, Ethereum, etc. generated significant attention in 2017. Cryptocurrencies have significant volatility as there is rampant speculation. Given the high variance in prices, can data science methods be used to model the market dynamics? There are many directions this project could take.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Trading Strategy</a:t>
            </a:r>
            <a:r>
              <a:rPr lang="en-US" sz="1800" dirty="0">
                <a:solidFill>
                  <a:srgbClr val="808080"/>
                </a:solidFill>
                <a:effectLst/>
                <a:latin typeface="Fira Sans" panose="020B0503050000020004" pitchFamily="34" charset="0"/>
                <a:ea typeface="Times New Roman" panose="02020603050405020304" pitchFamily="18" charset="0"/>
              </a:rPr>
              <a:t> Can an effective trading strategy be found? We are looking for a demonstration of sound data science principles here.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Market Analysis</a:t>
            </a:r>
            <a:r>
              <a:rPr lang="en-US" sz="1800" dirty="0">
                <a:solidFill>
                  <a:srgbClr val="808080"/>
                </a:solidFill>
                <a:effectLst/>
                <a:latin typeface="Fira Sans" panose="020B0503050000020004" pitchFamily="34" charset="0"/>
                <a:ea typeface="Times New Roman" panose="02020603050405020304" pitchFamily="18" charset="0"/>
              </a:rPr>
              <a:t> Given there is now option trading on certain cryptocurrencies, is it possible to create a volatility index for cryptocurrencies such as VIX? Is variance of this market infinite and therefore not predictable? Are there any rational reasons for investing that you can justify using data science?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Arbitrage</a:t>
            </a:r>
            <a:r>
              <a:rPr lang="en-US" sz="1800" dirty="0">
                <a:solidFill>
                  <a:srgbClr val="808080"/>
                </a:solidFill>
                <a:effectLst/>
                <a:latin typeface="Fira Sans" panose="020B0503050000020004" pitchFamily="34" charset="0"/>
                <a:ea typeface="Times New Roman" panose="02020603050405020304" pitchFamily="18" charset="0"/>
              </a:rPr>
              <a:t> Given the number of different currencies and different markets, how efficient is the market? Are there arbitrage opportunities? Can evidence be found of arbitrage?</a:t>
            </a:r>
            <a:endParaRPr lang="en-IN" sz="1800" dirty="0">
              <a:solidFill>
                <a:srgbClr val="808080"/>
              </a:solidFill>
              <a:effectLst/>
              <a:latin typeface="Fira Sans" panose="020B0503050000020004" pitchFamily="34" charset="0"/>
              <a:ea typeface="Times New Roman" panose="02020603050405020304" pitchFamily="18" charset="0"/>
            </a:endParaRPr>
          </a:p>
          <a:p>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17743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372178" y="391819"/>
            <a:ext cx="6174358" cy="1325563"/>
          </a:xfrm>
        </p:spPr>
        <p:txBody>
          <a:bodyPr>
            <a:normAutofit/>
          </a:bodyPr>
          <a:lstStyle/>
          <a:p>
            <a:r>
              <a:rPr lang="en-US" sz="3200" dirty="0" smtClean="0">
                <a:solidFill>
                  <a:srgbClr val="C00000"/>
                </a:solidFill>
                <a:latin typeface="Marcellus" panose="020E0602050203020307" pitchFamily="34" charset="0"/>
              </a:rPr>
              <a:t>Functional </a:t>
            </a:r>
            <a:r>
              <a:rPr lang="en-US" sz="3200" dirty="0">
                <a:solidFill>
                  <a:srgbClr val="C00000"/>
                </a:solidFill>
                <a:latin typeface="Marcellus" panose="020E0602050203020307" pitchFamily="34" charset="0"/>
              </a:rPr>
              <a:t>and Non- Functional </a:t>
            </a:r>
            <a:r>
              <a:rPr lang="en-US" sz="3200" dirty="0" smtClean="0">
                <a:solidFill>
                  <a:srgbClr val="C00000"/>
                </a:solidFill>
                <a:latin typeface="Marcellus" panose="020E0602050203020307" pitchFamily="34" charset="0"/>
              </a:rPr>
              <a:t>Requirements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 xmlns:a16="http://schemas.microsoft.com/office/drawing/2014/main" id="{BF84EC15-A959-47EB-966C-5F46652CE050}"/>
              </a:ext>
            </a:extLst>
          </p:cNvPr>
          <p:cNvSpPr txBox="1">
            <a:spLocks/>
          </p:cNvSpPr>
          <p:nvPr/>
        </p:nvSpPr>
        <p:spPr>
          <a:xfrm>
            <a:off x="599715" y="1689411"/>
            <a:ext cx="10315074" cy="448703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808080"/>
                </a:solidFill>
                <a:latin typeface="Marcellus" panose="020E0602050203020307" pitchFamily="34" charset="0"/>
              </a:rPr>
              <a:t>  </a:t>
            </a:r>
            <a:r>
              <a:rPr lang="en-US" dirty="0">
                <a:solidFill>
                  <a:srgbClr val="808080"/>
                </a:solidFill>
                <a:latin typeface="Marcellus" panose="020E0602050203020307" pitchFamily="34" charset="0"/>
              </a:rPr>
              <a:t> </a:t>
            </a:r>
            <a:r>
              <a:rPr lang="en-US" dirty="0" smtClean="0">
                <a:solidFill>
                  <a:srgbClr val="808080"/>
                </a:solidFill>
                <a:latin typeface="Marcellus" panose="020E0602050203020307" pitchFamily="34" charset="0"/>
              </a:rPr>
              <a:t>F</a:t>
            </a:r>
            <a:r>
              <a:rPr lang="en-US" sz="2600" b="1" dirty="0" smtClean="0">
                <a:solidFill>
                  <a:srgbClr val="808080"/>
                </a:solidFill>
                <a:latin typeface="Fira Sans" panose="020B0503050000020004" pitchFamily="34" charset="0"/>
              </a:rPr>
              <a:t>unctional </a:t>
            </a:r>
            <a:r>
              <a:rPr lang="en-US" sz="2600" b="1" dirty="0" smtClean="0">
                <a:solidFill>
                  <a:srgbClr val="808080"/>
                </a:solidFill>
                <a:latin typeface="Fira Sans" panose="020B0503050000020004" pitchFamily="34" charset="0"/>
              </a:rPr>
              <a:t>Requirements</a:t>
            </a:r>
          </a:p>
          <a:p>
            <a:pPr fontAlgn="base"/>
            <a:r>
              <a:rPr lang="en-US" sz="2600" dirty="0">
                <a:solidFill>
                  <a:srgbClr val="808080"/>
                </a:solidFill>
                <a:latin typeface="Fira Sans" panose="020B0503050000020004" pitchFamily="34" charset="0"/>
              </a:rPr>
              <a:t>Getting </a:t>
            </a:r>
            <a:r>
              <a:rPr lang="en-US" sz="2600" dirty="0" err="1">
                <a:solidFill>
                  <a:srgbClr val="808080"/>
                </a:solidFill>
                <a:latin typeface="Fira Sans" panose="020B0503050000020004" pitchFamily="34" charset="0"/>
              </a:rPr>
              <a:t>Bitcoin</a:t>
            </a:r>
            <a:r>
              <a:rPr lang="en-US" sz="2600" dirty="0">
                <a:solidFill>
                  <a:srgbClr val="808080"/>
                </a:solidFill>
                <a:latin typeface="Fira Sans" panose="020B0503050000020004" pitchFamily="34" charset="0"/>
              </a:rPr>
              <a:t> price data (model building </a:t>
            </a:r>
            <a:r>
              <a:rPr lang="en-US" sz="2600" dirty="0" smtClean="0">
                <a:solidFill>
                  <a:srgbClr val="808080"/>
                </a:solidFill>
                <a:latin typeface="Fira Sans" panose="020B0503050000020004" pitchFamily="34" charset="0"/>
              </a:rPr>
              <a:t>phase)</a:t>
            </a:r>
          </a:p>
          <a:p>
            <a:pPr fontAlgn="base"/>
            <a:r>
              <a:rPr lang="en-US" sz="2600" dirty="0" smtClean="0">
                <a:solidFill>
                  <a:srgbClr val="808080"/>
                </a:solidFill>
                <a:latin typeface="Fira Sans" panose="020B0503050000020004" pitchFamily="34" charset="0"/>
              </a:rPr>
              <a:t>preparing </a:t>
            </a:r>
            <a:r>
              <a:rPr lang="en-US" sz="2600" dirty="0">
                <a:solidFill>
                  <a:srgbClr val="808080"/>
                </a:solidFill>
                <a:latin typeface="Fira Sans" panose="020B0503050000020004" pitchFamily="34" charset="0"/>
              </a:rPr>
              <a:t>data for training and testing (model building phase)          </a:t>
            </a:r>
            <a:endParaRPr lang="en-US" sz="2600" dirty="0" smtClean="0">
              <a:solidFill>
                <a:srgbClr val="808080"/>
              </a:solidFill>
              <a:latin typeface="Fira Sans" panose="020B0503050000020004" pitchFamily="34" charset="0"/>
            </a:endParaRPr>
          </a:p>
          <a:p>
            <a:pPr fontAlgn="base"/>
            <a:r>
              <a:rPr lang="en-US" sz="2600" dirty="0" smtClean="0">
                <a:solidFill>
                  <a:srgbClr val="808080"/>
                </a:solidFill>
                <a:latin typeface="Fira Sans" panose="020B0503050000020004" pitchFamily="34" charset="0"/>
              </a:rPr>
              <a:t>the </a:t>
            </a:r>
            <a:r>
              <a:rPr lang="en-US" sz="2600" dirty="0">
                <a:solidFill>
                  <a:srgbClr val="808080"/>
                </a:solidFill>
                <a:latin typeface="Fira Sans" panose="020B0503050000020004" pitchFamily="34" charset="0"/>
              </a:rPr>
              <a:t>price of </a:t>
            </a:r>
            <a:r>
              <a:rPr lang="en-US" sz="2600" dirty="0" err="1">
                <a:solidFill>
                  <a:srgbClr val="808080"/>
                </a:solidFill>
                <a:latin typeface="Fira Sans" panose="020B0503050000020004" pitchFamily="34" charset="0"/>
              </a:rPr>
              <a:t>Bitcoin</a:t>
            </a:r>
            <a:r>
              <a:rPr lang="en-US" sz="2600" dirty="0">
                <a:solidFill>
                  <a:srgbClr val="808080"/>
                </a:solidFill>
                <a:latin typeface="Fira Sans" panose="020B0503050000020004" pitchFamily="34" charset="0"/>
              </a:rPr>
              <a:t> using LSTM neural network. </a:t>
            </a:r>
            <a:r>
              <a:rPr lang="en-US" sz="2600" dirty="0">
                <a:solidFill>
                  <a:srgbClr val="808080"/>
                </a:solidFill>
                <a:latin typeface="Fira Sans" panose="020B0503050000020004" pitchFamily="34" charset="0"/>
              </a:rPr>
              <a:t>(model building phase)         </a:t>
            </a:r>
            <a:endParaRPr lang="en-US" sz="2600" dirty="0" smtClean="0">
              <a:solidFill>
                <a:srgbClr val="808080"/>
              </a:solidFill>
              <a:latin typeface="Fira Sans" panose="020B0503050000020004" pitchFamily="34" charset="0"/>
            </a:endParaRPr>
          </a:p>
          <a:p>
            <a:pPr fontAlgn="base"/>
            <a:r>
              <a:rPr lang="en-US" sz="2600" dirty="0" smtClean="0">
                <a:solidFill>
                  <a:srgbClr val="808080"/>
                </a:solidFill>
                <a:latin typeface="Fira Sans" panose="020B0503050000020004" pitchFamily="34" charset="0"/>
              </a:rPr>
              <a:t>Every </a:t>
            </a:r>
            <a:r>
              <a:rPr lang="en-US" sz="2600" dirty="0">
                <a:solidFill>
                  <a:srgbClr val="808080"/>
                </a:solidFill>
                <a:latin typeface="Fira Sans" panose="020B0503050000020004" pitchFamily="34" charset="0"/>
              </a:rPr>
              <a:t>input a user enters during signup/login should be </a:t>
            </a:r>
            <a:r>
              <a:rPr lang="en-US" sz="2600" dirty="0" smtClean="0">
                <a:solidFill>
                  <a:srgbClr val="808080"/>
                </a:solidFill>
                <a:latin typeface="Fira Sans" panose="020B0503050000020004" pitchFamily="34" charset="0"/>
              </a:rPr>
              <a:t>validated using </a:t>
            </a:r>
            <a:r>
              <a:rPr lang="en-US" sz="2600" dirty="0" err="1">
                <a:solidFill>
                  <a:srgbClr val="808080"/>
                </a:solidFill>
                <a:latin typeface="Fira Sans" panose="020B0503050000020004" pitchFamily="34" charset="0"/>
              </a:rPr>
              <a:t>javascript</a:t>
            </a:r>
            <a:r>
              <a:rPr lang="en-US" sz="2600" dirty="0">
                <a:solidFill>
                  <a:srgbClr val="808080"/>
                </a:solidFill>
                <a:latin typeface="Fira Sans" panose="020B0503050000020004" pitchFamily="34" charset="0"/>
              </a:rPr>
              <a:t>/backend.    </a:t>
            </a:r>
            <a:endParaRPr lang="en-US" sz="2600" dirty="0" smtClean="0">
              <a:solidFill>
                <a:srgbClr val="808080"/>
              </a:solidFill>
              <a:latin typeface="Fira Sans" panose="020B0503050000020004" pitchFamily="34" charset="0"/>
            </a:endParaRPr>
          </a:p>
          <a:p>
            <a:pPr fontAlgn="base"/>
            <a:r>
              <a:rPr lang="en-US" sz="2600" dirty="0" smtClean="0">
                <a:solidFill>
                  <a:srgbClr val="808080"/>
                </a:solidFill>
                <a:latin typeface="Fira Sans" panose="020B0503050000020004" pitchFamily="34" charset="0"/>
              </a:rPr>
              <a:t>Email </a:t>
            </a:r>
            <a:r>
              <a:rPr lang="en-US" sz="2600" dirty="0">
                <a:solidFill>
                  <a:srgbClr val="808080"/>
                </a:solidFill>
                <a:latin typeface="Fira Sans" panose="020B0503050000020004" pitchFamily="34" charset="0"/>
              </a:rPr>
              <a:t>will be used to get the details of the user, so it </a:t>
            </a:r>
            <a:r>
              <a:rPr lang="en-US" sz="2600" dirty="0" smtClean="0">
                <a:solidFill>
                  <a:srgbClr val="808080"/>
                </a:solidFill>
                <a:latin typeface="Fira Sans" panose="020B0503050000020004" pitchFamily="34" charset="0"/>
              </a:rPr>
              <a:t>should be </a:t>
            </a:r>
            <a:r>
              <a:rPr lang="en-US" sz="2600" dirty="0">
                <a:solidFill>
                  <a:srgbClr val="808080"/>
                </a:solidFill>
                <a:latin typeface="Fira Sans" panose="020B0503050000020004" pitchFamily="34" charset="0"/>
              </a:rPr>
              <a:t>unique.          </a:t>
            </a:r>
            <a:endParaRPr lang="en-US" sz="2600" dirty="0" smtClean="0">
              <a:solidFill>
                <a:srgbClr val="808080"/>
              </a:solidFill>
              <a:latin typeface="Fira Sans" panose="020B0503050000020004" pitchFamily="34" charset="0"/>
            </a:endParaRPr>
          </a:p>
          <a:p>
            <a:pPr fontAlgn="base"/>
            <a:r>
              <a:rPr lang="en-US" sz="2600" dirty="0" smtClean="0">
                <a:solidFill>
                  <a:srgbClr val="808080"/>
                </a:solidFill>
                <a:latin typeface="Fira Sans" panose="020B0503050000020004" pitchFamily="34" charset="0"/>
              </a:rPr>
              <a:t>Password </a:t>
            </a:r>
            <a:r>
              <a:rPr lang="en-US" sz="2600" dirty="0">
                <a:solidFill>
                  <a:srgbClr val="808080"/>
                </a:solidFill>
                <a:latin typeface="Fira Sans" panose="020B0503050000020004" pitchFamily="34" charset="0"/>
              </a:rPr>
              <a:t>should be encrypted and </a:t>
            </a:r>
            <a:r>
              <a:rPr lang="en-US" sz="2600" dirty="0" smtClean="0">
                <a:solidFill>
                  <a:srgbClr val="808080"/>
                </a:solidFill>
                <a:latin typeface="Fira Sans" panose="020B0503050000020004" pitchFamily="34" charset="0"/>
              </a:rPr>
              <a:t>stored.</a:t>
            </a:r>
          </a:p>
          <a:p>
            <a:pPr fontAlgn="base"/>
            <a:r>
              <a:rPr lang="en-US" sz="2600" dirty="0" smtClean="0">
                <a:solidFill>
                  <a:srgbClr val="808080"/>
                </a:solidFill>
                <a:latin typeface="Fira Sans" panose="020B0503050000020004" pitchFamily="34" charset="0"/>
              </a:rPr>
              <a:t>User </a:t>
            </a:r>
            <a:r>
              <a:rPr lang="en-US" sz="2600" dirty="0">
                <a:solidFill>
                  <a:srgbClr val="808080"/>
                </a:solidFill>
                <a:latin typeface="Fira Sans" panose="020B0503050000020004" pitchFamily="34" charset="0"/>
              </a:rPr>
              <a:t>will be able to visualize the predicted result</a:t>
            </a:r>
            <a:r>
              <a:rPr lang="en-US" sz="2600" dirty="0" smtClean="0">
                <a:solidFill>
                  <a:srgbClr val="808080"/>
                </a:solidFill>
                <a:latin typeface="Fira Sans" panose="020B0503050000020004" pitchFamily="34" charset="0"/>
              </a:rPr>
              <a:t>. </a:t>
            </a:r>
          </a:p>
          <a:p>
            <a:pPr marL="0" indent="0" fontAlgn="base">
              <a:buNone/>
            </a:pPr>
            <a:r>
              <a:rPr lang="en-US" sz="2600" b="1" dirty="0">
                <a:solidFill>
                  <a:srgbClr val="808080"/>
                </a:solidFill>
                <a:latin typeface="Fira Sans" panose="020B0503050000020004" pitchFamily="34" charset="0"/>
              </a:rPr>
              <a:t> </a:t>
            </a:r>
            <a:r>
              <a:rPr lang="en-US" sz="2600" b="1" dirty="0" smtClean="0">
                <a:solidFill>
                  <a:srgbClr val="808080"/>
                </a:solidFill>
                <a:latin typeface="Fira Sans" panose="020B0503050000020004" pitchFamily="34" charset="0"/>
              </a:rPr>
              <a:t>   </a:t>
            </a:r>
            <a:r>
              <a:rPr lang="en-US" sz="2600" b="1" dirty="0">
                <a:solidFill>
                  <a:srgbClr val="808080"/>
                </a:solidFill>
                <a:latin typeface="Fira Sans" panose="020B0503050000020004" pitchFamily="34" charset="0"/>
              </a:rPr>
              <a:t/>
            </a:r>
            <a:br>
              <a:rPr lang="en-US" sz="2600" b="1" dirty="0">
                <a:solidFill>
                  <a:srgbClr val="808080"/>
                </a:solidFill>
                <a:latin typeface="Fira Sans" panose="020B0503050000020004" pitchFamily="34" charset="0"/>
              </a:rPr>
            </a:br>
            <a:endParaRPr lang="en-US" sz="2600" b="1" dirty="0">
              <a:solidFill>
                <a:srgbClr val="808080"/>
              </a:solidFill>
              <a:latin typeface="Fira Sans" panose="020B0503050000020004" pitchFamily="34" charset="0"/>
            </a:endParaRPr>
          </a:p>
          <a:p>
            <a:endParaRPr lang="en-US" sz="2400" dirty="0" smtClean="0">
              <a:solidFill>
                <a:srgbClr val="808080"/>
              </a:solidFill>
              <a:latin typeface="Fira Sans" panose="020B0503050000020004" pitchFamily="34" charset="0"/>
            </a:endParaRPr>
          </a:p>
          <a:p>
            <a:endParaRPr lang="en-US" sz="2400" dirty="0">
              <a:solidFill>
                <a:srgbClr val="808080"/>
              </a:solidFill>
              <a:latin typeface="Fira Sans" panose="020B0503050000020004"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Tree>
    <p:extLst>
      <p:ext uri="{BB962C8B-B14F-4D97-AF65-F5344CB8AC3E}">
        <p14:creationId xmlns:p14="http://schemas.microsoft.com/office/powerpoint/2010/main" val="91858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372178" y="391819"/>
            <a:ext cx="6174358" cy="1325563"/>
          </a:xfrm>
        </p:spPr>
        <p:txBody>
          <a:bodyPr>
            <a:normAutofit/>
          </a:bodyPr>
          <a:lstStyle/>
          <a:p>
            <a:r>
              <a:rPr lang="en-US" sz="3200" dirty="0" smtClean="0">
                <a:solidFill>
                  <a:srgbClr val="C00000"/>
                </a:solidFill>
                <a:latin typeface="Marcellus" panose="020E0602050203020307" pitchFamily="34" charset="0"/>
              </a:rPr>
              <a:t>Functional </a:t>
            </a:r>
            <a:r>
              <a:rPr lang="en-US" sz="3200" dirty="0">
                <a:solidFill>
                  <a:srgbClr val="C00000"/>
                </a:solidFill>
                <a:latin typeface="Marcellus" panose="020E0602050203020307" pitchFamily="34" charset="0"/>
              </a:rPr>
              <a:t>and Non- Functional </a:t>
            </a:r>
            <a:r>
              <a:rPr lang="en-US" sz="3200" dirty="0" smtClean="0">
                <a:solidFill>
                  <a:srgbClr val="C00000"/>
                </a:solidFill>
                <a:latin typeface="Marcellus" panose="020E0602050203020307" pitchFamily="34" charset="0"/>
              </a:rPr>
              <a:t>Requirements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 xmlns:a16="http://schemas.microsoft.com/office/drawing/2014/main" id="{BF84EC15-A959-47EB-966C-5F46652CE050}"/>
              </a:ext>
            </a:extLst>
          </p:cNvPr>
          <p:cNvSpPr txBox="1">
            <a:spLocks/>
          </p:cNvSpPr>
          <p:nvPr/>
        </p:nvSpPr>
        <p:spPr>
          <a:xfrm>
            <a:off x="599715" y="1689411"/>
            <a:ext cx="10315074" cy="44870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808080"/>
                </a:solidFill>
                <a:latin typeface="Marcellus" panose="020E0602050203020307" pitchFamily="34" charset="0"/>
              </a:rPr>
              <a:t>  </a:t>
            </a:r>
            <a:r>
              <a:rPr lang="en-US" sz="2600" b="1" dirty="0" smtClean="0">
                <a:solidFill>
                  <a:srgbClr val="808080"/>
                </a:solidFill>
                <a:latin typeface="Fira Sans" panose="020B0503050000020004" pitchFamily="34" charset="0"/>
              </a:rPr>
              <a:t>Non </a:t>
            </a:r>
            <a:r>
              <a:rPr lang="en-US" sz="2600" b="1" dirty="0">
                <a:solidFill>
                  <a:srgbClr val="808080"/>
                </a:solidFill>
                <a:latin typeface="Fira Sans" panose="020B0503050000020004" pitchFamily="34" charset="0"/>
              </a:rPr>
              <a:t>Functional </a:t>
            </a:r>
            <a:r>
              <a:rPr lang="en-US" sz="2600" b="1" dirty="0" smtClean="0">
                <a:solidFill>
                  <a:srgbClr val="808080"/>
                </a:solidFill>
                <a:latin typeface="Fira Sans" panose="020B0503050000020004" pitchFamily="34" charset="0"/>
              </a:rPr>
              <a:t>Requirements</a:t>
            </a:r>
          </a:p>
          <a:p>
            <a:pPr fontAlgn="base"/>
            <a:r>
              <a:rPr lang="en-US" sz="2400" dirty="0">
                <a:solidFill>
                  <a:srgbClr val="808080"/>
                </a:solidFill>
                <a:latin typeface="Fira Sans" panose="020B0503050000020004" pitchFamily="34" charset="0"/>
              </a:rPr>
              <a:t>Reliability </a:t>
            </a:r>
          </a:p>
          <a:p>
            <a:pPr fontAlgn="base"/>
            <a:r>
              <a:rPr lang="en-US" sz="2400" dirty="0">
                <a:solidFill>
                  <a:srgbClr val="808080"/>
                </a:solidFill>
                <a:latin typeface="Fira Sans" panose="020B0503050000020004" pitchFamily="34" charset="0"/>
              </a:rPr>
              <a:t>Security</a:t>
            </a:r>
          </a:p>
          <a:p>
            <a:pPr fontAlgn="base"/>
            <a:r>
              <a:rPr lang="en-US" sz="2400" dirty="0">
                <a:solidFill>
                  <a:srgbClr val="808080"/>
                </a:solidFill>
                <a:latin typeface="Fira Sans" panose="020B0503050000020004" pitchFamily="34" charset="0"/>
              </a:rPr>
              <a:t>Traceability </a:t>
            </a:r>
            <a:endParaRPr lang="en-US" sz="2400" dirty="0">
              <a:solidFill>
                <a:srgbClr val="808080"/>
              </a:solidFill>
              <a:latin typeface="Fira Sans" panose="020B0503050000020004" pitchFamily="34" charset="0"/>
            </a:endParaRPr>
          </a:p>
          <a:p>
            <a:pPr fontAlgn="base"/>
            <a:r>
              <a:rPr lang="en-US" sz="2400" dirty="0">
                <a:solidFill>
                  <a:srgbClr val="808080"/>
                </a:solidFill>
                <a:latin typeface="Fira Sans" panose="020B0503050000020004" pitchFamily="34" charset="0"/>
              </a:rPr>
              <a:t>Portability</a:t>
            </a:r>
          </a:p>
          <a:p>
            <a:pPr fontAlgn="base"/>
            <a:r>
              <a:rPr lang="en-US" sz="2400" dirty="0">
                <a:solidFill>
                  <a:srgbClr val="808080"/>
                </a:solidFill>
                <a:latin typeface="Fira Sans" panose="020B0503050000020004" pitchFamily="34" charset="0"/>
              </a:rPr>
              <a:t>Performance</a:t>
            </a:r>
          </a:p>
          <a:p>
            <a:pPr fontAlgn="base"/>
            <a:r>
              <a:rPr lang="en-US" sz="2400" dirty="0">
                <a:solidFill>
                  <a:srgbClr val="808080"/>
                </a:solidFill>
                <a:latin typeface="Fira Sans" panose="020B0503050000020004" pitchFamily="34" charset="0"/>
              </a:rPr>
              <a:t>Availability</a:t>
            </a:r>
          </a:p>
          <a:p>
            <a:pPr marL="0" indent="0">
              <a:buNone/>
            </a:pPr>
            <a:endParaRPr lang="en-US" sz="2600" b="1" dirty="0" smtClean="0">
              <a:solidFill>
                <a:srgbClr val="808080"/>
              </a:solidFill>
              <a:latin typeface="Fira Sans" panose="020B0503050000020004" pitchFamily="34" charset="0"/>
            </a:endParaRPr>
          </a:p>
          <a:p>
            <a:pPr marL="0" indent="0" fontAlgn="base">
              <a:buNone/>
            </a:pPr>
            <a:r>
              <a:rPr lang="en-US" sz="2600" b="1" dirty="0" smtClean="0">
                <a:solidFill>
                  <a:srgbClr val="808080"/>
                </a:solidFill>
                <a:latin typeface="Fira Sans" panose="020B0503050000020004" pitchFamily="34" charset="0"/>
              </a:rPr>
              <a:t>    </a:t>
            </a:r>
            <a:r>
              <a:rPr lang="en-US" sz="2600" b="1" dirty="0">
                <a:solidFill>
                  <a:srgbClr val="808080"/>
                </a:solidFill>
                <a:latin typeface="Fira Sans" panose="020B0503050000020004" pitchFamily="34" charset="0"/>
              </a:rPr>
              <a:t/>
            </a:r>
            <a:br>
              <a:rPr lang="en-US" sz="2600" b="1" dirty="0">
                <a:solidFill>
                  <a:srgbClr val="808080"/>
                </a:solidFill>
                <a:latin typeface="Fira Sans" panose="020B0503050000020004" pitchFamily="34" charset="0"/>
              </a:rPr>
            </a:br>
            <a:endParaRPr lang="en-US" sz="2600" b="1" dirty="0">
              <a:solidFill>
                <a:srgbClr val="808080"/>
              </a:solidFill>
              <a:latin typeface="Fira Sans" panose="020B0503050000020004" pitchFamily="34" charset="0"/>
            </a:endParaRPr>
          </a:p>
          <a:p>
            <a:endParaRPr lang="en-US" sz="2400" dirty="0" smtClean="0">
              <a:solidFill>
                <a:srgbClr val="808080"/>
              </a:solidFill>
              <a:latin typeface="Fira Sans" panose="020B0503050000020004" pitchFamily="34" charset="0"/>
            </a:endParaRPr>
          </a:p>
          <a:p>
            <a:endParaRPr lang="en-US" sz="2400" dirty="0">
              <a:solidFill>
                <a:srgbClr val="808080"/>
              </a:solidFill>
              <a:latin typeface="Fira Sans" panose="020B0503050000020004"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Tree>
    <p:extLst>
      <p:ext uri="{BB962C8B-B14F-4D97-AF65-F5344CB8AC3E}">
        <p14:creationId xmlns:p14="http://schemas.microsoft.com/office/powerpoint/2010/main" val="365820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618931" y="366389"/>
            <a:ext cx="4650677" cy="721920"/>
          </a:xfrm>
        </p:spPr>
        <p:txBody>
          <a:bodyPr>
            <a:normAutofit fontScale="90000"/>
          </a:bodyPr>
          <a:lstStyle/>
          <a:p>
            <a:pPr algn="ctr"/>
            <a:r>
              <a:rPr lang="en-US" sz="3600" dirty="0">
                <a:solidFill>
                  <a:srgbClr val="C00000"/>
                </a:solidFill>
                <a:latin typeface="Marcellus" panose="020E0602050203020307" pitchFamily="34" charset="0"/>
              </a:rPr>
              <a:t>LITERATURE REVIEW</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916129" y="1211558"/>
            <a:ext cx="10315074" cy="44870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808080"/>
                </a:solidFill>
                <a:latin typeface="Fira Sans" panose="020B0503050000020004" pitchFamily="34" charset="0"/>
              </a:rPr>
              <a:t>[1] </a:t>
            </a:r>
            <a:r>
              <a:rPr lang="en-US" sz="2400" dirty="0" smtClean="0">
                <a:solidFill>
                  <a:srgbClr val="808080"/>
                </a:solidFill>
                <a:latin typeface="Fira Sans" panose="020B0503050000020004" pitchFamily="34" charset="0"/>
              </a:rPr>
              <a:t>Focuses </a:t>
            </a:r>
            <a:r>
              <a:rPr lang="en-US" sz="2400" dirty="0">
                <a:solidFill>
                  <a:srgbClr val="808080"/>
                </a:solidFill>
                <a:latin typeface="Fira Sans" panose="020B0503050000020004" pitchFamily="34" charset="0"/>
              </a:rPr>
              <a:t>on the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closing price and sentiments of the current market for the development of the predictive model. It does also calculate the market sentiments to predict the price more accurately. The prediction is limited to previous </a:t>
            </a:r>
            <a:r>
              <a:rPr lang="en-US" sz="2400" dirty="0" err="1">
                <a:solidFill>
                  <a:srgbClr val="808080"/>
                </a:solidFill>
                <a:latin typeface="Fira Sans" panose="020B0503050000020004" pitchFamily="34" charset="0"/>
              </a:rPr>
              <a:t>data.The</a:t>
            </a:r>
            <a:r>
              <a:rPr lang="en-US" sz="2400" dirty="0">
                <a:solidFill>
                  <a:srgbClr val="808080"/>
                </a:solidFill>
                <a:latin typeface="Fira Sans" panose="020B0503050000020004" pitchFamily="34" charset="0"/>
              </a:rPr>
              <a:t> model developed </a:t>
            </a:r>
            <a:r>
              <a:rPr lang="en-US" sz="2400" dirty="0" smtClean="0">
                <a:solidFill>
                  <a:srgbClr val="808080"/>
                </a:solidFill>
                <a:latin typeface="Fira Sans" panose="020B0503050000020004" pitchFamily="34" charset="0"/>
              </a:rPr>
              <a:t>using LSTM </a:t>
            </a:r>
            <a:r>
              <a:rPr lang="en-US" sz="2400" dirty="0">
                <a:solidFill>
                  <a:srgbClr val="808080"/>
                </a:solidFill>
                <a:latin typeface="Fira Sans" panose="020B0503050000020004" pitchFamily="34" charset="0"/>
              </a:rPr>
              <a:t>(Long Short-Term Memory) </a:t>
            </a:r>
            <a:r>
              <a:rPr lang="en-US" sz="2400" dirty="0" smtClean="0">
                <a:solidFill>
                  <a:srgbClr val="808080"/>
                </a:solidFill>
                <a:latin typeface="Fira Sans" panose="020B0503050000020004" pitchFamily="34" charset="0"/>
              </a:rPr>
              <a:t>which turns </a:t>
            </a:r>
            <a:r>
              <a:rPr lang="en-US" sz="2400" dirty="0">
                <a:solidFill>
                  <a:srgbClr val="808080"/>
                </a:solidFill>
                <a:latin typeface="Fira Sans" panose="020B0503050000020004" pitchFamily="34" charset="0"/>
              </a:rPr>
              <a:t>out to be an effective learner on training data than </a:t>
            </a:r>
            <a:r>
              <a:rPr lang="en-US" sz="2400" dirty="0" smtClean="0">
                <a:solidFill>
                  <a:srgbClr val="808080"/>
                </a:solidFill>
                <a:latin typeface="Fira Sans" panose="020B0503050000020004" pitchFamily="34" charset="0"/>
              </a:rPr>
              <a:t>ARIMA.</a:t>
            </a:r>
          </a:p>
          <a:p>
            <a:pPr marL="0" indent="0">
              <a:buNone/>
            </a:pPr>
            <a:r>
              <a:rPr lang="en-US" sz="2400" dirty="0" smtClean="0">
                <a:solidFill>
                  <a:srgbClr val="808080"/>
                </a:solidFill>
                <a:latin typeface="Fira Sans" panose="020B0503050000020004" pitchFamily="34" charset="0"/>
              </a:rPr>
              <a:t>[2]Uses </a:t>
            </a:r>
            <a:r>
              <a:rPr lang="en-US" sz="2400" dirty="0">
                <a:solidFill>
                  <a:srgbClr val="808080"/>
                </a:solidFill>
                <a:latin typeface="Fira Sans" panose="020B0503050000020004" pitchFamily="34" charset="0"/>
              </a:rPr>
              <a:t>the LSTM version of Recurrent Neural Networks, pricing for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To develop a better understanding of its price influence and a common view of this good invention, we first give a brief overview of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again economics. After that, we define the database, including data from stock market indices, sentiment, </a:t>
            </a:r>
            <a:r>
              <a:rPr lang="en-US" sz="2400" dirty="0" err="1">
                <a:solidFill>
                  <a:srgbClr val="808080"/>
                </a:solidFill>
                <a:latin typeface="Fira Sans" panose="020B0503050000020004" pitchFamily="34" charset="0"/>
              </a:rPr>
              <a:t>blockchain</a:t>
            </a:r>
            <a:r>
              <a:rPr lang="en-US" sz="2400" dirty="0">
                <a:solidFill>
                  <a:srgbClr val="808080"/>
                </a:solidFill>
                <a:latin typeface="Fira Sans" panose="020B0503050000020004" pitchFamily="34" charset="0"/>
              </a:rPr>
              <a:t> and </a:t>
            </a:r>
            <a:r>
              <a:rPr lang="en-US" sz="2400" dirty="0" smtClean="0">
                <a:solidFill>
                  <a:srgbClr val="808080"/>
                </a:solidFill>
                <a:latin typeface="Fira Sans" panose="020B0503050000020004" pitchFamily="34" charset="0"/>
              </a:rPr>
              <a:t>Coin market cap</a:t>
            </a:r>
            <a:r>
              <a:rPr lang="en-US" sz="2400" dirty="0">
                <a:solidFill>
                  <a:srgbClr val="808080"/>
                </a:solidFill>
                <a:latin typeface="Fira Sans" panose="020B0503050000020004" pitchFamily="34" charset="0"/>
              </a:rPr>
              <a:t>. Further in this investigation, we demonstrate the use of LSTM structures with the series of time mentioned above. In conclusion, we draw the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pricing forecast results 30 and 60 days in advance. Using deep neural networks provided a better understanding of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and LSTM architecture. The work in progress includes implementing </a:t>
            </a:r>
            <a:r>
              <a:rPr lang="en-US" sz="2400" dirty="0" err="1">
                <a:solidFill>
                  <a:srgbClr val="808080"/>
                </a:solidFill>
                <a:latin typeface="Fira Sans" panose="020B0503050000020004" pitchFamily="34" charset="0"/>
              </a:rPr>
              <a:t>hyperparameter</a:t>
            </a:r>
            <a:r>
              <a:rPr lang="en-US" sz="2400" dirty="0">
                <a:solidFill>
                  <a:srgbClr val="808080"/>
                </a:solidFill>
                <a:latin typeface="Fira Sans" panose="020B0503050000020004" pitchFamily="34" charset="0"/>
              </a:rPr>
              <a:t> tuning, in order to get a more accurate network architecture.</a:t>
            </a:r>
            <a:endParaRPr lang="en-US" sz="2400" dirty="0" smtClean="0">
              <a:solidFill>
                <a:srgbClr val="808080"/>
              </a:solidFill>
              <a:latin typeface="Fira Sans" panose="020B0503050000020004" pitchFamily="34" charset="0"/>
            </a:endParaRPr>
          </a:p>
          <a:p>
            <a:pPr marL="0" indent="0">
              <a:buNone/>
            </a:pPr>
            <a:r>
              <a:rPr lang="en-US" sz="2400" dirty="0">
                <a:solidFill>
                  <a:srgbClr val="808080"/>
                </a:solidFill>
                <a:latin typeface="Fira Sans" panose="020B0503050000020004" pitchFamily="34" charset="0"/>
              </a:rPr>
              <a:t>[3] </a:t>
            </a:r>
            <a:r>
              <a:rPr lang="en-US" sz="2400" dirty="0" smtClean="0">
                <a:solidFill>
                  <a:srgbClr val="808080"/>
                </a:solidFill>
                <a:latin typeface="Fira Sans" panose="020B0503050000020004" pitchFamily="34" charset="0"/>
              </a:rPr>
              <a:t>This paper proposes </a:t>
            </a:r>
            <a:r>
              <a:rPr lang="en-US" sz="2400" dirty="0">
                <a:solidFill>
                  <a:srgbClr val="808080"/>
                </a:solidFill>
                <a:latin typeface="Fira Sans" panose="020B0503050000020004" pitchFamily="34" charset="0"/>
              </a:rPr>
              <a:t>an </a:t>
            </a:r>
            <a:r>
              <a:rPr lang="en-US" sz="2400" dirty="0" smtClean="0">
                <a:solidFill>
                  <a:srgbClr val="808080"/>
                </a:solidFill>
                <a:latin typeface="Fira Sans" panose="020B0503050000020004" pitchFamily="34" charset="0"/>
              </a:rPr>
              <a:t>LSTM-based model to analyze company sentiments towards </a:t>
            </a:r>
            <a:r>
              <a:rPr lang="en-US" sz="2400" dirty="0" err="1" smtClean="0">
                <a:solidFill>
                  <a:srgbClr val="808080"/>
                </a:solidFill>
                <a:latin typeface="Fira Sans" panose="020B0503050000020004" pitchFamily="34" charset="0"/>
              </a:rPr>
              <a:t>cryptocurrencies</a:t>
            </a:r>
            <a:r>
              <a:rPr lang="en-US" sz="2400" dirty="0" smtClean="0">
                <a:solidFill>
                  <a:srgbClr val="808080"/>
                </a:solidFill>
                <a:latin typeface="Fira Sans" panose="020B0503050000020004" pitchFamily="34" charset="0"/>
              </a:rPr>
              <a:t>. It </a:t>
            </a:r>
            <a:r>
              <a:rPr lang="en-US" sz="2400" dirty="0">
                <a:solidFill>
                  <a:srgbClr val="808080"/>
                </a:solidFill>
                <a:latin typeface="Fira Sans" panose="020B0503050000020004" pitchFamily="34" charset="0"/>
              </a:rPr>
              <a:t>achieved 99% accuracy on the training set and 83.59% accuracy on the testing set</a:t>
            </a:r>
            <a:r>
              <a:rPr lang="en-US" sz="2400" dirty="0" smtClean="0">
                <a:solidFill>
                  <a:srgbClr val="808080"/>
                </a:solidFill>
                <a:latin typeface="Fira Sans" panose="020B0503050000020004" pitchFamily="34" charset="0"/>
              </a:rPr>
              <a:t>.</a:t>
            </a:r>
          </a:p>
          <a:p>
            <a:pPr marL="0" indent="0">
              <a:buNone/>
            </a:pPr>
            <a:endParaRPr lang="en-US" sz="2400" dirty="0" smtClean="0">
              <a:solidFill>
                <a:srgbClr val="808080"/>
              </a:solidFill>
              <a:latin typeface="Fira Sans" panose="020B0503050000020004" pitchFamily="34" charset="0"/>
            </a:endParaRPr>
          </a:p>
          <a:p>
            <a:pPr marL="0" indent="0">
              <a:buNone/>
            </a:pPr>
            <a:endParaRPr lang="en-US" sz="2400" dirty="0" smtClean="0">
              <a:solidFill>
                <a:srgbClr val="808080"/>
              </a:solidFill>
              <a:latin typeface="Fira Sans" panose="020B0503050000020004" pitchFamily="34" charset="0"/>
            </a:endParaRPr>
          </a:p>
          <a:p>
            <a:pPr marL="0" indent="0">
              <a:buNone/>
            </a:pPr>
            <a:endParaRPr lang="en-US" sz="2400" dirty="0">
              <a:solidFill>
                <a:srgbClr val="808080"/>
              </a:solidFill>
              <a:latin typeface="Fira Sans" panose="020B0503050000020004"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133504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822314" y="539226"/>
            <a:ext cx="3772109" cy="1325563"/>
          </a:xfrm>
        </p:spPr>
        <p:txBody>
          <a:bodyPr>
            <a:normAutofit/>
          </a:bodyPr>
          <a:lstStyle/>
          <a:p>
            <a:pPr algn="ctr"/>
            <a:r>
              <a:rPr lang="en-US" sz="3200" dirty="0">
                <a:solidFill>
                  <a:srgbClr val="C00000"/>
                </a:solidFill>
                <a:latin typeface="Marcellus" panose="020E0602050203020307" pitchFamily="34" charset="0"/>
              </a:rPr>
              <a:t>TECHNOLOGIES USED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08080"/>
                </a:solidFill>
                <a:latin typeface="Fira Sans" panose="020B0503050000020004" pitchFamily="34" charset="0"/>
              </a:rPr>
              <a:t>Python</a:t>
            </a:r>
          </a:p>
          <a:p>
            <a:r>
              <a:rPr lang="en-US" dirty="0">
                <a:solidFill>
                  <a:srgbClr val="808080"/>
                </a:solidFill>
                <a:latin typeface="Fira Sans" panose="020B0503050000020004" pitchFamily="34" charset="0"/>
              </a:rPr>
              <a:t>Flask</a:t>
            </a:r>
          </a:p>
          <a:p>
            <a:r>
              <a:rPr lang="en-US" dirty="0">
                <a:solidFill>
                  <a:srgbClr val="808080"/>
                </a:solidFill>
                <a:latin typeface="Fira Sans" panose="020B0503050000020004" pitchFamily="34" charset="0"/>
              </a:rPr>
              <a:t>HTML</a:t>
            </a:r>
          </a:p>
          <a:p>
            <a:r>
              <a:rPr lang="en-US" dirty="0" smtClean="0">
                <a:solidFill>
                  <a:srgbClr val="808080"/>
                </a:solidFill>
                <a:latin typeface="Fira Sans" panose="020B0503050000020004" pitchFamily="34" charset="0"/>
              </a:rPr>
              <a:t>CSS</a:t>
            </a:r>
            <a:endParaRPr lang="en-US" dirty="0">
              <a:solidFill>
                <a:srgbClr val="808080"/>
              </a:solidFill>
              <a:latin typeface="Fira Sans" panose="020B0503050000020004" pitchFamily="34" charset="0"/>
            </a:endParaRPr>
          </a:p>
          <a:p>
            <a:r>
              <a:rPr lang="en-US" dirty="0" err="1" smtClean="0">
                <a:solidFill>
                  <a:srgbClr val="808080"/>
                </a:solidFill>
                <a:latin typeface="Fira Sans" panose="020B0503050000020004" pitchFamily="34" charset="0"/>
              </a:rPr>
              <a:t>Javascript</a:t>
            </a:r>
            <a:endParaRPr lang="en-US" dirty="0">
              <a:solidFill>
                <a:srgbClr val="808080"/>
              </a:solidFill>
              <a:latin typeface="Fira Sans" panose="020B0503050000020004" pitchFamily="34" charset="0"/>
            </a:endParaRPr>
          </a:p>
          <a:p>
            <a:r>
              <a:rPr lang="en-US" dirty="0">
                <a:solidFill>
                  <a:srgbClr val="808080"/>
                </a:solidFill>
                <a:latin typeface="Fira Sans" panose="020B0503050000020004" pitchFamily="34" charset="0"/>
              </a:rPr>
              <a:t>Machine Learning Algorithms: LSTM, </a:t>
            </a:r>
            <a:r>
              <a:rPr lang="en-US" dirty="0" smtClean="0">
                <a:solidFill>
                  <a:srgbClr val="808080"/>
                </a:solidFill>
                <a:latin typeface="Fira Sans" panose="020B0503050000020004" pitchFamily="34" charset="0"/>
              </a:rPr>
              <a:t>ARIMA</a:t>
            </a:r>
            <a:endParaRPr lang="en-US" dirty="0">
              <a:solidFill>
                <a:srgbClr val="808080"/>
              </a:solidFill>
              <a:latin typeface="Fira Sans" panose="020B0503050000020004"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30184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140178" y="539226"/>
            <a:ext cx="5661163" cy="1325563"/>
          </a:xfrm>
        </p:spPr>
        <p:txBody>
          <a:bodyPr>
            <a:normAutofit/>
          </a:bodyPr>
          <a:lstStyle/>
          <a:p>
            <a:r>
              <a:rPr lang="en-US" sz="3200" dirty="0">
                <a:solidFill>
                  <a:srgbClr val="C00000"/>
                </a:solidFill>
                <a:latin typeface="Marcellus" panose="020E0602050203020307" pitchFamily="34" charset="0"/>
              </a:rPr>
              <a:t>IMPLEMENTATION DETAILS</a:t>
            </a:r>
            <a:endParaRPr lang="en-US" sz="3200" dirty="0"/>
          </a:p>
        </p:txBody>
      </p:sp>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11755010" y="4869"/>
            <a:ext cx="560709"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622394" y="1203615"/>
            <a:ext cx="10315074" cy="469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1">
                    <a:lumMod val="85000"/>
                    <a:lumOff val="15000"/>
                  </a:schemeClr>
                </a:solidFill>
                <a:latin typeface="Marcellus" panose="020E0602050203020307" pitchFamily="34" charset="0"/>
              </a:rPr>
              <a:t>           </a:t>
            </a:r>
          </a:p>
          <a:p>
            <a:pPr marL="514350" indent="-514350">
              <a:buFont typeface="+mj-lt"/>
              <a:buAutoNum type="arabicPeriod"/>
            </a:pPr>
            <a:r>
              <a:rPr lang="en-US" sz="2400" dirty="0">
                <a:solidFill>
                  <a:srgbClr val="808080"/>
                </a:solidFill>
                <a:latin typeface="Fira Sans" panose="020B0503050000020004" pitchFamily="34" charset="0"/>
              </a:rPr>
              <a:t>Download </a:t>
            </a:r>
            <a:r>
              <a:rPr lang="en-US" sz="2400" dirty="0" err="1">
                <a:solidFill>
                  <a:srgbClr val="808080"/>
                </a:solidFill>
                <a:latin typeface="Fira Sans" panose="020B0503050000020004" pitchFamily="34" charset="0"/>
              </a:rPr>
              <a:t>Bitcoin</a:t>
            </a:r>
            <a:r>
              <a:rPr lang="en-US" sz="2400" dirty="0">
                <a:solidFill>
                  <a:srgbClr val="808080"/>
                </a:solidFill>
                <a:latin typeface="Fira Sans" panose="020B0503050000020004" pitchFamily="34" charset="0"/>
              </a:rPr>
              <a:t> Price data using </a:t>
            </a:r>
            <a:r>
              <a:rPr lang="en-US" sz="2400" dirty="0" err="1">
                <a:solidFill>
                  <a:srgbClr val="808080"/>
                </a:solidFill>
                <a:latin typeface="Fira Sans" panose="020B0503050000020004" pitchFamily="34" charset="0"/>
              </a:rPr>
              <a:t>Kaggle</a:t>
            </a:r>
            <a:r>
              <a:rPr lang="en-US" sz="2400" dirty="0">
                <a:solidFill>
                  <a:srgbClr val="808080"/>
                </a:solidFill>
                <a:latin typeface="Fira Sans" panose="020B0503050000020004" pitchFamily="34" charset="0"/>
              </a:rPr>
              <a:t> open source                </a:t>
            </a:r>
            <a:endParaRPr lang="en-US" sz="2400" dirty="0">
              <a:solidFill>
                <a:srgbClr val="808080"/>
              </a:solidFill>
              <a:latin typeface="Fira Sans" panose="020B0503050000020004" pitchFamily="34" charset="0"/>
            </a:endParaRPr>
          </a:p>
          <a:p>
            <a:pPr marL="514350" indent="-514350">
              <a:buFont typeface="+mj-lt"/>
              <a:buAutoNum type="arabicPeriod"/>
            </a:pPr>
            <a:r>
              <a:rPr lang="en-US" sz="2400" dirty="0">
                <a:solidFill>
                  <a:srgbClr val="808080"/>
                </a:solidFill>
                <a:latin typeface="Fira Sans" panose="020B0503050000020004" pitchFamily="34" charset="0"/>
              </a:rPr>
              <a:t>Data </a:t>
            </a:r>
            <a:r>
              <a:rPr lang="en-US" sz="2400" dirty="0">
                <a:solidFill>
                  <a:srgbClr val="808080"/>
                </a:solidFill>
                <a:latin typeface="Fira Sans" panose="020B0503050000020004" pitchFamily="34" charset="0"/>
              </a:rPr>
              <a:t>Study using different </a:t>
            </a:r>
            <a:r>
              <a:rPr lang="en-US" sz="2400" dirty="0">
                <a:solidFill>
                  <a:srgbClr val="808080"/>
                </a:solidFill>
                <a:latin typeface="Fira Sans" panose="020B0503050000020004" pitchFamily="34" charset="0"/>
              </a:rPr>
              <a:t>technique</a:t>
            </a:r>
          </a:p>
          <a:p>
            <a:pPr marL="514350" indent="-514350">
              <a:buFont typeface="+mj-lt"/>
              <a:buAutoNum type="arabicPeriod"/>
            </a:pPr>
            <a:r>
              <a:rPr lang="en-US" sz="2400" dirty="0">
                <a:solidFill>
                  <a:srgbClr val="808080"/>
                </a:solidFill>
                <a:latin typeface="Fira Sans" panose="020B0503050000020004" pitchFamily="34" charset="0"/>
              </a:rPr>
              <a:t>Data </a:t>
            </a:r>
            <a:r>
              <a:rPr lang="en-US" sz="2400" dirty="0">
                <a:solidFill>
                  <a:srgbClr val="808080"/>
                </a:solidFill>
                <a:latin typeface="Fira Sans" panose="020B0503050000020004" pitchFamily="34" charset="0"/>
              </a:rPr>
              <a:t>Cleaning                </a:t>
            </a:r>
            <a:endParaRPr lang="en-US" sz="2400" dirty="0">
              <a:solidFill>
                <a:srgbClr val="808080"/>
              </a:solidFill>
              <a:latin typeface="Fira Sans" panose="020B0503050000020004" pitchFamily="34" charset="0"/>
            </a:endParaRPr>
          </a:p>
          <a:p>
            <a:pPr marL="514350" indent="-514350">
              <a:buFont typeface="+mj-lt"/>
              <a:buAutoNum type="arabicPeriod"/>
            </a:pPr>
            <a:r>
              <a:rPr lang="en-US" sz="2400" dirty="0">
                <a:solidFill>
                  <a:srgbClr val="808080"/>
                </a:solidFill>
                <a:latin typeface="Fira Sans" panose="020B0503050000020004" pitchFamily="34" charset="0"/>
              </a:rPr>
              <a:t>Dickey </a:t>
            </a:r>
            <a:r>
              <a:rPr lang="en-US" sz="2400" dirty="0">
                <a:solidFill>
                  <a:srgbClr val="808080"/>
                </a:solidFill>
                <a:latin typeface="Fira Sans" panose="020B0503050000020004" pitchFamily="34" charset="0"/>
              </a:rPr>
              <a:t>fuller test                  </a:t>
            </a:r>
            <a:endParaRPr lang="en-US" sz="2400" dirty="0">
              <a:solidFill>
                <a:srgbClr val="808080"/>
              </a:solidFill>
              <a:latin typeface="Fira Sans" panose="020B0503050000020004" pitchFamily="34" charset="0"/>
            </a:endParaRPr>
          </a:p>
          <a:p>
            <a:pPr marL="514350" indent="-514350">
              <a:buFont typeface="+mj-lt"/>
              <a:buAutoNum type="arabicPeriod"/>
            </a:pPr>
            <a:r>
              <a:rPr lang="en-US" sz="2400" dirty="0">
                <a:solidFill>
                  <a:srgbClr val="808080"/>
                </a:solidFill>
                <a:latin typeface="Fira Sans" panose="020B0503050000020004" pitchFamily="34" charset="0"/>
              </a:rPr>
              <a:t>Data </a:t>
            </a:r>
            <a:r>
              <a:rPr lang="en-US" sz="2400" dirty="0">
                <a:solidFill>
                  <a:srgbClr val="808080"/>
                </a:solidFill>
                <a:latin typeface="Fira Sans" panose="020B0503050000020004" pitchFamily="34" charset="0"/>
              </a:rPr>
              <a:t>splitting into Training dataset and testing </a:t>
            </a:r>
            <a:r>
              <a:rPr lang="en-US" sz="2400" dirty="0">
                <a:solidFill>
                  <a:srgbClr val="808080"/>
                </a:solidFill>
                <a:latin typeface="Fira Sans" panose="020B0503050000020004" pitchFamily="34" charset="0"/>
              </a:rPr>
              <a:t>dataset                </a:t>
            </a:r>
          </a:p>
          <a:p>
            <a:pPr marL="514350" indent="-514350">
              <a:buFont typeface="+mj-lt"/>
              <a:buAutoNum type="arabicPeriod"/>
            </a:pPr>
            <a:r>
              <a:rPr lang="en-US" sz="2400" dirty="0">
                <a:solidFill>
                  <a:srgbClr val="808080"/>
                </a:solidFill>
                <a:latin typeface="Fira Sans" panose="020B0503050000020004" pitchFamily="34" charset="0"/>
              </a:rPr>
              <a:t>Used </a:t>
            </a:r>
            <a:r>
              <a:rPr lang="en-US" sz="2400" dirty="0" err="1">
                <a:solidFill>
                  <a:srgbClr val="808080"/>
                </a:solidFill>
                <a:latin typeface="Fira Sans" panose="020B0503050000020004" pitchFamily="34" charset="0"/>
              </a:rPr>
              <a:t>Arima</a:t>
            </a:r>
            <a:r>
              <a:rPr lang="en-US" sz="2400" dirty="0">
                <a:solidFill>
                  <a:srgbClr val="808080"/>
                </a:solidFill>
                <a:latin typeface="Fira Sans" panose="020B0503050000020004" pitchFamily="34" charset="0"/>
              </a:rPr>
              <a:t> Model for training ML </a:t>
            </a:r>
            <a:r>
              <a:rPr lang="en-US" sz="2400" dirty="0">
                <a:solidFill>
                  <a:srgbClr val="808080"/>
                </a:solidFill>
                <a:latin typeface="Fira Sans" panose="020B0503050000020004" pitchFamily="34" charset="0"/>
              </a:rPr>
              <a:t>Model</a:t>
            </a:r>
          </a:p>
          <a:p>
            <a:pPr marL="514350" indent="-514350">
              <a:buFont typeface="+mj-lt"/>
              <a:buAutoNum type="arabicPeriod"/>
            </a:pPr>
            <a:r>
              <a:rPr lang="en-US" sz="2400" dirty="0">
                <a:solidFill>
                  <a:srgbClr val="808080"/>
                </a:solidFill>
                <a:latin typeface="Fira Sans" panose="020B0503050000020004" pitchFamily="34" charset="0"/>
              </a:rPr>
              <a:t>Used </a:t>
            </a:r>
            <a:r>
              <a:rPr lang="en-US" sz="2400" dirty="0">
                <a:solidFill>
                  <a:srgbClr val="808080"/>
                </a:solidFill>
                <a:latin typeface="Fira Sans" panose="020B0503050000020004" pitchFamily="34" charset="0"/>
              </a:rPr>
              <a:t>LSTM Model for training ML Model                </a:t>
            </a:r>
            <a:endParaRPr lang="en-US" sz="2400" dirty="0">
              <a:solidFill>
                <a:srgbClr val="808080"/>
              </a:solidFill>
              <a:latin typeface="Fira Sans" panose="020B0503050000020004" pitchFamily="34" charset="0"/>
            </a:endParaRPr>
          </a:p>
          <a:p>
            <a:pPr marL="514350" indent="-514350">
              <a:buFont typeface="+mj-lt"/>
              <a:buAutoNum type="arabicPeriod"/>
            </a:pPr>
            <a:r>
              <a:rPr lang="en-US" sz="2400" dirty="0" err="1">
                <a:solidFill>
                  <a:srgbClr val="808080"/>
                </a:solidFill>
                <a:latin typeface="Fira Sans" panose="020B0503050000020004" pitchFamily="34" charset="0"/>
              </a:rPr>
              <a:t>Comparision</a:t>
            </a:r>
            <a:r>
              <a:rPr lang="en-US" sz="2400" dirty="0">
                <a:solidFill>
                  <a:srgbClr val="808080"/>
                </a:solidFill>
                <a:latin typeface="Fira Sans" panose="020B0503050000020004" pitchFamily="34" charset="0"/>
              </a:rPr>
              <a:t> </a:t>
            </a:r>
            <a:r>
              <a:rPr lang="en-US" sz="2400" dirty="0">
                <a:solidFill>
                  <a:srgbClr val="808080"/>
                </a:solidFill>
                <a:latin typeface="Fira Sans" panose="020B0503050000020004" pitchFamily="34" charset="0"/>
              </a:rPr>
              <a:t>of RMSE of both algorithms                </a:t>
            </a:r>
          </a:p>
          <a:p>
            <a:pPr marL="514350" indent="-514350">
              <a:buFont typeface="+mj-lt"/>
              <a:buAutoNum type="arabicPeriod"/>
            </a:pPr>
            <a:r>
              <a:rPr lang="en-US" sz="2400" dirty="0">
                <a:solidFill>
                  <a:srgbClr val="808080"/>
                </a:solidFill>
                <a:latin typeface="Fira Sans" panose="020B0503050000020004" pitchFamily="34" charset="0"/>
              </a:rPr>
              <a:t>Visualization </a:t>
            </a:r>
            <a:r>
              <a:rPr lang="en-US" sz="2400" dirty="0">
                <a:solidFill>
                  <a:srgbClr val="808080"/>
                </a:solidFill>
                <a:latin typeface="Fira Sans" panose="020B0503050000020004" pitchFamily="34" charset="0"/>
              </a:rPr>
              <a:t>of Result</a:t>
            </a: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2539884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341356" y="793869"/>
            <a:ext cx="4888244" cy="666304"/>
          </a:xfrm>
        </p:spPr>
        <p:txBody>
          <a:bodyPr>
            <a:normAutofit fontScale="90000"/>
          </a:bodyPr>
          <a:lstStyle/>
          <a:p>
            <a:r>
              <a:rPr lang="en-US" sz="3200" dirty="0" smtClean="0">
                <a:solidFill>
                  <a:srgbClr val="C00000"/>
                </a:solidFill>
                <a:latin typeface="Marcellus" panose="020E0602050203020307" pitchFamily="34" charset="0"/>
              </a:rPr>
              <a:t>RESULT AND DISCUSSION</a:t>
            </a:r>
            <a:endParaRPr lang="en-US" sz="3200" dirty="0"/>
          </a:p>
        </p:txBody>
      </p:sp>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11755010" y="4869"/>
            <a:ext cx="560709"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smtClean="0">
                <a:solidFill>
                  <a:srgbClr val="808080"/>
                </a:solidFill>
                <a:latin typeface="Fira Sans" panose="020B0503050000020004" pitchFamily="34" charset="0"/>
              </a:rPr>
              <a:t>RMSE value of ARIMA</a:t>
            </a:r>
          </a:p>
          <a:p>
            <a:pPr marL="0" indent="0">
              <a:buNone/>
            </a:pPr>
            <a:endParaRPr lang="en-US" sz="2400" dirty="0" smtClean="0">
              <a:solidFill>
                <a:srgbClr val="808080"/>
              </a:solidFill>
              <a:latin typeface="Fira Sans" panose="020B0503050000020004" pitchFamily="34" charset="0"/>
            </a:endParaRPr>
          </a:p>
          <a:p>
            <a:pPr marL="0" indent="0">
              <a:buNone/>
            </a:pPr>
            <a:endParaRPr lang="en-US" sz="2400" dirty="0">
              <a:solidFill>
                <a:srgbClr val="808080"/>
              </a:solidFill>
              <a:latin typeface="Fira Sans" panose="020B0503050000020004"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044" y="2294199"/>
            <a:ext cx="59626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727" y="4518398"/>
            <a:ext cx="585928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36464" y="3953303"/>
            <a:ext cx="3143809" cy="461665"/>
          </a:xfrm>
          <a:prstGeom prst="rect">
            <a:avLst/>
          </a:prstGeom>
        </p:spPr>
        <p:txBody>
          <a:bodyPr wrap="none">
            <a:spAutoFit/>
          </a:bodyPr>
          <a:lstStyle/>
          <a:p>
            <a:r>
              <a:rPr lang="en-US" sz="2400" dirty="0">
                <a:solidFill>
                  <a:srgbClr val="808080"/>
                </a:solidFill>
                <a:latin typeface="Fira Sans" panose="020B0503050000020004" pitchFamily="34" charset="0"/>
              </a:rPr>
              <a:t>RMSE value of </a:t>
            </a:r>
            <a:r>
              <a:rPr lang="en-US" sz="2400" dirty="0">
                <a:solidFill>
                  <a:srgbClr val="808080"/>
                </a:solidFill>
                <a:latin typeface="Fira Sans" panose="020B0503050000020004" pitchFamily="34" charset="0"/>
              </a:rPr>
              <a:t>LSTM</a:t>
            </a:r>
            <a:endParaRPr lang="en-US" sz="2400" dirty="0">
              <a:solidFill>
                <a:srgbClr val="808080"/>
              </a:solidFill>
              <a:latin typeface="Fira Sans" panose="020B0503050000020004" pitchFamily="34" charset="0"/>
            </a:endParaRPr>
          </a:p>
        </p:txBody>
      </p:sp>
    </p:spTree>
    <p:extLst>
      <p:ext uri="{BB962C8B-B14F-4D97-AF65-F5344CB8AC3E}">
        <p14:creationId xmlns:p14="http://schemas.microsoft.com/office/powerpoint/2010/main" val="9136704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526764" y="489249"/>
            <a:ext cx="7231533" cy="1325563"/>
          </a:xfrm>
        </p:spPr>
        <p:txBody>
          <a:bodyPr>
            <a:normAutofit/>
          </a:bodyPr>
          <a:lstStyle/>
          <a:p>
            <a:r>
              <a:rPr lang="en-US" sz="3200" dirty="0">
                <a:solidFill>
                  <a:srgbClr val="C00000"/>
                </a:solidFill>
                <a:latin typeface="Marcellus" panose="020E0602050203020307" pitchFamily="34" charset="0"/>
              </a:rPr>
              <a:t>      RESULTS AND DISCUSSION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AutoShape 2" descr="blob:https://web.whatsapp.com/59f16153-ee68-40f6-95c3-e6ba57dfe07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lob:https://web.whatsapp.com/59f16153-ee68-40f6-95c3-e6ba57dfe07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blob:https://web.whatsapp.com/59f16153-ee68-40f6-95c3-e6ba57dfe07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6" name="Picture 8" descr="F:\Downloads\2e2b8437-15a0-428b-bed1-1fbd9b4c43e1.jfif"/>
          <p:cNvPicPr>
            <a:picLocks noChangeAspect="1" noChangeArrowheads="1"/>
          </p:cNvPicPr>
          <p:nvPr/>
        </p:nvPicPr>
        <p:blipFill rotWithShape="1">
          <a:blip r:embed="rId6">
            <a:extLst>
              <a:ext uri="{28A0092B-C50C-407E-A947-70E740481C1C}">
                <a14:useLocalDpi xmlns:a14="http://schemas.microsoft.com/office/drawing/2010/main" val="0"/>
              </a:ext>
            </a:extLst>
          </a:blip>
          <a:srcRect l="7929" t="24600" b="16346"/>
          <a:stretch/>
        </p:blipFill>
        <p:spPr bwMode="auto">
          <a:xfrm>
            <a:off x="1245405" y="1659717"/>
            <a:ext cx="9835187" cy="35434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732711" y="5402510"/>
            <a:ext cx="5951315" cy="461665"/>
          </a:xfrm>
          <a:prstGeom prst="rect">
            <a:avLst/>
          </a:prstGeom>
          <a:noFill/>
        </p:spPr>
        <p:txBody>
          <a:bodyPr wrap="square" rtlCol="0">
            <a:spAutoFit/>
          </a:bodyPr>
          <a:lstStyle/>
          <a:p>
            <a:pPr algn="ctr"/>
            <a:r>
              <a:rPr lang="en-US" sz="2400" dirty="0">
                <a:solidFill>
                  <a:srgbClr val="808080"/>
                </a:solidFill>
                <a:latin typeface="Fira Sans" panose="020B0503050000020004" pitchFamily="34" charset="0"/>
              </a:rPr>
              <a:t>Actual </a:t>
            </a:r>
            <a:r>
              <a:rPr lang="en-US" sz="2400" dirty="0" err="1">
                <a:solidFill>
                  <a:srgbClr val="808080"/>
                </a:solidFill>
                <a:latin typeface="Fira Sans" panose="020B0503050000020004" pitchFamily="34" charset="0"/>
              </a:rPr>
              <a:t>vs</a:t>
            </a:r>
            <a:r>
              <a:rPr lang="en-US" sz="2400" dirty="0">
                <a:solidFill>
                  <a:srgbClr val="808080"/>
                </a:solidFill>
                <a:latin typeface="Fira Sans" panose="020B0503050000020004" pitchFamily="34" charset="0"/>
              </a:rPr>
              <a:t> Predicted price of ARIMA model</a:t>
            </a:r>
            <a:endParaRPr lang="en-IN" sz="2400" dirty="0">
              <a:solidFill>
                <a:srgbClr val="808080"/>
              </a:solidFill>
              <a:latin typeface="Fira Sans" panose="020B0503050000020004" pitchFamily="34" charset="0"/>
            </a:endParaRPr>
          </a:p>
        </p:txBody>
      </p:sp>
    </p:spTree>
    <p:extLst>
      <p:ext uri="{BB962C8B-B14F-4D97-AF65-F5344CB8AC3E}">
        <p14:creationId xmlns:p14="http://schemas.microsoft.com/office/powerpoint/2010/main" val="2894865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622</TotalTime>
  <Words>976</Words>
  <Application>Microsoft Office PowerPoint</Application>
  <PresentationFormat>Custom</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BITCOIN PRICE PREDICTION USING MACHINE LEARNING </vt:lpstr>
      <vt:lpstr>PROBLEM DEFINITION </vt:lpstr>
      <vt:lpstr>Functional and Non- Functional Requirements</vt:lpstr>
      <vt:lpstr>Functional and Non- Functional Requirements</vt:lpstr>
      <vt:lpstr>LITERATURE REVIEW</vt:lpstr>
      <vt:lpstr>TECHNOLOGIES USED</vt:lpstr>
      <vt:lpstr>IMPLEMENTATION DETAILS</vt:lpstr>
      <vt:lpstr>RESULT AND DISCUSSION</vt:lpstr>
      <vt:lpstr>      RESULTS AND DISCUSSION</vt:lpstr>
      <vt:lpstr>      RESULTS AND DISCUSSION</vt:lpstr>
      <vt:lpstr>    SOFTWARE TEST DOCUMENT</vt:lpstr>
      <vt:lpstr>    CONCLUSION</vt:lpstr>
      <vt:lpstr>REFERENCES</vt:lpstr>
      <vt:lpstr>HYPERLINKS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Admin</cp:lastModifiedBy>
  <cp:revision>52</cp:revision>
  <dcterms:created xsi:type="dcterms:W3CDTF">2020-04-30T07:52:47Z</dcterms:created>
  <dcterms:modified xsi:type="dcterms:W3CDTF">2022-05-25T10:52:39Z</dcterms:modified>
</cp:coreProperties>
</file>