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 id="262" r:id="rId7"/>
    <p:sldId id="263" r:id="rId8"/>
    <p:sldId id="271" r:id="rId9"/>
    <p:sldId id="272" r:id="rId10"/>
    <p:sldId id="264" r:id="rId11"/>
    <p:sldId id="265" r:id="rId12"/>
    <p:sldId id="273"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jp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1028524" y="379692"/>
            <a:ext cx="10515600" cy="1325563"/>
          </a:xfrm>
        </p:spPr>
        <p:txBody>
          <a:bodyPr>
            <a:normAutofit fontScale="90000"/>
          </a:bodyPr>
          <a:lstStyle/>
          <a:p>
            <a:pPr algn="ctr"/>
            <a:r>
              <a:rPr lang="en-US" sz="3600" dirty="0">
                <a:solidFill>
                  <a:srgbClr val="C00000"/>
                </a:solidFill>
                <a:latin typeface="Marcellus" panose="020E0602050203020307" pitchFamily="34" charset="0"/>
              </a:rPr>
              <a:t>BITCOIN PRICE PREDICTION USING MACHINE LEARNING</a:t>
            </a:r>
            <a:br>
              <a:rPr lang="en-US" sz="3600" dirty="0">
                <a:solidFill>
                  <a:srgbClr val="C00000"/>
                </a:solidFill>
                <a:latin typeface="Marcellus" panose="020E0602050203020307" pitchFamily="34" charset="0"/>
              </a:rPr>
            </a:br>
            <a:endParaRPr lang="en-US" sz="3600"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838200" y="1825624"/>
            <a:ext cx="10986856" cy="4157925"/>
          </a:xfrm>
        </p:spPr>
        <p:txBody>
          <a:bodyPr>
            <a:normAutofit/>
          </a:bodyPr>
          <a:lstStyle/>
          <a:p>
            <a:pPr marL="0" indent="0">
              <a:buNone/>
            </a:pPr>
            <a:r>
              <a:rPr lang="en-US" sz="2000" dirty="0">
                <a:solidFill>
                  <a:srgbClr val="808080"/>
                </a:solidFill>
                <a:latin typeface="Fira Sans" panose="020B0503050000020004" pitchFamily="34" charset="0"/>
              </a:rPr>
              <a:t> </a:t>
            </a:r>
            <a:r>
              <a:rPr lang="en-US" sz="2200" dirty="0">
                <a:solidFill>
                  <a:srgbClr val="808080"/>
                </a:solidFill>
                <a:latin typeface="Fira Sans" panose="020B0503050000020004" pitchFamily="34" charset="0"/>
              </a:rPr>
              <a:t>Group No: 29 </a:t>
            </a:r>
          </a:p>
          <a:p>
            <a:pPr marL="0" indent="0">
              <a:buNone/>
            </a:pPr>
            <a:r>
              <a:rPr lang="en-US" sz="2200" b="1" dirty="0">
                <a:solidFill>
                  <a:srgbClr val="808080"/>
                </a:solidFill>
                <a:latin typeface="Fira Sans" panose="020B0503050000020004" pitchFamily="34" charset="0"/>
              </a:rPr>
              <a:t> Guide</a:t>
            </a:r>
            <a:r>
              <a:rPr lang="en-US" sz="2200" dirty="0">
                <a:solidFill>
                  <a:srgbClr val="808080"/>
                </a:solidFill>
                <a:latin typeface="Fira Sans" panose="020B0503050000020004" pitchFamily="34" charset="0"/>
              </a:rPr>
              <a:t> – Prof. </a:t>
            </a:r>
            <a:r>
              <a:rPr lang="en-US" sz="2200" dirty="0" err="1">
                <a:solidFill>
                  <a:srgbClr val="808080"/>
                </a:solidFill>
                <a:latin typeface="Fira Sans" panose="020B0503050000020004" pitchFamily="34" charset="0"/>
              </a:rPr>
              <a:t>Nilkamal</a:t>
            </a:r>
            <a:r>
              <a:rPr lang="en-US" sz="2200" dirty="0">
                <a:solidFill>
                  <a:srgbClr val="808080"/>
                </a:solidFill>
                <a:latin typeface="Fira Sans" panose="020B0503050000020004" pitchFamily="34" charset="0"/>
              </a:rPr>
              <a:t> More</a:t>
            </a:r>
          </a:p>
          <a:p>
            <a:pPr marL="0" indent="0">
              <a:buNone/>
            </a:pPr>
            <a:r>
              <a:rPr lang="en-US" sz="2200" b="1" dirty="0">
                <a:solidFill>
                  <a:srgbClr val="808080"/>
                </a:solidFill>
                <a:latin typeface="Fira Sans" panose="020B0503050000020004" pitchFamily="34" charset="0"/>
              </a:rPr>
              <a:t> Co-Guide</a:t>
            </a:r>
            <a:r>
              <a:rPr lang="en-US" sz="2200" dirty="0">
                <a:solidFill>
                  <a:srgbClr val="808080"/>
                </a:solidFill>
                <a:latin typeface="Fira Sans" panose="020B0503050000020004" pitchFamily="34" charset="0"/>
              </a:rPr>
              <a:t> – Prof. </a:t>
            </a:r>
            <a:r>
              <a:rPr lang="en-US" sz="2200" dirty="0" err="1">
                <a:solidFill>
                  <a:srgbClr val="808080"/>
                </a:solidFill>
                <a:latin typeface="Fira Sans" panose="020B0503050000020004" pitchFamily="34" charset="0"/>
              </a:rPr>
              <a:t>Ruchira</a:t>
            </a:r>
            <a:r>
              <a:rPr lang="en-US" sz="2200" dirty="0">
                <a:solidFill>
                  <a:srgbClr val="808080"/>
                </a:solidFill>
                <a:latin typeface="Fira Sans" panose="020B0503050000020004" pitchFamily="34" charset="0"/>
              </a:rPr>
              <a:t> Jadhav</a:t>
            </a:r>
          </a:p>
          <a:p>
            <a:pPr marL="0" indent="0">
              <a:buNone/>
            </a:pPr>
            <a:endParaRPr lang="en-US" sz="2200" dirty="0">
              <a:solidFill>
                <a:srgbClr val="808080"/>
              </a:solidFill>
              <a:latin typeface="Fira Sans" panose="020B0503050000020004" pitchFamily="34" charset="0"/>
            </a:endParaRPr>
          </a:p>
          <a:p>
            <a:pPr marL="0" indent="0">
              <a:buNone/>
            </a:pPr>
            <a:r>
              <a:rPr lang="en-US" sz="2200" dirty="0">
                <a:solidFill>
                  <a:srgbClr val="808080"/>
                </a:solidFill>
                <a:latin typeface="Fira Sans" panose="020B0503050000020004" pitchFamily="34" charset="0"/>
              </a:rPr>
              <a:t> Mohammed Mudassir Khatri -1814032</a:t>
            </a:r>
          </a:p>
          <a:p>
            <a:pPr marL="0" indent="0">
              <a:buNone/>
            </a:pPr>
            <a:r>
              <a:rPr lang="en-US" sz="2200" dirty="0">
                <a:solidFill>
                  <a:srgbClr val="808080"/>
                </a:solidFill>
                <a:latin typeface="Fira Sans" panose="020B0503050000020004" pitchFamily="34" charset="0"/>
              </a:rPr>
              <a:t> Onkar </a:t>
            </a:r>
            <a:r>
              <a:rPr lang="en-US" sz="2200" dirty="0" err="1">
                <a:solidFill>
                  <a:srgbClr val="808080"/>
                </a:solidFill>
                <a:latin typeface="Fira Sans" panose="020B0503050000020004" pitchFamily="34" charset="0"/>
              </a:rPr>
              <a:t>Sanap</a:t>
            </a:r>
            <a:r>
              <a:rPr lang="en-US" sz="2200" dirty="0">
                <a:solidFill>
                  <a:srgbClr val="808080"/>
                </a:solidFill>
                <a:latin typeface="Fira Sans" panose="020B0503050000020004" pitchFamily="34" charset="0"/>
              </a:rPr>
              <a:t> – 1814035</a:t>
            </a:r>
          </a:p>
          <a:p>
            <a:pPr marL="0" indent="0">
              <a:buNone/>
            </a:pPr>
            <a:r>
              <a:rPr lang="en-US" sz="2200" dirty="0">
                <a:solidFill>
                  <a:srgbClr val="808080"/>
                </a:solidFill>
                <a:latin typeface="Fira Sans" panose="020B0503050000020004" pitchFamily="34" charset="0"/>
              </a:rPr>
              <a:t> </a:t>
            </a:r>
            <a:r>
              <a:rPr lang="en-US" sz="2200" dirty="0" err="1">
                <a:solidFill>
                  <a:srgbClr val="808080"/>
                </a:solidFill>
                <a:latin typeface="Fira Sans" panose="020B0503050000020004" pitchFamily="34" charset="0"/>
              </a:rPr>
              <a:t>Yashvi</a:t>
            </a:r>
            <a:r>
              <a:rPr lang="en-US" sz="2200" dirty="0">
                <a:solidFill>
                  <a:srgbClr val="808080"/>
                </a:solidFill>
                <a:latin typeface="Fira Sans" panose="020B0503050000020004" pitchFamily="34" charset="0"/>
              </a:rPr>
              <a:t> Vora – 1814121</a:t>
            </a:r>
          </a:p>
          <a:p>
            <a:pPr marL="0" indent="0">
              <a:buNone/>
            </a:pPr>
            <a:r>
              <a:rPr lang="en-US" sz="2200" dirty="0">
                <a:solidFill>
                  <a:srgbClr val="808080"/>
                </a:solidFill>
                <a:latin typeface="Fira Sans" panose="020B0503050000020004" pitchFamily="34" charset="0"/>
              </a:rPr>
              <a:t> </a:t>
            </a:r>
            <a:r>
              <a:rPr lang="en-US" sz="2200" dirty="0" err="1">
                <a:solidFill>
                  <a:srgbClr val="808080"/>
                </a:solidFill>
                <a:latin typeface="Fira Sans" panose="020B0503050000020004" pitchFamily="34" charset="0"/>
              </a:rPr>
              <a:t>Babita</a:t>
            </a:r>
            <a:r>
              <a:rPr lang="en-US" sz="2200" dirty="0">
                <a:solidFill>
                  <a:srgbClr val="808080"/>
                </a:solidFill>
                <a:latin typeface="Fira Sans" panose="020B0503050000020004" pitchFamily="34" charset="0"/>
              </a:rPr>
              <a:t> </a:t>
            </a:r>
            <a:r>
              <a:rPr lang="en-US" sz="2200" dirty="0" err="1">
                <a:solidFill>
                  <a:srgbClr val="808080"/>
                </a:solidFill>
                <a:latin typeface="Fira Sans" panose="020B0503050000020004" pitchFamily="34" charset="0"/>
              </a:rPr>
              <a:t>Ratudi</a:t>
            </a:r>
            <a:r>
              <a:rPr lang="en-US" sz="2200" dirty="0">
                <a:solidFill>
                  <a:srgbClr val="808080"/>
                </a:solidFill>
                <a:latin typeface="Fira Sans" panose="020B0503050000020004" pitchFamily="34" charset="0"/>
              </a:rPr>
              <a:t> - 1813090</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1026" name="Picture 2" descr="An Introduction to Machine Learning | by Anmol Behl | Becoming Human:  Artificial Intelligence Magazine">
            <a:extLst>
              <a:ext uri="{FF2B5EF4-FFF2-40B4-BE49-F238E27FC236}">
                <a16:creationId xmlns:a16="http://schemas.microsoft.com/office/drawing/2014/main" xmlns="" id="{AC88F0A5-27CB-4A55-9BD7-88CFAE9E101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31628" y="2092392"/>
            <a:ext cx="4412266" cy="288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822314" y="539226"/>
            <a:ext cx="3772109" cy="1325563"/>
          </a:xfrm>
        </p:spPr>
        <p:txBody>
          <a:bodyPr>
            <a:normAutofit/>
          </a:bodyPr>
          <a:lstStyle/>
          <a:p>
            <a:pPr algn="ctr"/>
            <a:r>
              <a:rPr lang="en-US" sz="3200" dirty="0">
                <a:solidFill>
                  <a:srgbClr val="C00000"/>
                </a:solidFill>
                <a:latin typeface="Marcellus" panose="020E0602050203020307" pitchFamily="34" charset="0"/>
              </a:rPr>
              <a:t>TECHNOLOGIES USED</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56385"/>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08080"/>
                </a:solidFill>
                <a:latin typeface="Fira Sans" panose="020B0503050000020004" pitchFamily="34" charset="0"/>
              </a:rPr>
              <a:t>Python</a:t>
            </a:r>
          </a:p>
          <a:p>
            <a:r>
              <a:rPr lang="en-US" dirty="0">
                <a:solidFill>
                  <a:srgbClr val="808080"/>
                </a:solidFill>
                <a:latin typeface="Fira Sans" panose="020B0503050000020004" pitchFamily="34" charset="0"/>
              </a:rPr>
              <a:t>Flask</a:t>
            </a:r>
          </a:p>
          <a:p>
            <a:r>
              <a:rPr lang="en-US" dirty="0">
                <a:solidFill>
                  <a:srgbClr val="808080"/>
                </a:solidFill>
                <a:latin typeface="Fira Sans" panose="020B0503050000020004" pitchFamily="34" charset="0"/>
              </a:rPr>
              <a:t>HTML</a:t>
            </a:r>
          </a:p>
          <a:p>
            <a:r>
              <a:rPr lang="en-US" dirty="0">
                <a:solidFill>
                  <a:srgbClr val="808080"/>
                </a:solidFill>
                <a:latin typeface="Fira Sans" panose="020B0503050000020004" pitchFamily="34" charset="0"/>
              </a:rPr>
              <a:t>CSS</a:t>
            </a:r>
          </a:p>
          <a:p>
            <a:r>
              <a:rPr lang="en-US" dirty="0">
                <a:solidFill>
                  <a:srgbClr val="808080"/>
                </a:solidFill>
                <a:latin typeface="Fira Sans" panose="020B0503050000020004" pitchFamily="34" charset="0"/>
              </a:rPr>
              <a:t>Bootstrap</a:t>
            </a:r>
          </a:p>
          <a:p>
            <a:r>
              <a:rPr lang="en-US" dirty="0" err="1">
                <a:solidFill>
                  <a:srgbClr val="808080"/>
                </a:solidFill>
                <a:latin typeface="Fira Sans" panose="020B0503050000020004" pitchFamily="34" charset="0"/>
              </a:rPr>
              <a:t>Javascript</a:t>
            </a:r>
            <a:r>
              <a:rPr lang="en-US" dirty="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Jquery</a:t>
            </a:r>
            <a:endParaRPr lang="en-US" dirty="0">
              <a:solidFill>
                <a:srgbClr val="808080"/>
              </a:solidFill>
              <a:latin typeface="Fira Sans" panose="020B0503050000020004" pitchFamily="34" charset="0"/>
            </a:endParaRPr>
          </a:p>
          <a:p>
            <a:r>
              <a:rPr lang="en-US" dirty="0">
                <a:solidFill>
                  <a:srgbClr val="808080"/>
                </a:solidFill>
                <a:latin typeface="Fira Sans" panose="020B0503050000020004" pitchFamily="34" charset="0"/>
              </a:rPr>
              <a:t>Machine Learning Algorithms: LSTM, Mean Absolute Error</a:t>
            </a: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30184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54931" y="636995"/>
            <a:ext cx="4682138" cy="1325563"/>
          </a:xfrm>
        </p:spPr>
        <p:txBody>
          <a:bodyPr>
            <a:normAutofit/>
          </a:bodyPr>
          <a:lstStyle/>
          <a:p>
            <a:r>
              <a:rPr lang="en-US" sz="3200" dirty="0">
                <a:solidFill>
                  <a:srgbClr val="C00000"/>
                </a:solidFill>
                <a:latin typeface="Marcellus" panose="020E0602050203020307" pitchFamily="34" charset="0"/>
              </a:rPr>
              <a:t>IMPLEMENTATION DETAILS</a:t>
            </a:r>
            <a:endParaRPr lang="en-US" sz="3200" dirty="0"/>
          </a:p>
        </p:txBody>
      </p:sp>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4"/>
          <a:stretch>
            <a:fillRect/>
          </a:stretch>
        </p:blipFill>
        <p:spPr>
          <a:xfrm>
            <a:off x="11755010" y="4869"/>
            <a:ext cx="560709" cy="6853131"/>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4"/>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5"/>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12499"/>
            <a:ext cx="10315074" cy="469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400" dirty="0">
                <a:solidFill>
                  <a:srgbClr val="808080"/>
                </a:solidFill>
                <a:latin typeface="Fira Sans" panose="020B0503050000020004" pitchFamily="34" charset="0"/>
              </a:rPr>
              <a:t>Retrieve the historical data of Bitcoin downloaded as a convenient CSV file from Kaggle.</a:t>
            </a:r>
          </a:p>
          <a:p>
            <a:pPr marL="514350" indent="-514350">
              <a:buFont typeface="+mj-lt"/>
              <a:buAutoNum type="arabicPeriod"/>
            </a:pPr>
            <a:r>
              <a:rPr lang="en-US" sz="2400" dirty="0">
                <a:solidFill>
                  <a:srgbClr val="808080"/>
                </a:solidFill>
                <a:latin typeface="Fira Sans" panose="020B0503050000020004" pitchFamily="34" charset="0"/>
              </a:rPr>
              <a:t>Plot the Autocorrelation Function(ACF) and Partial Autocorrelation Function (PACF).</a:t>
            </a:r>
          </a:p>
          <a:p>
            <a:pPr marL="514350" indent="-514350">
              <a:buFont typeface="+mj-lt"/>
              <a:buAutoNum type="arabicPeriod"/>
            </a:pPr>
            <a:r>
              <a:rPr lang="en-US" sz="2400" dirty="0">
                <a:solidFill>
                  <a:srgbClr val="808080"/>
                </a:solidFill>
                <a:latin typeface="Fira Sans" panose="020B0503050000020004" pitchFamily="34" charset="0"/>
              </a:rPr>
              <a:t>By knowing the PACF and ACF, we now better understand our dataset and the parameters to potentially choose.</a:t>
            </a:r>
          </a:p>
          <a:p>
            <a:pPr marL="514350" indent="-514350">
              <a:buFont typeface="+mj-lt"/>
              <a:buAutoNum type="arabicPeriod"/>
            </a:pPr>
            <a:r>
              <a:rPr lang="en-US" sz="2400" dirty="0">
                <a:solidFill>
                  <a:srgbClr val="808080"/>
                </a:solidFill>
                <a:latin typeface="Fira Sans" panose="020B0503050000020004" pitchFamily="34" charset="0"/>
              </a:rPr>
              <a:t>In order to get the best performance out of the </a:t>
            </a:r>
            <a:r>
              <a:rPr lang="en-US" sz="2400" dirty="0" err="1">
                <a:solidFill>
                  <a:srgbClr val="808080"/>
                </a:solidFill>
                <a:latin typeface="Fira Sans" panose="020B0503050000020004" pitchFamily="34" charset="0"/>
              </a:rPr>
              <a:t>model,we</a:t>
            </a:r>
            <a:r>
              <a:rPr lang="en-US" sz="2400" dirty="0">
                <a:solidFill>
                  <a:srgbClr val="808080"/>
                </a:solidFill>
                <a:latin typeface="Fira Sans" panose="020B0503050000020004" pitchFamily="34" charset="0"/>
              </a:rPr>
              <a:t> must find the optimum parameters.</a:t>
            </a:r>
          </a:p>
          <a:p>
            <a:pPr marL="514350" indent="-514350">
              <a:buFont typeface="+mj-lt"/>
              <a:buAutoNum type="arabicPeriod"/>
            </a:pPr>
            <a:r>
              <a:rPr lang="en-US" sz="2400" dirty="0">
                <a:solidFill>
                  <a:srgbClr val="808080"/>
                </a:solidFill>
                <a:latin typeface="Fira Sans" panose="020B0503050000020004" pitchFamily="34" charset="0"/>
              </a:rPr>
              <a:t>Now that we have our parameters, let’s go ahead </a:t>
            </a:r>
            <a:r>
              <a:rPr lang="en-US" sz="2400" dirty="0" err="1">
                <a:solidFill>
                  <a:srgbClr val="808080"/>
                </a:solidFill>
                <a:latin typeface="Fira Sans" panose="020B0503050000020004" pitchFamily="34" charset="0"/>
              </a:rPr>
              <a:t>andtrain</a:t>
            </a:r>
            <a:r>
              <a:rPr lang="en-US" sz="2400" dirty="0">
                <a:solidFill>
                  <a:srgbClr val="808080"/>
                </a:solidFill>
                <a:latin typeface="Fira Sans" panose="020B0503050000020004" pitchFamily="34" charset="0"/>
              </a:rPr>
              <a:t> and fit the model to Bitcoin’s prices.</a:t>
            </a:r>
          </a:p>
          <a:p>
            <a:pPr marL="514350" indent="-514350">
              <a:buFont typeface="+mj-lt"/>
              <a:buAutoNum type="arabicPeriod"/>
            </a:pP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25398846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365114" y="944943"/>
            <a:ext cx="4686510" cy="666304"/>
          </a:xfrm>
        </p:spPr>
        <p:txBody>
          <a:bodyPr>
            <a:normAutofit fontScale="90000"/>
          </a:bodyPr>
          <a:lstStyle/>
          <a:p>
            <a:r>
              <a:rPr lang="en-US" sz="3200" dirty="0">
                <a:solidFill>
                  <a:srgbClr val="C00000"/>
                </a:solidFill>
                <a:latin typeface="Marcellus" panose="020E0602050203020307" pitchFamily="34" charset="0"/>
              </a:rPr>
              <a:t>IMPLEMENTATION DETAILS</a:t>
            </a:r>
            <a:endParaRPr lang="en-US" sz="3200" dirty="0"/>
          </a:p>
        </p:txBody>
      </p:sp>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4"/>
          <a:stretch>
            <a:fillRect/>
          </a:stretch>
        </p:blipFill>
        <p:spPr>
          <a:xfrm>
            <a:off x="11755010" y="4869"/>
            <a:ext cx="560709" cy="6853131"/>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4"/>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5"/>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6"/>
            </a:pPr>
            <a:r>
              <a:rPr lang="en-US" sz="2400" dirty="0">
                <a:solidFill>
                  <a:srgbClr val="808080"/>
                </a:solidFill>
                <a:latin typeface="Fira Sans" panose="020B0503050000020004" pitchFamily="34" charset="0"/>
              </a:rPr>
              <a:t>Now that we have our parameters, let’s go ahead and train and fit the         model to Bitcoin’s prices.</a:t>
            </a:r>
          </a:p>
          <a:p>
            <a:pPr marL="457200" indent="-457200">
              <a:buFont typeface="+mj-lt"/>
              <a:buAutoNum type="arabicPeriod" startAt="6"/>
            </a:pPr>
            <a:r>
              <a:rPr lang="en-US" sz="2400" dirty="0">
                <a:solidFill>
                  <a:srgbClr val="808080"/>
                </a:solidFill>
                <a:latin typeface="Fira Sans" panose="020B0503050000020004" pitchFamily="34" charset="0"/>
              </a:rPr>
              <a:t>Now we can get to the part that we really want to know about — Predicting Bitcoin’s future prices! </a:t>
            </a:r>
          </a:p>
          <a:p>
            <a:pPr marL="457200" indent="-457200">
              <a:buFont typeface="+mj-lt"/>
              <a:buAutoNum type="arabicPeriod" startAt="6"/>
            </a:pPr>
            <a:r>
              <a:rPr lang="en-US" sz="2400" dirty="0">
                <a:solidFill>
                  <a:srgbClr val="808080"/>
                </a:solidFill>
                <a:latin typeface="Fira Sans" panose="020B0503050000020004" pitchFamily="34" charset="0"/>
              </a:rPr>
              <a:t>We created Registration portal in Flask</a:t>
            </a:r>
          </a:p>
          <a:p>
            <a:pPr marL="457200" indent="-457200">
              <a:buFont typeface="+mj-lt"/>
              <a:buAutoNum type="arabicPeriod" startAt="6"/>
            </a:pPr>
            <a:r>
              <a:rPr lang="en-US" sz="2400" dirty="0">
                <a:solidFill>
                  <a:srgbClr val="808080"/>
                </a:solidFill>
                <a:latin typeface="Fira Sans" panose="020B0503050000020004" pitchFamily="34" charset="0"/>
              </a:rPr>
              <a:t>The user can register through the portal and can also update the credentials if required. </a:t>
            </a: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9136704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      RESULTS AND DISCUSSION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5" name="Picture 4">
            <a:extLst>
              <a:ext uri="{FF2B5EF4-FFF2-40B4-BE49-F238E27FC236}">
                <a16:creationId xmlns:a16="http://schemas.microsoft.com/office/drawing/2014/main" xmlns="" id="{7D457AE9-47E2-4565-B54D-C2AFDDF63D16}"/>
              </a:ext>
            </a:extLst>
          </p:cNvPr>
          <p:cNvPicPr>
            <a:picLocks noChangeAspect="1"/>
          </p:cNvPicPr>
          <p:nvPr/>
        </p:nvPicPr>
        <p:blipFill>
          <a:blip r:embed="rId6"/>
          <a:stretch>
            <a:fillRect/>
          </a:stretch>
        </p:blipFill>
        <p:spPr>
          <a:xfrm>
            <a:off x="2442126" y="2473936"/>
            <a:ext cx="6248400" cy="2286000"/>
          </a:xfrm>
          <a:prstGeom prst="rect">
            <a:avLst/>
          </a:prstGeom>
        </p:spPr>
      </p:pic>
    </p:spTree>
    <p:extLst>
      <p:ext uri="{BB962C8B-B14F-4D97-AF65-F5344CB8AC3E}">
        <p14:creationId xmlns:p14="http://schemas.microsoft.com/office/powerpoint/2010/main" val="289486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SOFTWARE TEST DOCUMENT(Test Cases)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5" name="Picture 4">
            <a:extLst>
              <a:ext uri="{FF2B5EF4-FFF2-40B4-BE49-F238E27FC236}">
                <a16:creationId xmlns:a16="http://schemas.microsoft.com/office/drawing/2014/main" xmlns="" id="{05B5258C-7443-4DA2-941E-EEC4A3E139A4}"/>
              </a:ext>
            </a:extLst>
          </p:cNvPr>
          <p:cNvPicPr>
            <a:picLocks noChangeAspect="1"/>
          </p:cNvPicPr>
          <p:nvPr/>
        </p:nvPicPr>
        <p:blipFill rotWithShape="1">
          <a:blip r:embed="rId6"/>
          <a:srcRect l="8156" r="-633"/>
          <a:stretch/>
        </p:blipFill>
        <p:spPr>
          <a:xfrm>
            <a:off x="3802012" y="1312274"/>
            <a:ext cx="4587976" cy="5006500"/>
          </a:xfrm>
          <a:prstGeom prst="rect">
            <a:avLst/>
          </a:prstGeom>
        </p:spPr>
      </p:pic>
    </p:spTree>
    <p:extLst>
      <p:ext uri="{BB962C8B-B14F-4D97-AF65-F5344CB8AC3E}">
        <p14:creationId xmlns:p14="http://schemas.microsoft.com/office/powerpoint/2010/main" val="328453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884648" y="384225"/>
            <a:ext cx="2422704" cy="1325563"/>
          </a:xfrm>
        </p:spPr>
        <p:txBody>
          <a:bodyPr>
            <a:normAutofit/>
          </a:bodyPr>
          <a:lstStyle/>
          <a:p>
            <a:r>
              <a:rPr lang="en-US" sz="3200" dirty="0">
                <a:solidFill>
                  <a:srgbClr val="C00000"/>
                </a:solidFill>
                <a:latin typeface="Marcellus" panose="020E0602050203020307" pitchFamily="34" charset="0"/>
              </a:rPr>
              <a:t>REFERENCES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809498" y="1455097"/>
            <a:ext cx="10315074" cy="44870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rgbClr val="808080"/>
                </a:solidFill>
                <a:latin typeface="Fira Sans" panose="020B0503050000020004" pitchFamily="34" charset="0"/>
              </a:rPr>
              <a:t>[</a:t>
            </a:r>
            <a:r>
              <a:rPr lang="en-US" dirty="0">
                <a:solidFill>
                  <a:srgbClr val="808080"/>
                </a:solidFill>
                <a:latin typeface="Fira Sans" panose="020B0503050000020004" pitchFamily="34" charset="0"/>
              </a:rPr>
              <a:t>1</a:t>
            </a:r>
            <a:r>
              <a:rPr lang="en-US" dirty="0" smtClean="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Issac</a:t>
            </a:r>
            <a:r>
              <a:rPr lang="en-US" dirty="0">
                <a:solidFill>
                  <a:srgbClr val="808080"/>
                </a:solidFill>
                <a:latin typeface="Fira Sans" panose="020B0503050000020004" pitchFamily="34" charset="0"/>
              </a:rPr>
              <a:t> Madan, </a:t>
            </a:r>
            <a:r>
              <a:rPr lang="en-US" dirty="0" err="1">
                <a:solidFill>
                  <a:srgbClr val="808080"/>
                </a:solidFill>
                <a:latin typeface="Fira Sans" panose="020B0503050000020004" pitchFamily="34" charset="0"/>
              </a:rPr>
              <a:t>Shaurya</a:t>
            </a:r>
            <a:r>
              <a:rPr lang="en-US" dirty="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Saluja</a:t>
            </a:r>
            <a:r>
              <a:rPr lang="en-US" dirty="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Aojia</a:t>
            </a:r>
            <a:r>
              <a:rPr lang="en-US" dirty="0">
                <a:solidFill>
                  <a:srgbClr val="808080"/>
                </a:solidFill>
                <a:latin typeface="Fira Sans" panose="020B0503050000020004" pitchFamily="34" charset="0"/>
              </a:rPr>
              <a:t> Zhao, “Automated Bitcoin Trading via Machine Learning </a:t>
            </a:r>
            <a:r>
              <a:rPr lang="en-US" dirty="0" err="1">
                <a:solidFill>
                  <a:srgbClr val="808080"/>
                </a:solidFill>
                <a:latin typeface="Fira Sans" panose="020B0503050000020004" pitchFamily="34" charset="0"/>
              </a:rPr>
              <a:t>Algorithms”,Department</a:t>
            </a:r>
            <a:r>
              <a:rPr lang="en-US" dirty="0">
                <a:solidFill>
                  <a:srgbClr val="808080"/>
                </a:solidFill>
                <a:latin typeface="Fira Sans" panose="020B0503050000020004" pitchFamily="34" charset="0"/>
              </a:rPr>
              <a:t> of Computer Science , Stanford University, Stanford , 2015. </a:t>
            </a:r>
          </a:p>
          <a:p>
            <a:r>
              <a:rPr lang="en-US" dirty="0" smtClean="0">
                <a:solidFill>
                  <a:srgbClr val="808080"/>
                </a:solidFill>
                <a:latin typeface="Fira Sans" panose="020B0503050000020004" pitchFamily="34" charset="0"/>
              </a:rPr>
              <a:t>[2] </a:t>
            </a:r>
            <a:r>
              <a:rPr lang="en-US" dirty="0">
                <a:solidFill>
                  <a:srgbClr val="808080"/>
                </a:solidFill>
                <a:latin typeface="Fira Sans" panose="020B0503050000020004" pitchFamily="34" charset="0"/>
              </a:rPr>
              <a:t>Brian </a:t>
            </a:r>
            <a:r>
              <a:rPr lang="en-US" dirty="0" err="1">
                <a:solidFill>
                  <a:srgbClr val="808080"/>
                </a:solidFill>
                <a:latin typeface="Fira Sans" panose="020B0503050000020004" pitchFamily="34" charset="0"/>
              </a:rPr>
              <a:t>Vockathaler</a:t>
            </a:r>
            <a:r>
              <a:rPr lang="en-US" dirty="0">
                <a:solidFill>
                  <a:srgbClr val="808080"/>
                </a:solidFill>
                <a:latin typeface="Fira Sans" panose="020B0503050000020004" pitchFamily="34" charset="0"/>
              </a:rPr>
              <a:t>, “ The Bitcoin Boom: An In Depth Analysis of The Price Of Bitcoins”, Thesis, University Of Ottawa, Ontario, Canada, June 2017.</a:t>
            </a:r>
          </a:p>
          <a:p>
            <a:r>
              <a:rPr lang="en-US" dirty="0" smtClean="0">
                <a:solidFill>
                  <a:srgbClr val="808080"/>
                </a:solidFill>
                <a:latin typeface="Fira Sans" panose="020B0503050000020004" pitchFamily="34" charset="0"/>
              </a:rPr>
              <a:t>[3] </a:t>
            </a:r>
            <a:r>
              <a:rPr lang="en-US" dirty="0">
                <a:solidFill>
                  <a:srgbClr val="808080"/>
                </a:solidFill>
                <a:latin typeface="Fira Sans" panose="020B0503050000020004" pitchFamily="34" charset="0"/>
              </a:rPr>
              <a:t>D. Shah and K. Zhang, “Bayesian regression and Bitcoin,” in 52nd Annual Allerton Conference on Communication, Control, and Computing (Allerton), 2015, pp. 409-415. </a:t>
            </a:r>
          </a:p>
          <a:p>
            <a:r>
              <a:rPr lang="en-US" dirty="0" smtClean="0">
                <a:solidFill>
                  <a:srgbClr val="808080"/>
                </a:solidFill>
                <a:latin typeface="Fira Sans" panose="020B0503050000020004" pitchFamily="34" charset="0"/>
              </a:rPr>
              <a:t>[4] </a:t>
            </a:r>
            <a:r>
              <a:rPr lang="en-US" dirty="0" err="1">
                <a:solidFill>
                  <a:srgbClr val="808080"/>
                </a:solidFill>
                <a:latin typeface="Fira Sans" panose="020B0503050000020004" pitchFamily="34" charset="0"/>
              </a:rPr>
              <a:t>Huisu</a:t>
            </a:r>
            <a:r>
              <a:rPr lang="en-US" dirty="0">
                <a:solidFill>
                  <a:srgbClr val="808080"/>
                </a:solidFill>
                <a:latin typeface="Fira Sans" panose="020B0503050000020004" pitchFamily="34" charset="0"/>
              </a:rPr>
              <a:t> Jang and </a:t>
            </a:r>
            <a:r>
              <a:rPr lang="en-US" dirty="0" err="1">
                <a:solidFill>
                  <a:srgbClr val="808080"/>
                </a:solidFill>
                <a:latin typeface="Fira Sans" panose="020B0503050000020004" pitchFamily="34" charset="0"/>
              </a:rPr>
              <a:t>Jaewook</a:t>
            </a:r>
            <a:r>
              <a:rPr lang="en-US" dirty="0">
                <a:solidFill>
                  <a:srgbClr val="808080"/>
                </a:solidFill>
                <a:latin typeface="Fira Sans" panose="020B0503050000020004" pitchFamily="34" charset="0"/>
              </a:rPr>
              <a:t> Lee, “An Empirical Study on Modelling and Prediction of Bitcoin Prices with Bayesian Neural Networks based on Blockchain Information,” in IEEE Early Access Articles, 2017. </a:t>
            </a:r>
            <a:endParaRPr lang="en-US" dirty="0" smtClean="0">
              <a:solidFill>
                <a:srgbClr val="808080"/>
              </a:solidFill>
              <a:latin typeface="Fira Sans" panose="020B0503050000020004" pitchFamily="34" charset="0"/>
            </a:endParaRPr>
          </a:p>
          <a:p>
            <a:r>
              <a:rPr lang="en-US" dirty="0" smtClean="0">
                <a:solidFill>
                  <a:srgbClr val="808080"/>
                </a:solidFill>
                <a:latin typeface="Fira Sans" panose="020B0503050000020004" pitchFamily="34" charset="0"/>
              </a:rPr>
              <a:t>[5] </a:t>
            </a:r>
            <a:r>
              <a:rPr lang="en-US" dirty="0">
                <a:solidFill>
                  <a:srgbClr val="808080"/>
                </a:solidFill>
                <a:latin typeface="Fira Sans" panose="020B0503050000020004" pitchFamily="34" charset="0"/>
              </a:rPr>
              <a:t>Siddhi </a:t>
            </a:r>
            <a:r>
              <a:rPr lang="en-US" dirty="0" err="1">
                <a:solidFill>
                  <a:srgbClr val="808080"/>
                </a:solidFill>
                <a:latin typeface="Fira Sans" panose="020B0503050000020004" pitchFamily="34" charset="0"/>
              </a:rPr>
              <a:t>Velankar</a:t>
            </a:r>
            <a:r>
              <a:rPr lang="en-US" dirty="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Sakshi</a:t>
            </a:r>
            <a:r>
              <a:rPr lang="en-US" dirty="0">
                <a:solidFill>
                  <a:srgbClr val="808080"/>
                </a:solidFill>
                <a:latin typeface="Fira Sans" panose="020B0503050000020004" pitchFamily="34" charset="0"/>
              </a:rPr>
              <a:t> </a:t>
            </a:r>
            <a:r>
              <a:rPr lang="en-US" dirty="0" err="1">
                <a:solidFill>
                  <a:srgbClr val="808080"/>
                </a:solidFill>
                <a:latin typeface="Fira Sans" panose="020B0503050000020004" pitchFamily="34" charset="0"/>
              </a:rPr>
              <a:t>Valecha</a:t>
            </a:r>
            <a:r>
              <a:rPr lang="en-US" dirty="0">
                <a:solidFill>
                  <a:srgbClr val="808080"/>
                </a:solidFill>
                <a:latin typeface="Fira Sans" panose="020B0503050000020004" pitchFamily="34" charset="0"/>
              </a:rPr>
              <a:t> , Shreya </a:t>
            </a:r>
            <a:r>
              <a:rPr lang="en-US" dirty="0" err="1">
                <a:solidFill>
                  <a:srgbClr val="808080"/>
                </a:solidFill>
                <a:latin typeface="Fira Sans" panose="020B0503050000020004" pitchFamily="34" charset="0"/>
              </a:rPr>
              <a:t>Maji</a:t>
            </a:r>
            <a:r>
              <a:rPr lang="en-US" dirty="0">
                <a:solidFill>
                  <a:srgbClr val="808080"/>
                </a:solidFill>
                <a:latin typeface="Fira Sans" panose="020B0503050000020004" pitchFamily="34" charset="0"/>
              </a:rPr>
              <a:t>, “Bitcoin Price Prediction using Machine Learning”, International Conference </a:t>
            </a:r>
            <a:r>
              <a:rPr lang="en-US" dirty="0" err="1">
                <a:solidFill>
                  <a:srgbClr val="808080"/>
                </a:solidFill>
                <a:latin typeface="Fira Sans" panose="020B0503050000020004" pitchFamily="34" charset="0"/>
              </a:rPr>
              <a:t>onAdvanced</a:t>
            </a:r>
            <a:r>
              <a:rPr lang="en-US" dirty="0">
                <a:solidFill>
                  <a:srgbClr val="808080"/>
                </a:solidFill>
                <a:latin typeface="Fira Sans" panose="020B0503050000020004" pitchFamily="34" charset="0"/>
              </a:rPr>
              <a:t> Communications Technology(ICACT) ,</a:t>
            </a:r>
            <a:r>
              <a:rPr lang="en-US" dirty="0" err="1">
                <a:solidFill>
                  <a:srgbClr val="808080"/>
                </a:solidFill>
                <a:latin typeface="Fira Sans" panose="020B0503050000020004" pitchFamily="34" charset="0"/>
              </a:rPr>
              <a:t>Dept</a:t>
            </a:r>
            <a:r>
              <a:rPr lang="en-US" dirty="0">
                <a:solidFill>
                  <a:srgbClr val="808080"/>
                </a:solidFill>
                <a:latin typeface="Fira Sans" panose="020B0503050000020004" pitchFamily="34" charset="0"/>
              </a:rPr>
              <a:t> of Electronics and Telecommunication, Pune Institute of Computer Technology, Pune Maharashtra, </a:t>
            </a:r>
            <a:r>
              <a:rPr lang="en-US" dirty="0" err="1">
                <a:solidFill>
                  <a:srgbClr val="808080"/>
                </a:solidFill>
                <a:latin typeface="Fira Sans" panose="020B0503050000020004" pitchFamily="34" charset="0"/>
              </a:rPr>
              <a:t>India,February</a:t>
            </a:r>
            <a:r>
              <a:rPr lang="en-US" dirty="0">
                <a:solidFill>
                  <a:srgbClr val="808080"/>
                </a:solidFill>
                <a:latin typeface="Fira Sans" panose="020B0503050000020004" pitchFamily="34" charset="0"/>
              </a:rPr>
              <a:t> 2018. </a:t>
            </a:r>
          </a:p>
          <a:p>
            <a:endParaRPr lang="en-US" dirty="0">
              <a:solidFill>
                <a:srgbClr val="808080"/>
              </a:solidFill>
              <a:latin typeface="Fira Sans" panose="020B0503050000020004" pitchFamily="34" charset="0"/>
            </a:endParaRPr>
          </a:p>
          <a:p>
            <a:pPr marL="0" indent="0">
              <a:buNone/>
            </a:pPr>
            <a:r>
              <a:rPr lang="en-US" b="1" dirty="0">
                <a:solidFill>
                  <a:srgbClr val="808080"/>
                </a:solidFill>
                <a:latin typeface="Fira Sans" panose="020B0503050000020004" pitchFamily="34" charset="0"/>
              </a:rPr>
              <a:t>    Hyperlinks</a:t>
            </a:r>
          </a:p>
          <a:p>
            <a:r>
              <a:rPr lang="en-US" dirty="0">
                <a:solidFill>
                  <a:srgbClr val="808080"/>
                </a:solidFill>
                <a:latin typeface="Fira Sans" panose="020B0503050000020004" pitchFamily="34" charset="0"/>
              </a:rPr>
              <a:t>https://drive.google.com/file/d/1oX55fLpy0Tp8UXeonZ4EMJYavWykAU8t/view?usp=sharing</a:t>
            </a: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152312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1650332" y="276193"/>
            <a:ext cx="8217568" cy="1325563"/>
          </a:xfrm>
        </p:spPr>
        <p:txBody>
          <a:bodyPr/>
          <a:lstStyle/>
          <a:p>
            <a:pPr algn="ctr"/>
            <a:r>
              <a:rPr lang="en-US" sz="3600" dirty="0">
                <a:solidFill>
                  <a:srgbClr val="C00000"/>
                </a:solidFill>
                <a:latin typeface="Marcellus" panose="020E0602050203020307" pitchFamily="34" charset="0"/>
              </a:rPr>
              <a:t>PROBLEM DEFINITION</a:t>
            </a:r>
            <a:r>
              <a:rPr lang="en-US" dirty="0">
                <a:solidFill>
                  <a:srgbClr val="C00000"/>
                </a:solidFill>
                <a:latin typeface="Marcellus" panose="020E0602050203020307" pitchFamily="34" charset="0"/>
              </a:rPr>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601579" y="1118094"/>
            <a:ext cx="10315074" cy="4487031"/>
          </a:xfrm>
        </p:spPr>
        <p:txBody>
          <a:bodyPr>
            <a:normAutofit/>
          </a:bodyPr>
          <a:lstStyle/>
          <a:p>
            <a:pPr marL="532130" marR="567690" algn="just">
              <a:lnSpc>
                <a:spcPct val="115000"/>
              </a:lnSpc>
              <a:spcBef>
                <a:spcPts val="1340"/>
              </a:spcBef>
              <a:spcAft>
                <a:spcPts val="0"/>
              </a:spcAft>
            </a:pPr>
            <a:r>
              <a:rPr lang="en-US" sz="1800" dirty="0">
                <a:solidFill>
                  <a:srgbClr val="808080"/>
                </a:solidFill>
                <a:effectLst/>
                <a:latin typeface="Fira Sans" panose="020B0503050000020004" pitchFamily="34" charset="0"/>
                <a:ea typeface="Times New Roman" panose="02020603050405020304" pitchFamily="18" charset="0"/>
              </a:rPr>
              <a:t>Cryptocurrencies such as Bitcoin, Ethereum, etc. generated significant attention in 2017. Cryptocurrencies have significant volatility as there is rampant speculation. Given the high variance in prices, can data science methods be used to model the market dynamics? There are many directions this project could take.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Trading Strategy</a:t>
            </a:r>
            <a:r>
              <a:rPr lang="en-US" sz="1800" dirty="0">
                <a:solidFill>
                  <a:srgbClr val="808080"/>
                </a:solidFill>
                <a:effectLst/>
                <a:latin typeface="Fira Sans" panose="020B0503050000020004" pitchFamily="34" charset="0"/>
                <a:ea typeface="Times New Roman" panose="02020603050405020304" pitchFamily="18" charset="0"/>
              </a:rPr>
              <a:t> Can an effective trading strategy be found? We are looking for a demonstration of sound data science principles here.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Market Analysis</a:t>
            </a:r>
            <a:r>
              <a:rPr lang="en-US" sz="1800" dirty="0">
                <a:solidFill>
                  <a:srgbClr val="808080"/>
                </a:solidFill>
                <a:effectLst/>
                <a:latin typeface="Fira Sans" panose="020B0503050000020004" pitchFamily="34" charset="0"/>
                <a:ea typeface="Times New Roman" panose="02020603050405020304" pitchFamily="18" charset="0"/>
              </a:rPr>
              <a:t> Given there is now option trading on certain cryptocurrencies, is it possible to create a volatility index for cryptocurrencies such as VIX? Is variance of this market infinite and therefore not predictable? Are there any rational reasons for investing that you can justify using data science? </a:t>
            </a:r>
            <a:endParaRPr lang="en-IN" sz="1800" dirty="0">
              <a:solidFill>
                <a:srgbClr val="808080"/>
              </a:solidFill>
              <a:effectLst/>
              <a:latin typeface="Fira Sans" panose="020B0503050000020004" pitchFamily="34" charset="0"/>
              <a:ea typeface="Times New Roman" panose="02020603050405020304" pitchFamily="18" charset="0"/>
            </a:endParaRPr>
          </a:p>
          <a:p>
            <a:pPr marL="532130" marR="567690" algn="just">
              <a:lnSpc>
                <a:spcPct val="115000"/>
              </a:lnSpc>
              <a:spcBef>
                <a:spcPts val="1340"/>
              </a:spcBef>
              <a:spcAft>
                <a:spcPts val="0"/>
              </a:spcAft>
            </a:pPr>
            <a:r>
              <a:rPr lang="en-US" sz="1800" b="1" dirty="0">
                <a:solidFill>
                  <a:srgbClr val="808080"/>
                </a:solidFill>
                <a:effectLst/>
                <a:latin typeface="Fira Sans" panose="020B0503050000020004" pitchFamily="34" charset="0"/>
                <a:ea typeface="Times New Roman" panose="02020603050405020304" pitchFamily="18" charset="0"/>
              </a:rPr>
              <a:t>Arbitrage</a:t>
            </a:r>
            <a:r>
              <a:rPr lang="en-US" sz="1800" dirty="0">
                <a:solidFill>
                  <a:srgbClr val="808080"/>
                </a:solidFill>
                <a:effectLst/>
                <a:latin typeface="Fira Sans" panose="020B0503050000020004" pitchFamily="34" charset="0"/>
                <a:ea typeface="Times New Roman" panose="02020603050405020304" pitchFamily="18" charset="0"/>
              </a:rPr>
              <a:t> Given the number of different currencies and different markets, how efficient is the market? Are there arbitrage opportunities? Can evidence be found of arbitrage?</a:t>
            </a:r>
            <a:endParaRPr lang="en-IN" sz="1800" dirty="0">
              <a:solidFill>
                <a:srgbClr val="808080"/>
              </a:solidFill>
              <a:effectLst/>
              <a:latin typeface="Fira Sans" panose="020B0503050000020004" pitchFamily="34" charset="0"/>
              <a:ea typeface="Times New Roman" panose="02020603050405020304" pitchFamily="18" charset="0"/>
            </a:endParaRPr>
          </a:p>
          <a:p>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17743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777331" y="349137"/>
            <a:ext cx="4099925" cy="721920"/>
          </a:xfrm>
        </p:spPr>
        <p:txBody>
          <a:bodyPr>
            <a:normAutofit fontScale="90000"/>
          </a:bodyPr>
          <a:lstStyle/>
          <a:p>
            <a:pPr algn="ctr"/>
            <a:r>
              <a:rPr lang="en-US" sz="3600" dirty="0">
                <a:solidFill>
                  <a:srgbClr val="C00000"/>
                </a:solidFill>
                <a:latin typeface="Marcellus" panose="020E0602050203020307" pitchFamily="34" charset="0"/>
              </a:rPr>
              <a:t>LITERATURE REVIEW</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7" y="1185484"/>
            <a:ext cx="10315074" cy="44870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808080"/>
                </a:solidFill>
                <a:latin typeface="Fira Sans" panose="020B0503050000020004" pitchFamily="34" charset="0"/>
              </a:rPr>
              <a:t>In </a:t>
            </a:r>
            <a:r>
              <a:rPr lang="en-US" sz="2400" dirty="0">
                <a:solidFill>
                  <a:srgbClr val="808080"/>
                </a:solidFill>
                <a:latin typeface="Fira Sans" panose="020B0503050000020004" pitchFamily="34" charset="0"/>
              </a:rPr>
              <a:t>the </a:t>
            </a:r>
            <a:r>
              <a:rPr lang="en-US" sz="2400" dirty="0" smtClean="0">
                <a:solidFill>
                  <a:srgbClr val="808080"/>
                </a:solidFill>
                <a:latin typeface="Fira Sans" panose="020B0503050000020004" pitchFamily="34" charset="0"/>
              </a:rPr>
              <a:t>first</a:t>
            </a:r>
            <a:r>
              <a:rPr lang="en-US" sz="2400" dirty="0" smtClean="0">
                <a:solidFill>
                  <a:srgbClr val="808080"/>
                </a:solidFill>
                <a:latin typeface="Fira Sans" panose="020B0503050000020004" pitchFamily="34" charset="0"/>
              </a:rPr>
              <a:t>  </a:t>
            </a:r>
            <a:r>
              <a:rPr lang="en-US" sz="2400" dirty="0">
                <a:solidFill>
                  <a:srgbClr val="808080"/>
                </a:solidFill>
                <a:latin typeface="Fira Sans" panose="020B0503050000020004" pitchFamily="34" charset="0"/>
              </a:rPr>
              <a:t>paper, we attempt to predict the Bitcoin price accurately taking into consideration various parameters that affect the Bitcoin value. For the first phase of our survey, we aim to understand and identify daily trends in the Bitcoin market while gaining insight into optimal features surrounding Bitcoin price. For the second phase of our survey, using the available information, we will predict the sign of the daily price change with highest possible accuracy</a:t>
            </a:r>
            <a:r>
              <a:rPr lang="en-US" sz="2400" dirty="0" smtClean="0">
                <a:solidFill>
                  <a:srgbClr val="808080"/>
                </a:solidFill>
                <a:latin typeface="Fira Sans" panose="020B0503050000020004" pitchFamily="34" charset="0"/>
              </a:rPr>
              <a:t>.</a:t>
            </a:r>
          </a:p>
          <a:p>
            <a:r>
              <a:rPr lang="en-US" sz="2400" dirty="0" smtClean="0">
                <a:solidFill>
                  <a:srgbClr val="808080"/>
                </a:solidFill>
                <a:latin typeface="Fira Sans" panose="020B0503050000020004" pitchFamily="34" charset="0"/>
              </a:rPr>
              <a:t>The second research paper study </a:t>
            </a:r>
            <a:r>
              <a:rPr lang="en-US" sz="2400" dirty="0">
                <a:solidFill>
                  <a:srgbClr val="808080"/>
                </a:solidFill>
                <a:latin typeface="Fira Sans" panose="020B0503050000020004" pitchFamily="34" charset="0"/>
              </a:rPr>
              <a:t>is more focused on leveraging the accurate forecast of bitcoin prices via the normalization of a particular dataset. With the use of LSTM machine learning, this dataset has been trained to deploy a more accurate forecast of the bitcoin price. Furthermore, this research work has evaluated different machine learning methods and found that the suggested work delivers better results. Based on the resultant findings, the accuracy, recall, precision, and sensitivity of the test has been calculated</a:t>
            </a:r>
            <a:r>
              <a:rPr lang="en-US" sz="2400" dirty="0" smtClean="0">
                <a:solidFill>
                  <a:srgbClr val="808080"/>
                </a:solidFill>
                <a:latin typeface="Fira Sans" panose="020B0503050000020004" pitchFamily="34" charset="0"/>
              </a:rPr>
              <a:t>.</a:t>
            </a:r>
          </a:p>
          <a:p>
            <a:r>
              <a:rPr lang="en-US" sz="2400" dirty="0">
                <a:solidFill>
                  <a:srgbClr val="808080"/>
                </a:solidFill>
                <a:latin typeface="Fira Sans" panose="020B0503050000020004" pitchFamily="34" charset="0"/>
              </a:rPr>
              <a:t>In </a:t>
            </a:r>
            <a:r>
              <a:rPr lang="en-US" sz="2400" dirty="0" smtClean="0">
                <a:solidFill>
                  <a:srgbClr val="808080"/>
                </a:solidFill>
                <a:latin typeface="Fira Sans" panose="020B0503050000020004" pitchFamily="34" charset="0"/>
              </a:rPr>
              <a:t>third </a:t>
            </a:r>
            <a:r>
              <a:rPr lang="en-US" sz="2400" dirty="0">
                <a:solidFill>
                  <a:srgbClr val="808080"/>
                </a:solidFill>
                <a:latin typeface="Fira Sans" panose="020B0503050000020004" pitchFamily="34" charset="0"/>
              </a:rPr>
              <a:t>paper, we discuss the method of Bayesian regression and its efficacy for predicting price variation of Bitcoin, a recently popularized virtual, cryptographic currency. Bayesian regression refers to utilizing empirical data as proxy to perform Bayesian </a:t>
            </a:r>
            <a:r>
              <a:rPr lang="en-US" sz="2400" dirty="0" smtClean="0">
                <a:solidFill>
                  <a:srgbClr val="808080"/>
                </a:solidFill>
                <a:latin typeface="Fira Sans" panose="020B0503050000020004" pitchFamily="34" charset="0"/>
              </a:rPr>
              <a:t>inference. In </a:t>
            </a:r>
            <a:r>
              <a:rPr lang="en-US" sz="2400" dirty="0">
                <a:solidFill>
                  <a:srgbClr val="808080"/>
                </a:solidFill>
                <a:latin typeface="Fira Sans" panose="020B0503050000020004" pitchFamily="34" charset="0"/>
              </a:rPr>
              <a:t>this paper, instead </a:t>
            </a:r>
            <a:r>
              <a:rPr lang="en-US" sz="2400" dirty="0" smtClean="0">
                <a:solidFill>
                  <a:srgbClr val="808080"/>
                </a:solidFill>
                <a:latin typeface="Fira Sans" panose="020B0503050000020004" pitchFamily="34" charset="0"/>
              </a:rPr>
              <a:t>they </a:t>
            </a:r>
            <a:r>
              <a:rPr lang="en-US" sz="2400" dirty="0">
                <a:solidFill>
                  <a:srgbClr val="808080"/>
                </a:solidFill>
                <a:latin typeface="Fira Sans" panose="020B0503050000020004" pitchFamily="34" charset="0"/>
              </a:rPr>
              <a:t>utilize </a:t>
            </a:r>
            <a:r>
              <a:rPr lang="en-US" sz="2400" dirty="0" smtClean="0">
                <a:solidFill>
                  <a:srgbClr val="808080"/>
                </a:solidFill>
                <a:latin typeface="Fira Sans" panose="020B0503050000020004" pitchFamily="34" charset="0"/>
              </a:rPr>
              <a:t>model </a:t>
            </a:r>
            <a:r>
              <a:rPr lang="en-US" sz="2400" dirty="0">
                <a:solidFill>
                  <a:srgbClr val="808080"/>
                </a:solidFill>
                <a:latin typeface="Fira Sans" panose="020B0503050000020004" pitchFamily="34" charset="0"/>
              </a:rPr>
              <a:t>for predicting real-valued quantity, the price of Bitcoin. Based on this price prediction method, </a:t>
            </a:r>
            <a:r>
              <a:rPr lang="en-US" sz="2400" dirty="0" smtClean="0">
                <a:solidFill>
                  <a:srgbClr val="808080"/>
                </a:solidFill>
                <a:latin typeface="Fira Sans" panose="020B0503050000020004" pitchFamily="34" charset="0"/>
              </a:rPr>
              <a:t>they </a:t>
            </a:r>
            <a:r>
              <a:rPr lang="en-US" sz="2400" dirty="0">
                <a:solidFill>
                  <a:srgbClr val="808080"/>
                </a:solidFill>
                <a:latin typeface="Fira Sans" panose="020B0503050000020004" pitchFamily="34" charset="0"/>
              </a:rPr>
              <a:t>devise a simple strategy for trading Bitcoin. The strategy is able to nearly double the investment in less than 60 day period when run against real data trace</a:t>
            </a:r>
            <a:r>
              <a:rPr lang="en-US" sz="2400" dirty="0" smtClean="0">
                <a:solidFill>
                  <a:srgbClr val="808080"/>
                </a:solidFill>
                <a:latin typeface="Fira Sans" panose="020B0503050000020004" pitchFamily="34" charset="0"/>
              </a:rPr>
              <a:t>.</a:t>
            </a:r>
            <a:endParaRPr lang="en-US" sz="2400" dirty="0" smtClean="0">
              <a:solidFill>
                <a:srgbClr val="808080"/>
              </a:solidFill>
              <a:latin typeface="Fira Sans" panose="020B0503050000020004"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133504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372178" y="391819"/>
            <a:ext cx="6174358" cy="1325563"/>
          </a:xfrm>
        </p:spPr>
        <p:txBody>
          <a:bodyPr>
            <a:normAutofit/>
          </a:bodyPr>
          <a:lstStyle/>
          <a:p>
            <a:r>
              <a:rPr lang="en-US" sz="3200" dirty="0">
                <a:solidFill>
                  <a:srgbClr val="C00000"/>
                </a:solidFill>
                <a:latin typeface="Marcellus" panose="020E0602050203020307" pitchFamily="34" charset="0"/>
              </a:rPr>
              <a:t>SRS(Functional and Non- Functional Requirements)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a16="http://schemas.microsoft.com/office/drawing/2014/main" xmlns="" id="{BF84EC15-A959-47EB-966C-5F46652CE050}"/>
              </a:ext>
            </a:extLst>
          </p:cNvPr>
          <p:cNvSpPr txBox="1">
            <a:spLocks/>
          </p:cNvSpPr>
          <p:nvPr/>
        </p:nvSpPr>
        <p:spPr>
          <a:xfrm>
            <a:off x="599715" y="168941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808080"/>
                </a:solidFill>
                <a:latin typeface="Marcellus" panose="020E0602050203020307" pitchFamily="34" charset="0"/>
              </a:rPr>
              <a:t>   </a:t>
            </a:r>
            <a:r>
              <a:rPr lang="en-US" sz="2600" b="1" dirty="0">
                <a:solidFill>
                  <a:srgbClr val="808080"/>
                </a:solidFill>
                <a:latin typeface="Fira Sans" panose="020B0503050000020004" pitchFamily="34" charset="0"/>
              </a:rPr>
              <a:t>Functional Requirements</a:t>
            </a:r>
          </a:p>
          <a:p>
            <a:r>
              <a:rPr lang="en-US" sz="2400" dirty="0">
                <a:solidFill>
                  <a:srgbClr val="808080"/>
                </a:solidFill>
                <a:latin typeface="Fira Sans" panose="020B0503050000020004" pitchFamily="34" charset="0"/>
              </a:rPr>
              <a:t>Bitcoin Price Prediction:</a:t>
            </a:r>
          </a:p>
          <a:p>
            <a:r>
              <a:rPr lang="en-US" sz="2400" dirty="0">
                <a:solidFill>
                  <a:srgbClr val="808080"/>
                </a:solidFill>
                <a:latin typeface="Fira Sans" panose="020B0503050000020004" pitchFamily="34" charset="0"/>
              </a:rPr>
              <a:t>Getting Realtime Bitcoin price data (model building phase) preparing data for training and testing (model building phase) </a:t>
            </a:r>
          </a:p>
          <a:p>
            <a:r>
              <a:rPr lang="en-US" sz="2400" dirty="0">
                <a:solidFill>
                  <a:srgbClr val="808080"/>
                </a:solidFill>
                <a:latin typeface="Fira Sans" panose="020B0503050000020004" pitchFamily="34" charset="0"/>
              </a:rPr>
              <a:t>Predicting the price of Bitcoin(model building phase) </a:t>
            </a:r>
          </a:p>
          <a:p>
            <a:r>
              <a:rPr lang="en-US" sz="2400" dirty="0">
                <a:solidFill>
                  <a:srgbClr val="808080"/>
                </a:solidFill>
                <a:latin typeface="Fira Sans" panose="020B0503050000020004" pitchFamily="34" charset="0"/>
              </a:rPr>
              <a:t>Visualize the prediction result.</a:t>
            </a:r>
          </a:p>
          <a:p>
            <a:pPr marL="0" indent="0">
              <a:buNone/>
            </a:pPr>
            <a:r>
              <a:rPr lang="en-US" b="1" dirty="0">
                <a:solidFill>
                  <a:srgbClr val="808080"/>
                </a:solidFill>
                <a:latin typeface="Fira Sans" panose="020B0503050000020004" pitchFamily="34" charset="0"/>
              </a:rPr>
              <a:t>  </a:t>
            </a:r>
            <a:r>
              <a:rPr lang="en-US" sz="2600" b="1" dirty="0">
                <a:solidFill>
                  <a:srgbClr val="808080"/>
                </a:solidFill>
                <a:latin typeface="Fira Sans" panose="020B0503050000020004" pitchFamily="34" charset="0"/>
              </a:rPr>
              <a:t>Non-Functional Requirements</a:t>
            </a:r>
          </a:p>
          <a:p>
            <a:pPr marL="0" indent="0">
              <a:buNone/>
            </a:pPr>
            <a:r>
              <a:rPr lang="en-IN" dirty="0">
                <a:solidFill>
                  <a:srgbClr val="808080"/>
                </a:solidFill>
                <a:latin typeface="Fira Sans" panose="020B0503050000020004" pitchFamily="34" charset="0"/>
              </a:rPr>
              <a:t>  </a:t>
            </a:r>
            <a:r>
              <a:rPr lang="en-IN" sz="2400" dirty="0">
                <a:solidFill>
                  <a:srgbClr val="808080"/>
                </a:solidFill>
                <a:latin typeface="Fira Sans" panose="020B0503050000020004" pitchFamily="34" charset="0"/>
              </a:rPr>
              <a:t>Security Management</a:t>
            </a:r>
            <a:endParaRPr lang="en-US" sz="2400" dirty="0">
              <a:solidFill>
                <a:srgbClr val="808080"/>
              </a:solidFill>
              <a:latin typeface="Fira Sans" panose="020B0503050000020004" pitchFamily="34" charset="0"/>
            </a:endParaRPr>
          </a:p>
        </p:txBody>
      </p:sp>
      <p:pic>
        <p:nvPicPr>
          <p:cNvPr id="9" name="Picture 8" descr="A picture containing drawing&#10;&#10;Description automatically generated">
            <a:extLst>
              <a:ext uri="{FF2B5EF4-FFF2-40B4-BE49-F238E27FC236}">
                <a16:creationId xmlns:a16="http://schemas.microsoft.com/office/drawing/2014/main" xmlns=""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Tree>
    <p:extLst>
      <p:ext uri="{BB962C8B-B14F-4D97-AF65-F5344CB8AC3E}">
        <p14:creationId xmlns:p14="http://schemas.microsoft.com/office/powerpoint/2010/main" val="91858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021427" y="400784"/>
            <a:ext cx="7231533" cy="1325563"/>
          </a:xfrm>
        </p:spPr>
        <p:txBody>
          <a:bodyPr>
            <a:normAutofit/>
          </a:bodyPr>
          <a:lstStyle/>
          <a:p>
            <a:r>
              <a:rPr lang="en-US" sz="3200" dirty="0">
                <a:solidFill>
                  <a:srgbClr val="C00000"/>
                </a:solidFill>
                <a:latin typeface="Marcellus" panose="020E0602050203020307" pitchFamily="34" charset="0"/>
              </a:rPr>
              <a:t>    SOFTWARE DESIGN DOCUMENT</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AutoShape 4">
            <a:extLst>
              <a:ext uri="{FF2B5EF4-FFF2-40B4-BE49-F238E27FC236}">
                <a16:creationId xmlns:a16="http://schemas.microsoft.com/office/drawing/2014/main" xmlns="" id="{B78323AD-29A8-4B31-9714-20C709080F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xmlns="" id="{B0B4AD60-75D9-490B-A120-254A6AFAF6B3}"/>
              </a:ext>
            </a:extLst>
          </p:cNvPr>
          <p:cNvPicPr>
            <a:picLocks noChangeAspect="1"/>
          </p:cNvPicPr>
          <p:nvPr/>
        </p:nvPicPr>
        <p:blipFill>
          <a:blip r:embed="rId6"/>
          <a:stretch>
            <a:fillRect/>
          </a:stretch>
        </p:blipFill>
        <p:spPr>
          <a:xfrm>
            <a:off x="2037837" y="2326156"/>
            <a:ext cx="2502987" cy="3476371"/>
          </a:xfrm>
          <a:prstGeom prst="rect">
            <a:avLst/>
          </a:prstGeom>
        </p:spPr>
      </p:pic>
      <p:sp>
        <p:nvSpPr>
          <p:cNvPr id="14" name="TextBox 13">
            <a:extLst>
              <a:ext uri="{FF2B5EF4-FFF2-40B4-BE49-F238E27FC236}">
                <a16:creationId xmlns:a16="http://schemas.microsoft.com/office/drawing/2014/main" xmlns="" id="{3417DEE1-5B56-49F2-8286-08B74F41C57A}"/>
              </a:ext>
            </a:extLst>
          </p:cNvPr>
          <p:cNvSpPr txBox="1"/>
          <p:nvPr/>
        </p:nvSpPr>
        <p:spPr>
          <a:xfrm>
            <a:off x="1619111" y="1547867"/>
            <a:ext cx="3661338" cy="523220"/>
          </a:xfrm>
          <a:prstGeom prst="rect">
            <a:avLst/>
          </a:prstGeom>
          <a:noFill/>
        </p:spPr>
        <p:txBody>
          <a:bodyPr wrap="square" rtlCol="0">
            <a:spAutoFit/>
          </a:bodyPr>
          <a:lstStyle/>
          <a:p>
            <a:r>
              <a:rPr lang="en-US" sz="2800" dirty="0">
                <a:solidFill>
                  <a:srgbClr val="808080"/>
                </a:solidFill>
                <a:latin typeface="Fira Sans" panose="020B0503050000020004" pitchFamily="34" charset="0"/>
              </a:rPr>
              <a:t>Flow Chart Diagram</a:t>
            </a:r>
            <a:endParaRPr lang="en-IN" sz="2800" dirty="0">
              <a:solidFill>
                <a:srgbClr val="808080"/>
              </a:solidFill>
              <a:latin typeface="Fira Sans" panose="020B0503050000020004" pitchFamily="34" charset="0"/>
            </a:endParaRPr>
          </a:p>
        </p:txBody>
      </p:sp>
      <p:pic>
        <p:nvPicPr>
          <p:cNvPr id="16" name="Picture 15">
            <a:extLst>
              <a:ext uri="{FF2B5EF4-FFF2-40B4-BE49-F238E27FC236}">
                <a16:creationId xmlns:a16="http://schemas.microsoft.com/office/drawing/2014/main" xmlns="" id="{3EA35B0B-13B1-4D47-93A7-65FEF2E6A98B}"/>
              </a:ext>
            </a:extLst>
          </p:cNvPr>
          <p:cNvPicPr>
            <a:picLocks noChangeAspect="1"/>
          </p:cNvPicPr>
          <p:nvPr/>
        </p:nvPicPr>
        <p:blipFill>
          <a:blip r:embed="rId7"/>
          <a:stretch>
            <a:fillRect/>
          </a:stretch>
        </p:blipFill>
        <p:spPr>
          <a:xfrm>
            <a:off x="5429928" y="2423740"/>
            <a:ext cx="5992281" cy="3180616"/>
          </a:xfrm>
          <a:prstGeom prst="rect">
            <a:avLst/>
          </a:prstGeom>
        </p:spPr>
      </p:pic>
      <p:sp>
        <p:nvSpPr>
          <p:cNvPr id="17" name="TextBox 16">
            <a:extLst>
              <a:ext uri="{FF2B5EF4-FFF2-40B4-BE49-F238E27FC236}">
                <a16:creationId xmlns:a16="http://schemas.microsoft.com/office/drawing/2014/main" xmlns="" id="{559F663A-F613-457A-9045-5A748F978EEE}"/>
              </a:ext>
            </a:extLst>
          </p:cNvPr>
          <p:cNvSpPr txBox="1"/>
          <p:nvPr/>
        </p:nvSpPr>
        <p:spPr>
          <a:xfrm>
            <a:off x="8119148" y="1519063"/>
            <a:ext cx="2593892" cy="523220"/>
          </a:xfrm>
          <a:prstGeom prst="rect">
            <a:avLst/>
          </a:prstGeom>
          <a:noFill/>
        </p:spPr>
        <p:txBody>
          <a:bodyPr wrap="square" rtlCol="0">
            <a:spAutoFit/>
          </a:bodyPr>
          <a:lstStyle/>
          <a:p>
            <a:r>
              <a:rPr lang="en-US" sz="2800" dirty="0">
                <a:solidFill>
                  <a:srgbClr val="808080"/>
                </a:solidFill>
                <a:latin typeface="Fira Sans" panose="020B0503050000020004" pitchFamily="34" charset="0"/>
              </a:rPr>
              <a:t>Block Diagram</a:t>
            </a:r>
            <a:endParaRPr lang="en-IN" sz="2800" dirty="0">
              <a:solidFill>
                <a:srgbClr val="808080"/>
              </a:solidFill>
              <a:latin typeface="Fira Sans" panose="020B0503050000020004" pitchFamily="34" charset="0"/>
            </a:endParaRPr>
          </a:p>
        </p:txBody>
      </p:sp>
    </p:spTree>
    <p:extLst>
      <p:ext uri="{BB962C8B-B14F-4D97-AF65-F5344CB8AC3E}">
        <p14:creationId xmlns:p14="http://schemas.microsoft.com/office/powerpoint/2010/main" val="206056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494196" y="545792"/>
            <a:ext cx="7231533" cy="1325563"/>
          </a:xfrm>
        </p:spPr>
        <p:txBody>
          <a:bodyPr>
            <a:normAutofit/>
          </a:bodyPr>
          <a:lstStyle/>
          <a:p>
            <a:r>
              <a:rPr lang="en-US" sz="3200" dirty="0">
                <a:solidFill>
                  <a:srgbClr val="C00000"/>
                </a:solidFill>
                <a:latin typeface="Marcellus" panose="020E0602050203020307" pitchFamily="34" charset="0"/>
              </a:rPr>
              <a:t>Software Project Management Plan(Timeline chart with responsibilities)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08080"/>
                </a:solidFill>
                <a:latin typeface="Fira Sans" panose="020B0503050000020004" pitchFamily="34" charset="0"/>
              </a:rPr>
              <a:t>Timeline Chart</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5" name="Picture 4">
            <a:extLst>
              <a:ext uri="{FF2B5EF4-FFF2-40B4-BE49-F238E27FC236}">
                <a16:creationId xmlns:a16="http://schemas.microsoft.com/office/drawing/2014/main" xmlns="" id="{0F2EAA6E-90EC-411B-9A7A-9AC8EF7BE990}"/>
              </a:ext>
            </a:extLst>
          </p:cNvPr>
          <p:cNvPicPr>
            <a:picLocks noChangeAspect="1"/>
          </p:cNvPicPr>
          <p:nvPr/>
        </p:nvPicPr>
        <p:blipFill rotWithShape="1">
          <a:blip r:embed="rId6"/>
          <a:srcRect t="13505"/>
          <a:stretch/>
        </p:blipFill>
        <p:spPr>
          <a:xfrm>
            <a:off x="1630959" y="2361460"/>
            <a:ext cx="9094770" cy="3675356"/>
          </a:xfrm>
          <a:prstGeom prst="rect">
            <a:avLst/>
          </a:prstGeom>
        </p:spPr>
      </p:pic>
    </p:spTree>
    <p:extLst>
      <p:ext uri="{BB962C8B-B14F-4D97-AF65-F5344CB8AC3E}">
        <p14:creationId xmlns:p14="http://schemas.microsoft.com/office/powerpoint/2010/main" val="185694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Software Project Management Plan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808080"/>
                </a:solidFill>
                <a:latin typeface="Marcellus" panose="020E0602050203020307" pitchFamily="34" charset="0"/>
              </a:rPr>
              <a:t>R</a:t>
            </a:r>
            <a:r>
              <a:rPr lang="en-US" sz="2800" dirty="0">
                <a:solidFill>
                  <a:srgbClr val="808080"/>
                </a:solidFill>
                <a:latin typeface="Marcellus" panose="020E0602050203020307" pitchFamily="34" charset="0"/>
              </a:rPr>
              <a:t>esponsibilities</a:t>
            </a:r>
          </a:p>
          <a:p>
            <a:endParaRPr lang="en-US" dirty="0">
              <a:latin typeface="Marcellus" panose="020E0602050203020307" pitchFamily="34" charset="0"/>
            </a:endParaRPr>
          </a:p>
          <a:p>
            <a:endParaRPr lang="en-US" sz="2800" dirty="0">
              <a:latin typeface="Marcellus" panose="020E0602050203020307" pitchFamily="34" charset="0"/>
            </a:endParaRPr>
          </a:p>
          <a:p>
            <a:endParaRPr lang="en-US" sz="2800" dirty="0">
              <a:latin typeface="Marcellus" panose="020E0602050203020307" pitchFamily="34" charset="0"/>
            </a:endParaRPr>
          </a:p>
          <a:p>
            <a:endParaRPr lang="en-US" dirty="0">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4" name="Picture 13">
            <a:extLst>
              <a:ext uri="{FF2B5EF4-FFF2-40B4-BE49-F238E27FC236}">
                <a16:creationId xmlns:a16="http://schemas.microsoft.com/office/drawing/2014/main" xmlns="" id="{1C51A512-E6A7-4EE5-BEF3-58DAE38E2DF3}"/>
              </a:ext>
            </a:extLst>
          </p:cNvPr>
          <p:cNvPicPr>
            <a:picLocks noChangeAspect="1"/>
          </p:cNvPicPr>
          <p:nvPr/>
        </p:nvPicPr>
        <p:blipFill rotWithShape="1">
          <a:blip r:embed="rId6"/>
          <a:srcRect t="-263" b="1728"/>
          <a:stretch/>
        </p:blipFill>
        <p:spPr>
          <a:xfrm>
            <a:off x="3341356" y="1775534"/>
            <a:ext cx="5428666" cy="4421286"/>
          </a:xfrm>
          <a:prstGeom prst="rect">
            <a:avLst/>
          </a:prstGeom>
        </p:spPr>
      </p:pic>
    </p:spTree>
    <p:extLst>
      <p:ext uri="{BB962C8B-B14F-4D97-AF65-F5344CB8AC3E}">
        <p14:creationId xmlns:p14="http://schemas.microsoft.com/office/powerpoint/2010/main" val="208806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Software Project Management Plan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808080"/>
                </a:solidFill>
                <a:latin typeface="Fira Sans" panose="020B0503050000020004" pitchFamily="34" charset="0"/>
              </a:rPr>
              <a:t>Responsibilities</a:t>
            </a:r>
          </a:p>
          <a:p>
            <a:endParaRPr lang="en-US" dirty="0">
              <a:latin typeface="Marcellus" panose="020E0602050203020307" pitchFamily="34" charset="0"/>
            </a:endParaRPr>
          </a:p>
          <a:p>
            <a:endParaRPr lang="en-US" sz="2800" dirty="0">
              <a:latin typeface="Marcellus" panose="020E0602050203020307" pitchFamily="34" charset="0"/>
            </a:endParaRPr>
          </a:p>
          <a:p>
            <a:endParaRPr lang="en-US" sz="2800" dirty="0">
              <a:latin typeface="Marcellus" panose="020E0602050203020307" pitchFamily="34" charset="0"/>
            </a:endParaRPr>
          </a:p>
          <a:p>
            <a:endParaRPr lang="en-US" dirty="0">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5" name="Picture 4">
            <a:extLst>
              <a:ext uri="{FF2B5EF4-FFF2-40B4-BE49-F238E27FC236}">
                <a16:creationId xmlns:a16="http://schemas.microsoft.com/office/drawing/2014/main" xmlns="" id="{1354C15B-4316-4BCF-852D-3B7E58995088}"/>
              </a:ext>
            </a:extLst>
          </p:cNvPr>
          <p:cNvPicPr>
            <a:picLocks noChangeAspect="1"/>
          </p:cNvPicPr>
          <p:nvPr/>
        </p:nvPicPr>
        <p:blipFill rotWithShape="1">
          <a:blip r:embed="rId6"/>
          <a:srcRect l="901" t="583" r="358" b="6870"/>
          <a:stretch/>
        </p:blipFill>
        <p:spPr>
          <a:xfrm>
            <a:off x="3053918" y="2115505"/>
            <a:ext cx="5903651" cy="3720354"/>
          </a:xfrm>
          <a:prstGeom prst="rect">
            <a:avLst/>
          </a:prstGeom>
        </p:spPr>
      </p:pic>
    </p:spTree>
    <p:extLst>
      <p:ext uri="{BB962C8B-B14F-4D97-AF65-F5344CB8AC3E}">
        <p14:creationId xmlns:p14="http://schemas.microsoft.com/office/powerpoint/2010/main" val="91962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Software Project Management Plan</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808080"/>
                </a:solidFill>
                <a:latin typeface="Fira Sans" panose="020B0503050000020004" pitchFamily="34" charset="0"/>
              </a:rPr>
              <a:t>Responsibilities</a:t>
            </a:r>
          </a:p>
          <a:p>
            <a:endParaRPr lang="en-US" dirty="0">
              <a:latin typeface="Marcellus" panose="020E0602050203020307" pitchFamily="34" charset="0"/>
            </a:endParaRPr>
          </a:p>
          <a:p>
            <a:endParaRPr lang="en-US" sz="2800" dirty="0">
              <a:latin typeface="Marcellus" panose="020E0602050203020307" pitchFamily="34" charset="0"/>
            </a:endParaRPr>
          </a:p>
          <a:p>
            <a:endParaRPr lang="en-US" sz="2800" dirty="0">
              <a:latin typeface="Marcellus" panose="020E0602050203020307" pitchFamily="34" charset="0"/>
            </a:endParaRPr>
          </a:p>
          <a:p>
            <a:endParaRPr lang="en-US" dirty="0">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6" name="Picture 5">
            <a:extLst>
              <a:ext uri="{FF2B5EF4-FFF2-40B4-BE49-F238E27FC236}">
                <a16:creationId xmlns:a16="http://schemas.microsoft.com/office/drawing/2014/main" xmlns="" id="{3D9C87A1-A3E6-4A18-AC46-9EFAE8B771B6}"/>
              </a:ext>
            </a:extLst>
          </p:cNvPr>
          <p:cNvPicPr>
            <a:picLocks noChangeAspect="1"/>
          </p:cNvPicPr>
          <p:nvPr/>
        </p:nvPicPr>
        <p:blipFill>
          <a:blip r:embed="rId6"/>
          <a:stretch>
            <a:fillRect/>
          </a:stretch>
        </p:blipFill>
        <p:spPr>
          <a:xfrm>
            <a:off x="3112539" y="1686034"/>
            <a:ext cx="5578699" cy="4847067"/>
          </a:xfrm>
          <a:prstGeom prst="rect">
            <a:avLst/>
          </a:prstGeom>
        </p:spPr>
      </p:pic>
    </p:spTree>
    <p:extLst>
      <p:ext uri="{BB962C8B-B14F-4D97-AF65-F5344CB8AC3E}">
        <p14:creationId xmlns:p14="http://schemas.microsoft.com/office/powerpoint/2010/main" val="1298201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355</TotalTime>
  <Words>936</Words>
  <Application>Microsoft Office PowerPoint</Application>
  <PresentationFormat>Custom</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BITCOIN PRICE PREDICTION USING MACHINE LEARNING </vt:lpstr>
      <vt:lpstr>PROBLEM DEFINITION </vt:lpstr>
      <vt:lpstr>LITERATURE REVIEW</vt:lpstr>
      <vt:lpstr>SRS(Functional and Non- Functional Requirements)</vt:lpstr>
      <vt:lpstr>    SOFTWARE DESIGN DOCUMENT</vt:lpstr>
      <vt:lpstr>Software Project Management Plan(Timeline chart with responsibilities)</vt:lpstr>
      <vt:lpstr>Software Project Management Plan</vt:lpstr>
      <vt:lpstr>Software Project Management Plan</vt:lpstr>
      <vt:lpstr>Software Project Management Plan</vt:lpstr>
      <vt:lpstr>TECHNOLOGIES USED</vt:lpstr>
      <vt:lpstr>IMPLEMENTATION DETAILS</vt:lpstr>
      <vt:lpstr>IMPLEMENTATION DETAILS</vt:lpstr>
      <vt:lpstr>      RESULTS AND DISCUSSION</vt:lpstr>
      <vt:lpstr>SOFTWARE TEST DOCUMENT(Test Cases)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Babita Ratudi</cp:lastModifiedBy>
  <cp:revision>28</cp:revision>
  <dcterms:created xsi:type="dcterms:W3CDTF">2020-04-30T07:52:47Z</dcterms:created>
  <dcterms:modified xsi:type="dcterms:W3CDTF">2021-12-21T03:37:07Z</dcterms:modified>
</cp:coreProperties>
</file>