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9" r:id="rId4"/>
    <p:sldId id="260" r:id="rId5"/>
    <p:sldId id="262" r:id="rId6"/>
    <p:sldId id="263" r:id="rId7"/>
    <p:sldId id="265" r:id="rId8"/>
    <p:sldId id="266" r:id="rId9"/>
    <p:sldId id="267" r:id="rId10"/>
    <p:sldId id="303" r:id="rId11"/>
    <p:sldId id="270" r:id="rId12"/>
    <p:sldId id="271" r:id="rId13"/>
    <p:sldId id="274" r:id="rId14"/>
    <p:sldId id="275" r:id="rId15"/>
    <p:sldId id="276" r:id="rId16"/>
    <p:sldId id="277" r:id="rId17"/>
    <p:sldId id="278" r:id="rId18"/>
    <p:sldId id="279" r:id="rId19"/>
    <p:sldId id="280" r:id="rId20"/>
    <p:sldId id="281" r:id="rId21"/>
    <p:sldId id="305" r:id="rId22"/>
    <p:sldId id="283" r:id="rId23"/>
    <p:sldId id="309" r:id="rId24"/>
    <p:sldId id="306" r:id="rId25"/>
    <p:sldId id="285" r:id="rId26"/>
    <p:sldId id="286" r:id="rId27"/>
    <p:sldId id="287" r:id="rId28"/>
    <p:sldId id="288" r:id="rId29"/>
    <p:sldId id="290" r:id="rId30"/>
    <p:sldId id="291" r:id="rId31"/>
    <p:sldId id="292" r:id="rId32"/>
    <p:sldId id="293" r:id="rId33"/>
    <p:sldId id="294" r:id="rId34"/>
    <p:sldId id="295" r:id="rId35"/>
    <p:sldId id="296" r:id="rId36"/>
    <p:sldId id="297" r:id="rId37"/>
    <p:sldId id="298" r:id="rId38"/>
    <p:sldId id="299" r:id="rId39"/>
    <p:sldId id="301" r:id="rId40"/>
    <p:sldId id="302" r:id="rId41"/>
    <p:sldId id="307" r:id="rId42"/>
    <p:sldId id="30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11" autoAdjust="0"/>
  </p:normalViewPr>
  <p:slideViewPr>
    <p:cSldViewPr>
      <p:cViewPr>
        <p:scale>
          <a:sx n="75" d="100"/>
          <a:sy n="75" d="100"/>
        </p:scale>
        <p:origin x="-3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EFC409-B2B4-4E36-A76E-E1325ECB3904}" type="datetimeFigureOut">
              <a:rPr lang="en-US" smtClean="0"/>
              <a:pPr/>
              <a:t>20-Dec-16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128172-ECC7-4308-A04F-9630D0300F9C}" type="slidenum">
              <a:rPr lang="en-US" smtClean="0"/>
              <a:pPr/>
              <a:t>‹#›</a:t>
            </a:fld>
            <a:endParaRPr lang="en-US"/>
          </a:p>
        </p:txBody>
      </p:sp>
    </p:spTree>
    <p:extLst>
      <p:ext uri="{BB962C8B-B14F-4D97-AF65-F5344CB8AC3E}">
        <p14:creationId xmlns:p14="http://schemas.microsoft.com/office/powerpoint/2010/main" val="303882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Object_oriented"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en.wikipedia.org/wiki/Programming_code" TargetMode="External"/><Relationship Id="rId4" Type="http://schemas.openxmlformats.org/officeDocument/2006/relationships/hyperlink" Target="http://en.wikipedia.org/wiki/Conceptual_mode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21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kern="1200" dirty="0" smtClean="0">
                <a:solidFill>
                  <a:schemeClr val="tx1"/>
                </a:solidFill>
                <a:latin typeface="Times New Roman" pitchFamily="18" charset="0"/>
                <a:ea typeface="+mn-ea"/>
                <a:cs typeface="Times New Roman" pitchFamily="18" charset="0"/>
              </a:rPr>
              <a:t> It does not show information about the timing of processes, or information about whether processes will operate in sequence or in parallel. In the DFDs the level zero process is based on the login validations. What is the cloud user contained constraints send to the cloud provider. In level one diagram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gn="just">
              <a:lnSpc>
                <a:spcPct val="150000"/>
              </a:lnSpc>
            </a:pPr>
            <a:r>
              <a:rPr lang="en-US" sz="1200" dirty="0" smtClean="0">
                <a:latin typeface="Times New Roman"/>
                <a:ea typeface="Times New Roman"/>
              </a:rPr>
              <a:t>Entity-Relationship Model (ERM) is an abstract and conceptual representation of data. Entity-relationship modeling is a database modeling method, used to produce a type of conceptual schema or semantic data model of a system, often a relational database. In our ER diagram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sz="1200" dirty="0">
              <a:latin typeface="Times New Roman"/>
              <a:ea typeface="Times New Roman"/>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a:ea typeface="Times New Roman"/>
              </a:rPr>
              <a:t> In the Unified Modeling Language, a component diagram depicts how components are wired together to form larger components and they are used to illustrate the structure of arbitrarily complex systems. For this in our component diagram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algn="just">
              <a:lnSpc>
                <a:spcPct val="150000"/>
              </a:lnSpc>
              <a:spcBef>
                <a:spcPts val="600"/>
              </a:spcBef>
              <a:spcAft>
                <a:spcPts val="600"/>
              </a:spcAft>
            </a:pPr>
            <a:r>
              <a:rPr kumimoji="0" lang="en-US" sz="12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EXPLANATION:</a:t>
            </a:r>
            <a:r>
              <a:rPr lang="en-US" sz="1200" dirty="0" smtClean="0">
                <a:latin typeface="Times New Roman"/>
                <a:ea typeface="Times New Roman"/>
                <a:cs typeface="Times New Roman"/>
              </a:rPr>
              <a:t>In the DROPS methodology, we divide a file into fragments, and replicate the fragmented data over the cloud nodes. Each of the nodes stores only a single fragment of a particular data file that ensures that even in case of a successful attack, no meaningful information is revealed to the attacker. The nodes storing the fragments are separated with certain distance by means of graph T-coloring to prohibit an attacker of guessing the locations of the fragments. Furthermore, the DROPS methodology does not rely on the traditional cryptographic techniques for the data security.</a:t>
            </a:r>
            <a:endParaRPr lang="en-US" sz="1100" dirty="0" smtClean="0">
              <a:latin typeface="+mn-lt"/>
              <a:ea typeface="Times New Roman"/>
              <a:cs typeface="Times New Roman"/>
            </a:endParaRPr>
          </a:p>
          <a:p>
            <a:endParaRPr lang="en-US" sz="1200"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Times New Roman" pitchFamily="18" charset="0"/>
                <a:ea typeface="+mn-ea"/>
                <a:cs typeface="Times New Roman" pitchFamily="18" charset="0"/>
              </a:rPr>
              <a:t>EXPLANATION:</a:t>
            </a:r>
            <a:endParaRPr lang="en-US" sz="1200" kern="1200" dirty="0" smtClean="0">
              <a:solidFill>
                <a:schemeClr val="tx1"/>
              </a:solidFill>
              <a:latin typeface="Times New Roman" pitchFamily="18" charset="0"/>
              <a:ea typeface="+mn-ea"/>
              <a:cs typeface="Times New Roman" pitchFamily="18" charset="0"/>
            </a:endParaRPr>
          </a:p>
          <a:p>
            <a:r>
              <a:rPr lang="en-US" sz="1200" kern="1200" dirty="0" smtClean="0">
                <a:solidFill>
                  <a:schemeClr val="tx1"/>
                </a:solidFill>
                <a:latin typeface="Times New Roman" pitchFamily="18" charset="0"/>
                <a:ea typeface="+mn-ea"/>
                <a:cs typeface="Times New Roman" pitchFamily="18" charset="0"/>
              </a:rPr>
              <a:t>The main purpose of a use case diagram is to show what system functions are performed for which actor. Roles of the actors in the system can be depicted. In our use case diagram first cloud user login into cloud. Here uploading his constraints to cloud provider. The cloud provider took the cloud user request and sent to Interaction model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sz="1200" kern="1200" dirty="0">
              <a:solidFill>
                <a:schemeClr val="tx1"/>
              </a:solidFill>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Times New Roman" pitchFamily="18" charset="0"/>
                <a:ea typeface="+mn-ea"/>
                <a:cs typeface="Times New Roman" pitchFamily="18" charset="0"/>
              </a:rPr>
              <a:t>EXPLANATION:</a:t>
            </a:r>
            <a:r>
              <a:rPr lang="en-US" sz="1200" kern="1200" dirty="0" smtClean="0">
                <a:solidFill>
                  <a:schemeClr val="tx1"/>
                </a:solidFill>
                <a:latin typeface="Times New Roman" pitchFamily="18" charset="0"/>
                <a:ea typeface="+mn-ea"/>
                <a:cs typeface="Times New Roman" pitchFamily="18" charset="0"/>
              </a:rPr>
              <a:t>             </a:t>
            </a:r>
          </a:p>
          <a:p>
            <a:r>
              <a:rPr lang="en-US" sz="1200" kern="1200" dirty="0" smtClean="0">
                <a:solidFill>
                  <a:schemeClr val="tx1"/>
                </a:solidFill>
                <a:latin typeface="Times New Roman" pitchFamily="18" charset="0"/>
                <a:ea typeface="+mn-ea"/>
                <a:cs typeface="Times New Roman" pitchFamily="18" charset="0"/>
              </a:rPr>
              <a:t>                              The class diagram is the main building block of </a:t>
            </a:r>
            <a:r>
              <a:rPr lang="en-US" sz="1200" u="sng" kern="1200" dirty="0" smtClean="0">
                <a:solidFill>
                  <a:schemeClr val="tx1"/>
                </a:solidFill>
                <a:latin typeface="Times New Roman" pitchFamily="18" charset="0"/>
                <a:ea typeface="+mn-ea"/>
                <a:cs typeface="Times New Roman" pitchFamily="18" charset="0"/>
                <a:hlinkClick r:id="rId3" tooltip="Object oriented"/>
              </a:rPr>
              <a:t>object oriented</a:t>
            </a:r>
            <a:r>
              <a:rPr lang="en-US" sz="1200" kern="1200" dirty="0" smtClean="0">
                <a:solidFill>
                  <a:schemeClr val="tx1"/>
                </a:solidFill>
                <a:latin typeface="Times New Roman" pitchFamily="18" charset="0"/>
                <a:ea typeface="+mn-ea"/>
                <a:cs typeface="Times New Roman" pitchFamily="18" charset="0"/>
              </a:rPr>
              <a:t> modeling. It is used both for general </a:t>
            </a:r>
            <a:r>
              <a:rPr lang="en-US" sz="1200" u="sng" kern="1200" dirty="0" smtClean="0">
                <a:solidFill>
                  <a:schemeClr val="tx1"/>
                </a:solidFill>
                <a:latin typeface="Times New Roman" pitchFamily="18" charset="0"/>
                <a:ea typeface="+mn-ea"/>
                <a:cs typeface="Times New Roman" pitchFamily="18" charset="0"/>
                <a:hlinkClick r:id="rId4" tooltip="Conceptual model"/>
              </a:rPr>
              <a:t>conceptual modeling</a:t>
            </a:r>
            <a:r>
              <a:rPr lang="en-US" sz="1200" kern="1200" dirty="0" smtClean="0">
                <a:solidFill>
                  <a:schemeClr val="tx1"/>
                </a:solidFill>
                <a:latin typeface="Times New Roman" pitchFamily="18" charset="0"/>
                <a:ea typeface="+mn-ea"/>
                <a:cs typeface="Times New Roman" pitchFamily="18" charset="0"/>
              </a:rPr>
              <a:t> of the systematic of the application, and for detailed modeling translating the models into </a:t>
            </a:r>
            <a:r>
              <a:rPr lang="en-US" sz="1200" u="sng" kern="1200" dirty="0" smtClean="0">
                <a:solidFill>
                  <a:schemeClr val="tx1"/>
                </a:solidFill>
                <a:latin typeface="Times New Roman" pitchFamily="18" charset="0"/>
                <a:ea typeface="+mn-ea"/>
                <a:cs typeface="Times New Roman" pitchFamily="18" charset="0"/>
                <a:hlinkClick r:id="rId5" tooltip="Programming code"/>
              </a:rPr>
              <a:t>programming code</a:t>
            </a:r>
            <a:r>
              <a:rPr lang="en-US" sz="1200" kern="1200" dirty="0" smtClean="0">
                <a:solidFill>
                  <a:schemeClr val="tx1"/>
                </a:solidFill>
                <a:latin typeface="Times New Roman" pitchFamily="18" charset="0"/>
                <a:ea typeface="+mn-ea"/>
                <a:cs typeface="Times New Roman" pitchFamily="18" charset="0"/>
              </a:rPr>
              <a:t>. </a:t>
            </a:r>
          </a:p>
          <a:p>
            <a:r>
              <a:rPr lang="en-US" sz="1200" kern="1200" dirty="0" smtClean="0">
                <a:solidFill>
                  <a:schemeClr val="tx1"/>
                </a:solidFill>
                <a:latin typeface="Times New Roman" pitchFamily="18" charset="0"/>
                <a:ea typeface="+mn-ea"/>
                <a:cs typeface="Times New Roman" pitchFamily="18" charset="0"/>
              </a:rPr>
              <a:t>		       In class diagram took the cloud user, cloud provider and consumer. In cloud user we took the user login and user constraints.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sz="1200" kern="1200" dirty="0">
              <a:solidFill>
                <a:schemeClr val="tx1"/>
              </a:solidFill>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tab pos="4089400" algn="l"/>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Times New Roman" pitchFamily="18" charset="0"/>
                <a:cs typeface="Times New Roman" pitchFamily="18" charset="0"/>
              </a:rPr>
              <a:t>EXPLANATION:</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089400" algn="l"/>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Times New Roman" pitchFamily="18" charset="0"/>
                <a:cs typeface="Times New Roman" pitchFamily="18" charset="0"/>
              </a:rPr>
              <a:t>       </a:t>
            </a:r>
            <a:r>
              <a:rPr lang="en-US" sz="2000" dirty="0" smtClean="0">
                <a:latin typeface="Times New Roman"/>
                <a:ea typeface="Times New Roman"/>
              </a:rPr>
              <a:t>Object diagram we are telling about the flow of objects how the process is running. In the above </a:t>
            </a:r>
            <a:r>
              <a:rPr lang="en-US" sz="2000" dirty="0" err="1" smtClean="0">
                <a:latin typeface="Times New Roman"/>
                <a:ea typeface="Times New Roman"/>
              </a:rPr>
              <a:t>digram</a:t>
            </a:r>
            <a:r>
              <a:rPr lang="en-US" sz="2000" dirty="0" smtClean="0">
                <a:latin typeface="Times New Roman"/>
                <a:ea typeface="Times New Roman"/>
              </a:rPr>
              <a:t> tells about the flow of objects between the classes. The main object of this diagram is cloud user login his window and send the his constraints to cloud. </a:t>
            </a:r>
            <a:r>
              <a:rPr lang="en-US" sz="1800" dirty="0" smtClean="0">
                <a:latin typeface="Times New Roman"/>
                <a:ea typeface="Times New Roman"/>
              </a:rPr>
              <a:t>We divide a file into fragments, and replicate the fragmented data over the cloud nodes</a:t>
            </a:r>
            <a:r>
              <a:rPr lang="en-US" sz="1100" dirty="0" smtClean="0">
                <a:latin typeface="Times New Roman"/>
                <a:ea typeface="Times New Roman"/>
              </a:rPr>
              <a:t>. </a:t>
            </a:r>
            <a:r>
              <a:rPr lang="en-US" sz="18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gn="just">
              <a:lnSpc>
                <a:spcPct val="150000"/>
              </a:lnSpc>
            </a:pPr>
            <a:r>
              <a:rPr lang="en-US" sz="1200" dirty="0" smtClean="0">
                <a:latin typeface="Times New Roman"/>
                <a:ea typeface="Times New Roman"/>
              </a:rPr>
              <a:t>State diagrams require that the system described is composed of a finite number of states; sometimes, this is indeed the case, while at other times this is a reasonable abstraction. Many forms of state diagrams exist, which differ slightly and have different semantics. In our state diagram first cloud user login into cloud. Here uploading his constraints to cloud provider.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sz="1200" dirty="0">
              <a:latin typeface="Times New Roman"/>
              <a:ea typeface="Times New Roman"/>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gn="just">
              <a:lnSpc>
                <a:spcPct val="150000"/>
              </a:lnSpc>
            </a:pPr>
            <a:r>
              <a:rPr lang="en-US" sz="1200" dirty="0" smtClean="0">
                <a:latin typeface="Times New Roman"/>
                <a:ea typeface="Times New Roman"/>
              </a:rPr>
              <a:t>In the Unified Modeling Language, activity diagrams can be used to describe the business and operational step-by-step workflows of components in a system. An activity diagram shows the overall flow of control. In our activity diagram first cloud user login into cloud. Here uploading his constraints to cloud provider.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	</a:t>
            </a:r>
            <a:endParaRPr lang="en-US" sz="1200" dirty="0">
              <a:latin typeface="Times New Roman"/>
              <a:ea typeface="Times New Roman"/>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lang="en-US" sz="1200" dirty="0" smtClean="0">
                <a:latin typeface="Times New Roman"/>
                <a:ea typeface="Times New Roman"/>
              </a:rPr>
              <a:t> In our sequence diagram specifying processes operate with one another and in order. In our sequence diagram first cloud user login into cloud. Here uploading his constraints to cloud provider.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gn="just">
              <a:lnSpc>
                <a:spcPct val="150000"/>
              </a:lnSpc>
            </a:pPr>
            <a:r>
              <a:rPr lang="en-US" sz="1200" dirty="0" smtClean="0">
                <a:latin typeface="Times New Roman"/>
                <a:ea typeface="Times New Roman"/>
              </a:rPr>
              <a:t>A collaboration diagram describes interactions among objects in terms of sequenced messages. Collaboration diagrams represent a combination of information taken from class, sequence, and use case diagrams describing both the static structure and dynamic behavior of a system. In this diagram first cloud user login into cloud. Here uploading his constraints to cloud provider.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sz="1200" dirty="0">
              <a:latin typeface="Times New Roman"/>
              <a:ea typeface="Times New Roman"/>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Entity-Relationship Model (ERM) is an abstract and conceptual representation of data. Entity-relationship modeling is a database modeling method, used to produce a type of conceptual schema or semantic data model of a system, often a relational database. In our ER diagram the client is there with the cloud server then it will be processed and effectively sending data to the requested client. If the data is not there with the cloud server then it has to search in its related clients and if the resource is there means then it will be shared to the particular requester.  </a:t>
            </a:r>
          </a:p>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20-Dec-16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0"/>
            <a:ext cx="7543800" cy="954107"/>
          </a:xfrm>
          <a:prstGeom prst="rect">
            <a:avLst/>
          </a:prstGeom>
        </p:spPr>
        <p:txBody>
          <a:bodyPr wrap="square">
            <a:spAutoFit/>
          </a:bodyPr>
          <a:lstStyle/>
          <a:p>
            <a:pPr algn="just"/>
            <a:r>
              <a:rPr lang="en-US" sz="2400" b="1" dirty="0" smtClean="0"/>
              <a:t>           </a:t>
            </a:r>
            <a:r>
              <a:rPr lang="en-US" sz="2800" b="1" dirty="0" smtClean="0">
                <a:latin typeface="Times New Roman" pitchFamily="18" charset="0"/>
                <a:cs typeface="Times New Roman" pitchFamily="18" charset="0"/>
              </a:rPr>
              <a:t>LEARNING PROXIMITY RELATIONS</a:t>
            </a:r>
          </a:p>
          <a:p>
            <a:pPr algn="just"/>
            <a:r>
              <a:rPr lang="en-US" sz="2800" b="1" dirty="0" smtClean="0">
                <a:latin typeface="Times New Roman" pitchFamily="18" charset="0"/>
                <a:cs typeface="Times New Roman" pitchFamily="18" charset="0"/>
              </a:rPr>
              <a:t>            FOR FEATURE SELECTION</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848600" cy="6400800"/>
          </a:xfrm>
        </p:spPr>
        <p:txBody>
          <a:bodyPr>
            <a:noAutofit/>
          </a:bodyPr>
          <a:lstStyle/>
          <a:p>
            <a:pPr>
              <a:buNone/>
            </a:pPr>
            <a:r>
              <a:rPr lang="en-US" sz="1800" b="1" dirty="0" smtClean="0"/>
              <a:t>LITERATURE SURVEY:</a:t>
            </a:r>
            <a:endParaRPr lang="en-US" sz="1800" dirty="0" smtClean="0"/>
          </a:p>
          <a:p>
            <a:pPr>
              <a:buNone/>
            </a:pPr>
            <a:r>
              <a:rPr lang="en-US" sz="1800" dirty="0" smtClean="0"/>
              <a:t>Title       :   Adaptive  </a:t>
            </a:r>
            <a:r>
              <a:rPr lang="en-US" sz="1800" dirty="0" err="1" smtClean="0"/>
              <a:t>oating</a:t>
            </a:r>
            <a:r>
              <a:rPr lang="en-US" sz="1800" dirty="0" smtClean="0"/>
              <a:t> search methods in feature selection</a:t>
            </a:r>
          </a:p>
          <a:p>
            <a:pPr>
              <a:buNone/>
            </a:pPr>
            <a:r>
              <a:rPr lang="en-US" sz="1800" dirty="0" smtClean="0"/>
              <a:t>Author   :  P. </a:t>
            </a:r>
            <a:r>
              <a:rPr lang="en-US" sz="1800" dirty="0" err="1" smtClean="0"/>
              <a:t>Somol</a:t>
            </a:r>
            <a:r>
              <a:rPr lang="en-US" sz="1800" dirty="0" smtClean="0"/>
              <a:t>, P. </a:t>
            </a:r>
            <a:r>
              <a:rPr lang="en-US" sz="1800" dirty="0" err="1" smtClean="0"/>
              <a:t>Pudil</a:t>
            </a:r>
            <a:r>
              <a:rPr lang="en-US" sz="1800" dirty="0" smtClean="0"/>
              <a:t>, J. </a:t>
            </a:r>
            <a:r>
              <a:rPr lang="en-US" sz="1800" dirty="0" err="1" smtClean="0"/>
              <a:t>Novovi_cov_a</a:t>
            </a:r>
            <a:r>
              <a:rPr lang="en-US" sz="1800" dirty="0" smtClean="0"/>
              <a:t>, P. </a:t>
            </a:r>
            <a:r>
              <a:rPr lang="en-US" sz="1800" dirty="0" err="1" smtClean="0"/>
              <a:t>Pacl_õk</a:t>
            </a:r>
            <a:r>
              <a:rPr lang="en-US" sz="1800" dirty="0" smtClean="0"/>
              <a:t>. </a:t>
            </a:r>
          </a:p>
          <a:p>
            <a:pPr>
              <a:buNone/>
            </a:pPr>
            <a:r>
              <a:rPr lang="en-US" sz="1800" dirty="0" smtClean="0"/>
              <a:t>Year       :  2013</a:t>
            </a:r>
          </a:p>
          <a:p>
            <a:pPr>
              <a:buNone/>
            </a:pPr>
            <a:r>
              <a:rPr lang="en-US" sz="1800" dirty="0" smtClean="0"/>
              <a:t> </a:t>
            </a:r>
          </a:p>
          <a:p>
            <a:pPr>
              <a:buNone/>
            </a:pPr>
            <a:r>
              <a:rPr lang="en-US" sz="1800" b="1" dirty="0" smtClean="0"/>
              <a:t>Description:</a:t>
            </a:r>
            <a:endParaRPr lang="en-US" sz="1800" dirty="0" smtClean="0"/>
          </a:p>
          <a:p>
            <a:pPr algn="just">
              <a:buNone/>
            </a:pPr>
            <a:r>
              <a:rPr lang="en-US" sz="1800" dirty="0" smtClean="0"/>
              <a:t>       A new suboptimal search strategy for feature selection is presented. It represents a more sophisticated version of ``classical'' ¯</a:t>
            </a:r>
            <a:r>
              <a:rPr lang="en-US" sz="1800" dirty="0" err="1" smtClean="0"/>
              <a:t>oating</a:t>
            </a:r>
            <a:r>
              <a:rPr lang="en-US" sz="1800" dirty="0" smtClean="0"/>
              <a:t> search algorithms (</a:t>
            </a:r>
            <a:r>
              <a:rPr lang="en-US" sz="1800" dirty="0" err="1" smtClean="0"/>
              <a:t>Pudil</a:t>
            </a:r>
            <a:r>
              <a:rPr lang="en-US" sz="1800" dirty="0" smtClean="0"/>
              <a:t> et al., 1994), attempts to remove some of their potential </a:t>
            </a:r>
            <a:r>
              <a:rPr lang="en-US" sz="1800" dirty="0" err="1" smtClean="0"/>
              <a:t>de®ciencies</a:t>
            </a:r>
            <a:r>
              <a:rPr lang="en-US" sz="1800" dirty="0" smtClean="0"/>
              <a:t> and facilitates  a solution even closer to the optimal one.</a:t>
            </a:r>
          </a:p>
          <a:p>
            <a:pPr algn="just">
              <a:buNone/>
            </a:pPr>
            <a:r>
              <a:rPr lang="en-US" sz="1800" dirty="0" smtClean="0"/>
              <a:t> </a:t>
            </a:r>
          </a:p>
          <a:p>
            <a:pPr algn="just">
              <a:buNone/>
            </a:pPr>
            <a:r>
              <a:rPr lang="en-US" sz="1800" dirty="0" smtClean="0"/>
              <a:t> </a:t>
            </a:r>
          </a:p>
          <a:p>
            <a:pPr algn="just">
              <a:buNone/>
            </a:pPr>
            <a:r>
              <a:rPr lang="en-US" sz="1800" dirty="0" smtClean="0"/>
              <a:t> </a:t>
            </a:r>
          </a:p>
          <a:p>
            <a:pPr algn="just">
              <a:buNone/>
            </a:pPr>
            <a:r>
              <a:rPr lang="en-US" sz="1800" dirty="0" smtClean="0"/>
              <a:t> </a:t>
            </a:r>
          </a:p>
          <a:p>
            <a:pPr marL="0" indent="0" algn="just">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7772400" cy="6858000"/>
          </a:xfrm>
        </p:spPr>
        <p:txBody>
          <a:bodyPr>
            <a:noAutofit/>
          </a:bodyPr>
          <a:lstStyle/>
          <a:p>
            <a:pPr>
              <a:buNone/>
            </a:pPr>
            <a:r>
              <a:rPr lang="en-US" sz="1800" b="1" dirty="0" smtClean="0"/>
              <a:t>LITERATURE SURVEY:</a:t>
            </a:r>
            <a:endParaRPr lang="en-US" sz="1800" dirty="0" smtClean="0"/>
          </a:p>
          <a:p>
            <a:pPr>
              <a:buNone/>
            </a:pPr>
            <a:r>
              <a:rPr lang="en-US" sz="1800" dirty="0" smtClean="0"/>
              <a:t>Title        :    On p-norm Path Following in Multiple Kernel Learning for Non-          </a:t>
            </a:r>
          </a:p>
          <a:p>
            <a:pPr>
              <a:buNone/>
            </a:pPr>
            <a:r>
              <a:rPr lang="en-US" sz="1800" dirty="0" smtClean="0"/>
              <a:t>                     linear  feature Selection</a:t>
            </a:r>
          </a:p>
          <a:p>
            <a:pPr>
              <a:buNone/>
            </a:pPr>
            <a:r>
              <a:rPr lang="en-US" sz="1800" dirty="0" smtClean="0"/>
              <a:t>Author   :  </a:t>
            </a:r>
            <a:r>
              <a:rPr lang="en-US" sz="1800" dirty="0" err="1" smtClean="0"/>
              <a:t>Pratik</a:t>
            </a:r>
            <a:r>
              <a:rPr lang="en-US" sz="1800" dirty="0" smtClean="0"/>
              <a:t> </a:t>
            </a:r>
            <a:r>
              <a:rPr lang="en-US" sz="1800" dirty="0" err="1" smtClean="0"/>
              <a:t>Jawanpuria</a:t>
            </a:r>
            <a:r>
              <a:rPr lang="en-US" sz="1800" dirty="0" smtClean="0"/>
              <a:t>, </a:t>
            </a:r>
            <a:r>
              <a:rPr lang="en-US" sz="1800" dirty="0" err="1" smtClean="0"/>
              <a:t>Manik</a:t>
            </a:r>
            <a:r>
              <a:rPr lang="en-US" sz="1800" dirty="0" smtClean="0"/>
              <a:t> </a:t>
            </a:r>
            <a:r>
              <a:rPr lang="en-US" sz="1800" dirty="0" err="1" smtClean="0"/>
              <a:t>Varma</a:t>
            </a:r>
            <a:r>
              <a:rPr lang="en-US" sz="1800" dirty="0" smtClean="0"/>
              <a:t>, J. </a:t>
            </a:r>
            <a:r>
              <a:rPr lang="en-US" sz="1800" dirty="0" err="1" smtClean="0"/>
              <a:t>Saketha</a:t>
            </a:r>
            <a:r>
              <a:rPr lang="en-US" sz="1800" dirty="0" smtClean="0"/>
              <a:t> </a:t>
            </a:r>
            <a:r>
              <a:rPr lang="en-US" sz="1800" dirty="0" err="1" smtClean="0"/>
              <a:t>Nath</a:t>
            </a:r>
            <a:r>
              <a:rPr lang="en-US" sz="1800" dirty="0" smtClean="0"/>
              <a:t>.</a:t>
            </a:r>
          </a:p>
          <a:p>
            <a:pPr>
              <a:buNone/>
            </a:pPr>
            <a:r>
              <a:rPr lang="en-US" sz="1800" dirty="0" smtClean="0"/>
              <a:t>Year        :  2009</a:t>
            </a:r>
          </a:p>
          <a:p>
            <a:pPr>
              <a:buNone/>
            </a:pPr>
            <a:r>
              <a:rPr lang="en-US" sz="1800" b="1" dirty="0" smtClean="0"/>
              <a:t> Description:</a:t>
            </a:r>
            <a:endParaRPr lang="en-US" sz="1800" dirty="0" smtClean="0"/>
          </a:p>
          <a:p>
            <a:pPr algn="just">
              <a:buNone/>
            </a:pPr>
            <a:r>
              <a:rPr lang="en-US" sz="1800" dirty="0" smtClean="0"/>
              <a:t>      Our objective is to develop formulations and algorithms for efficiently computing the feature selection path – i.e. the variation in classification accuracy as the fraction of selected features is varied from null to unity. We propose a novel conjecture which states that, for certain </a:t>
            </a:r>
            <a:r>
              <a:rPr lang="en-US" sz="1800" dirty="0" err="1" smtClean="0"/>
              <a:t>lp</a:t>
            </a:r>
            <a:r>
              <a:rPr lang="en-US" sz="1800" dirty="0" smtClean="0"/>
              <a:t>-MKL formulations, the number of features selected in the optimal solution monotonically decreases as p is decreased from an initial value to unity. We prove the conjecture, for a generic family of kernel target alignment based formulations, and show that the feature weights themselves decay (grow) monotonically once they are below (above) a certain threshold at optimality. This allows us to develop a path following algorithm that systematically generates optimal feature sets of decreasing size. The proposed algorithm sets certain feature weights directly to zero for potentially large intervals of p thereby reducing optimization costs while simultaneously providing approximation guarantees. We empirically demonstrate that our formulation can lead to classification accuracies which are as much as 10% higher on benchmark data sets not only as compared to other </a:t>
            </a:r>
            <a:r>
              <a:rPr lang="en-US" sz="1800" dirty="0" err="1" smtClean="0"/>
              <a:t>lp</a:t>
            </a:r>
            <a:r>
              <a:rPr lang="en-US" sz="1800" dirty="0" smtClean="0"/>
              <a:t>-MKL formulations and uniform kernel baselines but also leading feature selection methods. In particular, we generate the entire feature selection path for data sets with a hundred thousand features in approximately half an hour on standard hardware. Entire path generation for such data set is well beyond the scaling capabilities of other methods.</a:t>
            </a:r>
          </a:p>
          <a:p>
            <a:pPr marL="0" indent="0" algn="just">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7620000" cy="5791200"/>
          </a:xfrm>
        </p:spPr>
        <p:txBody>
          <a:bodyPr>
            <a:noAutofit/>
          </a:bodyPr>
          <a:lstStyle/>
          <a:p>
            <a:pPr marL="0" indent="0">
              <a:buNone/>
            </a:pPr>
            <a:r>
              <a:rPr lang="en-US" sz="1800" b="1" dirty="0"/>
              <a:t>LITERATURE SURVEY:</a:t>
            </a:r>
            <a:endParaRPr lang="en-US" sz="1800" dirty="0"/>
          </a:p>
          <a:p>
            <a:pPr marL="0" indent="0">
              <a:buNone/>
            </a:pPr>
            <a:r>
              <a:rPr lang="en-US" sz="1800" dirty="0"/>
              <a:t>Title	</a:t>
            </a:r>
            <a:r>
              <a:rPr lang="en-US" sz="1800" dirty="0" smtClean="0"/>
              <a:t>:  </a:t>
            </a:r>
            <a:r>
              <a:rPr lang="en-US" sz="1800" dirty="0"/>
              <a:t>Efficient RDF Storage and Retrieval in Jena2.</a:t>
            </a:r>
          </a:p>
          <a:p>
            <a:pPr marL="0" indent="0">
              <a:buNone/>
            </a:pPr>
            <a:r>
              <a:rPr lang="en-US" sz="1800" dirty="0"/>
              <a:t>Author	:   Kevin Wilkinson, Craig Sayers, Harumi </a:t>
            </a:r>
            <a:r>
              <a:rPr lang="en-US" sz="1800" dirty="0" err="1"/>
              <a:t>Kuno</a:t>
            </a:r>
            <a:r>
              <a:rPr lang="en-US" sz="1800" dirty="0"/>
              <a:t>, Dave Reynolds.</a:t>
            </a:r>
          </a:p>
          <a:p>
            <a:pPr marL="0" indent="0">
              <a:buNone/>
            </a:pPr>
            <a:r>
              <a:rPr lang="en-US" sz="1800" dirty="0"/>
              <a:t>Year	</a:t>
            </a:r>
            <a:r>
              <a:rPr lang="en-US" sz="1800" dirty="0" smtClean="0"/>
              <a:t>:   2008</a:t>
            </a:r>
            <a:r>
              <a:rPr lang="en-US" sz="1800" dirty="0"/>
              <a:t> </a:t>
            </a:r>
          </a:p>
          <a:p>
            <a:pPr marL="0" indent="0">
              <a:buNone/>
            </a:pPr>
            <a:r>
              <a:rPr lang="en-US" sz="1800" b="1" dirty="0"/>
              <a:t>Description</a:t>
            </a:r>
            <a:r>
              <a:rPr lang="en-US" sz="1800" dirty="0"/>
              <a:t>:</a:t>
            </a:r>
          </a:p>
          <a:p>
            <a:pPr marL="0" indent="0" algn="just">
              <a:buNone/>
            </a:pPr>
            <a:r>
              <a:rPr lang="en-US" sz="1800" dirty="0"/>
              <a:t>RDF and related Semantic Web technologies have been the recent focus of much research activity. This work has led to new specifications for RDF and OWL. However, efficient implementations of these standards are needed to realize the vision of a world-wide semantic Web. In particular, implementations that scale to large, enterprise-class data sets are required. Jena2 is the second generation of Jena, a leading semantic web programmers' toolkit. This paper describes the persistence subsystem of Jena2 which is intended to support large datasets. This paper describes its features, the changes from Jena1, relevant details of the implementation and performance tuning issues. Query optimization for RDF is identified as a promising area for future research.</a:t>
            </a:r>
          </a:p>
          <a:p>
            <a:pPr marL="0" indent="0" algn="just">
              <a:buNone/>
            </a:pPr>
            <a:r>
              <a:rPr lang="en-US" sz="1800" dirty="0"/>
              <a:t> </a:t>
            </a:r>
          </a:p>
          <a:p>
            <a:pPr marL="0" indent="0" algn="just">
              <a:lnSpc>
                <a:spcPct val="15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7620000" cy="6400800"/>
          </a:xfrm>
        </p:spPr>
        <p:txBody>
          <a:bodyPr>
            <a:normAutofit/>
          </a:bodyPr>
          <a:lstStyle/>
          <a:p>
            <a:pPr marL="0" indent="0">
              <a:buNone/>
            </a:pPr>
            <a:endParaRPr lang="en-US" sz="2400" dirty="0" smtClean="0"/>
          </a:p>
          <a:p>
            <a:pPr marL="0" indent="0">
              <a:buNone/>
            </a:pPr>
            <a:r>
              <a:rPr lang="en-US" sz="2400" b="1" dirty="0"/>
              <a:t>MODULE DESCRIPTION</a:t>
            </a:r>
            <a:r>
              <a:rPr lang="en-US" sz="2400" b="1" dirty="0" smtClean="0"/>
              <a:t>:</a:t>
            </a:r>
          </a:p>
          <a:p>
            <a:pPr marL="0" indent="0">
              <a:buNone/>
            </a:pPr>
            <a:endParaRPr lang="en-US" sz="2400" b="1" dirty="0" smtClean="0"/>
          </a:p>
          <a:p>
            <a:pPr marL="0" indent="0">
              <a:buNone/>
            </a:pPr>
            <a:endParaRPr lang="en-US" sz="2400" dirty="0"/>
          </a:p>
          <a:p>
            <a:pPr marL="0" indent="0">
              <a:buNone/>
            </a:pPr>
            <a:r>
              <a:rPr lang="en-US" sz="2400" b="1" dirty="0"/>
              <a:t>MODULES:</a:t>
            </a:r>
            <a:endParaRPr lang="en-US" sz="2400" dirty="0"/>
          </a:p>
          <a:p>
            <a:r>
              <a:rPr lang="en-US" sz="2400" dirty="0" smtClean="0"/>
              <a:t>1</a:t>
            </a:r>
            <a:r>
              <a:rPr lang="en-US" sz="2400" b="1" dirty="0" smtClean="0"/>
              <a:t>. </a:t>
            </a:r>
            <a:r>
              <a:rPr lang="en-US" sz="2400" dirty="0" smtClean="0"/>
              <a:t>USER INTERFACE DESIGN:</a:t>
            </a:r>
          </a:p>
          <a:p>
            <a:r>
              <a:rPr lang="en-US" sz="2400" dirty="0" smtClean="0"/>
              <a:t>2</a:t>
            </a:r>
            <a:r>
              <a:rPr lang="en-US" sz="2400" b="1" dirty="0" smtClean="0"/>
              <a:t>. </a:t>
            </a:r>
            <a:r>
              <a:rPr lang="en-US" sz="2400" dirty="0" smtClean="0"/>
              <a:t>FILE UPLOADING:</a:t>
            </a:r>
          </a:p>
          <a:p>
            <a:r>
              <a:rPr lang="en-US" sz="2400" dirty="0" smtClean="0"/>
              <a:t>3. STORED IN DATABASE:</a:t>
            </a:r>
          </a:p>
          <a:p>
            <a:r>
              <a:rPr lang="en-US" sz="2400" dirty="0" smtClean="0"/>
              <a:t>4. READ THE FILE AND UPLOADING FILE:</a:t>
            </a:r>
          </a:p>
          <a:p>
            <a:r>
              <a:rPr lang="en-US" sz="2400" dirty="0" smtClean="0"/>
              <a:t>5. DEDUPLICATION:</a:t>
            </a:r>
          </a:p>
          <a:p>
            <a:pPr marL="0" indent="0">
              <a:buNone/>
            </a:pP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7848600" cy="6248400"/>
          </a:xfrm>
        </p:spPr>
        <p:txBody>
          <a:bodyPr>
            <a:normAutofit/>
          </a:bodyPr>
          <a:lstStyle/>
          <a:p>
            <a:pPr marL="0" lvl="0" indent="0">
              <a:lnSpc>
                <a:spcPct val="150000"/>
              </a:lnSpc>
              <a:buNone/>
            </a:pPr>
            <a:r>
              <a:rPr lang="en-US" sz="2400" b="1" dirty="0" smtClean="0">
                <a:latin typeface="Times New Roman" pitchFamily="18" charset="0"/>
                <a:cs typeface="Times New Roman" pitchFamily="18" charset="0"/>
              </a:rPr>
              <a:t>User Interface Design:</a:t>
            </a:r>
            <a:endParaRPr lang="en-US" sz="2400" dirty="0" smtClean="0">
              <a:latin typeface="Times New Roman" pitchFamily="18" charset="0"/>
              <a:cs typeface="Times New Roman" pitchFamily="18" charset="0"/>
            </a:endParaRPr>
          </a:p>
          <a:p>
            <a:pPr marL="0" indent="0" algn="just">
              <a:lnSpc>
                <a:spcPct val="150000"/>
              </a:lnSpc>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To connect with server user must give their username and password then only they can able to connect the server. If the user already exits directly can login into the server else user must register their details such as username, password and Email id, into the server. Server will create the account for the entire user to maintain upload and download rate. Name will be set as user id. . Logging in is usually used to enter a specific page.</a:t>
            </a:r>
          </a:p>
          <a:p>
            <a:pPr algn="just">
              <a:lnSpc>
                <a:spcPct val="150000"/>
              </a:lnSpc>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7848600" cy="6629400"/>
          </a:xfrm>
        </p:spPr>
        <p:txBody>
          <a:bodyPr>
            <a:noAutofit/>
          </a:bodyPr>
          <a:lstStyle/>
          <a:p>
            <a:pPr marL="0" indent="0" algn="just">
              <a:lnSpc>
                <a:spcPct val="150000"/>
              </a:lnSpc>
              <a:buNone/>
            </a:pPr>
            <a:endParaRPr lang="en-US" sz="1800" dirty="0" smtClean="0"/>
          </a:p>
          <a:p>
            <a:pPr marL="0" indent="0" algn="just">
              <a:lnSpc>
                <a:spcPct val="150000"/>
              </a:lnSpc>
              <a:buNone/>
            </a:pPr>
            <a:endParaRPr lang="en-US" sz="1800" dirty="0"/>
          </a:p>
          <a:p>
            <a:pPr marL="0" indent="0">
              <a:buNone/>
            </a:pPr>
            <a:r>
              <a:rPr lang="en-US" sz="2000" b="1" dirty="0"/>
              <a:t>2.</a:t>
            </a:r>
            <a:r>
              <a:rPr lang="en-US" sz="2400" b="1" dirty="0"/>
              <a:t>File Upload</a:t>
            </a:r>
            <a:r>
              <a:rPr lang="en-US" sz="2000" b="1" dirty="0"/>
              <a:t>:</a:t>
            </a:r>
            <a:endParaRPr lang="en-US" sz="2000" dirty="0"/>
          </a:p>
          <a:p>
            <a:pPr marL="0" indent="0" algn="just">
              <a:buNone/>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In this module the file will being uploaded where the file contains </a:t>
            </a:r>
            <a:r>
              <a:rPr lang="en-US" sz="2400" dirty="0" smtClean="0">
                <a:latin typeface="Times New Roman" pitchFamily="18" charset="0"/>
                <a:cs typeface="Times New Roman" pitchFamily="18" charset="0"/>
              </a:rPr>
              <a:t>large </a:t>
            </a:r>
            <a:r>
              <a:rPr lang="en-US" sz="2400" dirty="0">
                <a:latin typeface="Times New Roman" pitchFamily="18" charset="0"/>
                <a:cs typeface="Times New Roman" pitchFamily="18" charset="0"/>
              </a:rPr>
              <a:t>amount of items and records.</a:t>
            </a:r>
          </a:p>
          <a:p>
            <a:pPr marL="0" indent="0" algn="just">
              <a:lnSpc>
                <a:spcPct val="150000"/>
              </a:lnSpc>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304800" y="492206"/>
            <a:ext cx="80772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b="1" dirty="0">
              <a:latin typeface="Arial" pitchFamily="34" charset="0"/>
              <a:cs typeface="Arial" pitchFamily="34" charset="0"/>
            </a:endParaRPr>
          </a:p>
          <a:p>
            <a:r>
              <a:rPr lang="en-US" sz="2400" dirty="0"/>
              <a:t>3.</a:t>
            </a:r>
            <a:r>
              <a:rPr lang="en-US" sz="2400" b="1" dirty="0"/>
              <a:t>Store In Database</a:t>
            </a:r>
            <a:r>
              <a:rPr lang="en-US" sz="2400" dirty="0"/>
              <a:t>: </a:t>
            </a:r>
          </a:p>
          <a:p>
            <a:pPr algn="just"/>
            <a:r>
              <a:rPr lang="en-US" sz="2400" b="1" dirty="0"/>
              <a:t> </a:t>
            </a:r>
            <a:r>
              <a:rPr lang="en-US" sz="2400" dirty="0"/>
              <a:t> In this module, the user uploading all the file where stored in the database. The user retrieve the information from database.</a:t>
            </a:r>
          </a:p>
          <a:p>
            <a:pPr algn="just"/>
            <a:r>
              <a:rPr lang="en-US" sz="2400" dirty="0"/>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1000" y="762000"/>
            <a:ext cx="7832068" cy="27699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a:t>4</a:t>
            </a:r>
            <a:r>
              <a:rPr lang="en-US" sz="2400" dirty="0" smtClean="0"/>
              <a:t>.</a:t>
            </a:r>
            <a:r>
              <a:rPr lang="en-US" sz="2400" dirty="0"/>
              <a:t> </a:t>
            </a:r>
            <a:r>
              <a:rPr lang="en-US" sz="2400" b="1" dirty="0" smtClean="0"/>
              <a:t>Read The File And Uploading File :</a:t>
            </a:r>
            <a:endParaRPr lang="en-US" sz="2400" dirty="0"/>
          </a:p>
          <a:p>
            <a:pPr algn="just"/>
            <a:r>
              <a:rPr lang="en-US" sz="2400" b="1" dirty="0"/>
              <a:t> </a:t>
            </a:r>
            <a:r>
              <a:rPr lang="en-US" sz="2400" dirty="0"/>
              <a:t>In this module, he uploading file are stored in database and we are going to read the filename, </a:t>
            </a:r>
            <a:r>
              <a:rPr lang="en-US" sz="2400" dirty="0" err="1"/>
              <a:t>filesize</a:t>
            </a:r>
            <a:r>
              <a:rPr lang="en-US" sz="2400" dirty="0"/>
              <a:t>, </a:t>
            </a:r>
            <a:r>
              <a:rPr lang="en-US" sz="2400" dirty="0" err="1"/>
              <a:t>filetype</a:t>
            </a:r>
            <a:r>
              <a:rPr lang="en-US" sz="2400" dirty="0"/>
              <a:t> etc…, where all the information are stored in database.</a:t>
            </a:r>
          </a:p>
          <a:p>
            <a:pPr algn="just"/>
            <a:endParaRPr lang="en-US" sz="2400" dirty="0" smtClean="0"/>
          </a:p>
          <a:p>
            <a:pPr algn="just"/>
            <a:endParaRPr lang="en-US" dirty="0"/>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457200" y="990600"/>
            <a:ext cx="7804998" cy="22159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b="1" dirty="0"/>
              <a:t>5.Deduplication:</a:t>
            </a:r>
            <a:endParaRPr lang="en-US" sz="2400" dirty="0"/>
          </a:p>
          <a:p>
            <a:pPr algn="just"/>
            <a:r>
              <a:rPr lang="en-US" sz="2400" dirty="0"/>
              <a:t>   In this module, the user will uploading the file only once. Incase the user will uploading same file again will became as file already exist. </a:t>
            </a:r>
          </a:p>
          <a:p>
            <a:r>
              <a:rPr lang="en-US" sz="2400" b="1" dirty="0"/>
              <a:t> </a:t>
            </a:r>
            <a:endParaRPr lang="en-US" sz="2400" dirty="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9" name="Rectangle 17"/>
          <p:cNvSpPr>
            <a:spLocks noChangeArrowheads="1"/>
          </p:cNvSpPr>
          <p:nvPr/>
        </p:nvSpPr>
        <p:spPr bwMode="auto">
          <a:xfrm>
            <a:off x="381000" y="0"/>
            <a:ext cx="2895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36896" name="Rectangle 32"/>
          <p:cNvSpPr>
            <a:spLocks noChangeArrowheads="1"/>
          </p:cNvSpPr>
          <p:nvPr/>
        </p:nvSpPr>
        <p:spPr bwMode="auto">
          <a:xfrm>
            <a:off x="381000" y="0"/>
            <a:ext cx="31242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42900" algn="l" defTabSz="914400" rtl="0" eaLnBrk="1" fontAlgn="base" latinLnBrk="0" hangingPunct="1">
              <a:lnSpc>
                <a:spcPct val="150000"/>
              </a:lnSpc>
              <a:spcBef>
                <a:spcPct val="0"/>
              </a:spcBef>
              <a:spcAft>
                <a:spcPct val="0"/>
              </a:spcAft>
              <a:buClrTx/>
              <a:buSzTx/>
              <a:buFont typeface="Wingdings" pitchFamily="2" charset="2"/>
              <a:buChar char="Ø"/>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Module Diagrams: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lnSpc>
                <a:spcPct val="150000"/>
              </a:lnSpc>
              <a:spcBef>
                <a:spcPct val="0"/>
              </a:spcBef>
              <a:spcAft>
                <a:spcPct val="0"/>
              </a:spcAft>
              <a:buFont typeface="Wingdings" pitchFamily="2" charset="2"/>
              <a:buChar char="Ø"/>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Interface Design</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6884" name="Group 20"/>
          <p:cNvGrpSpPr>
            <a:grpSpLocks/>
          </p:cNvGrpSpPr>
          <p:nvPr/>
        </p:nvGrpSpPr>
        <p:grpSpPr bwMode="auto">
          <a:xfrm>
            <a:off x="781050" y="1393825"/>
            <a:ext cx="6686550" cy="2568575"/>
            <a:chOff x="1170" y="7349"/>
            <a:chExt cx="10530" cy="4045"/>
          </a:xfrm>
        </p:grpSpPr>
        <p:sp>
          <p:nvSpPr>
            <p:cNvPr id="36895" name="AutoShape 31"/>
            <p:cNvSpPr>
              <a:spLocks noChangeArrowheads="1"/>
            </p:cNvSpPr>
            <p:nvPr/>
          </p:nvSpPr>
          <p:spPr bwMode="auto">
            <a:xfrm>
              <a:off x="6990" y="8991"/>
              <a:ext cx="2160" cy="1005"/>
            </a:xfrm>
            <a:prstGeom prst="flowChartMagneticDisk">
              <a:avLst/>
            </a:prstGeom>
            <a:solidFill>
              <a:srgbClr val="FFFFFF"/>
            </a:solidFill>
            <a:ln w="12700">
              <a:solidFill>
                <a:srgbClr val="9BBB59"/>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Database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94" name="AutoShape 30"/>
            <p:cNvSpPr>
              <a:spLocks noChangeArrowheads="1"/>
            </p:cNvSpPr>
            <p:nvPr/>
          </p:nvSpPr>
          <p:spPr bwMode="auto">
            <a:xfrm>
              <a:off x="9150" y="7349"/>
              <a:ext cx="2550" cy="1320"/>
            </a:xfrm>
            <a:prstGeom prst="flowChartInputOutput">
              <a:avLst/>
            </a:prstGeom>
            <a:solidFill>
              <a:srgbClr val="FFFFFF"/>
            </a:solidFill>
            <a:ln w="63500" cmpd="thickThin">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sng" strike="noStrike" cap="none" normalizeH="0" baseline="0" smtClean="0">
                  <a:ln>
                    <a:noFill/>
                  </a:ln>
                  <a:solidFill>
                    <a:schemeClr val="tx1"/>
                  </a:solidFill>
                  <a:effectLst/>
                  <a:latin typeface="Calibri" pitchFamily="34" charset="0"/>
                  <a:ea typeface="Times New Roman" pitchFamily="18" charset="0"/>
                  <a:cs typeface="Calibri" pitchFamily="34" charset="0"/>
                </a:rPr>
                <a:t>Welcome Page</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Cloud Appplicatoin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93" name="AutoShape 29"/>
            <p:cNvSpPr>
              <a:spLocks noChangeShapeType="1"/>
            </p:cNvSpPr>
            <p:nvPr/>
          </p:nvSpPr>
          <p:spPr bwMode="auto">
            <a:xfrm>
              <a:off x="5745" y="9621"/>
              <a:ext cx="117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92" name="AutoShape 28"/>
            <p:cNvSpPr>
              <a:spLocks noChangeShapeType="1"/>
            </p:cNvSpPr>
            <p:nvPr/>
          </p:nvSpPr>
          <p:spPr bwMode="auto">
            <a:xfrm>
              <a:off x="1170" y="9381"/>
              <a:ext cx="675" cy="9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91" name="AutoShape 27"/>
            <p:cNvSpPr>
              <a:spLocks noChangeShapeType="1"/>
            </p:cNvSpPr>
            <p:nvPr/>
          </p:nvSpPr>
          <p:spPr bwMode="auto">
            <a:xfrm flipV="1">
              <a:off x="1260" y="9516"/>
              <a:ext cx="585" cy="39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90" name="AutoShape 26"/>
            <p:cNvSpPr>
              <a:spLocks noChangeArrowheads="1"/>
            </p:cNvSpPr>
            <p:nvPr/>
          </p:nvSpPr>
          <p:spPr bwMode="auto">
            <a:xfrm>
              <a:off x="9630" y="9816"/>
              <a:ext cx="1725" cy="1578"/>
            </a:xfrm>
            <a:prstGeom prst="flowChartAlternateProcess">
              <a:avLst/>
            </a:prstGeom>
            <a:solidFill>
              <a:srgbClr val="FFFFFF"/>
            </a:solidFill>
            <a:ln w="63500" cmpd="thickThin">
              <a:solidFill>
                <a:srgbClr val="F7964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Registration</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89" name="AutoShape 25"/>
            <p:cNvSpPr>
              <a:spLocks noChangeShapeType="1"/>
            </p:cNvSpPr>
            <p:nvPr/>
          </p:nvSpPr>
          <p:spPr bwMode="auto">
            <a:xfrm flipV="1">
              <a:off x="8235" y="8401"/>
              <a:ext cx="1005" cy="86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88" name="AutoShape 24"/>
            <p:cNvSpPr>
              <a:spLocks noChangeShapeType="1"/>
            </p:cNvSpPr>
            <p:nvPr/>
          </p:nvSpPr>
          <p:spPr bwMode="auto">
            <a:xfrm>
              <a:off x="8235" y="9996"/>
              <a:ext cx="1395" cy="66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87" name="AutoShape 23"/>
            <p:cNvSpPr>
              <a:spLocks noChangeShapeType="1"/>
            </p:cNvSpPr>
            <p:nvPr/>
          </p:nvSpPr>
          <p:spPr bwMode="auto">
            <a:xfrm>
              <a:off x="3555" y="9621"/>
              <a:ext cx="1095" cy="0"/>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86" name="Rectangle 22"/>
            <p:cNvSpPr>
              <a:spLocks noChangeArrowheads="1"/>
            </p:cNvSpPr>
            <p:nvPr/>
          </p:nvSpPr>
          <p:spPr bwMode="auto">
            <a:xfrm>
              <a:off x="2055" y="9234"/>
              <a:ext cx="1500" cy="582"/>
            </a:xfrm>
            <a:prstGeom prst="rect">
              <a:avLst/>
            </a:prstGeom>
            <a:solidFill>
              <a:srgbClr val="FFFFFF"/>
            </a:solidFill>
            <a:ln w="63500" cmpd="thickThin">
              <a:solidFill>
                <a:srgbClr val="C0504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85" name="Rectangle 21"/>
            <p:cNvSpPr>
              <a:spLocks noChangeArrowheads="1"/>
            </p:cNvSpPr>
            <p:nvPr/>
          </p:nvSpPr>
          <p:spPr bwMode="auto">
            <a:xfrm>
              <a:off x="4650" y="9120"/>
              <a:ext cx="1095" cy="171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6902" name="Rectangle 38"/>
          <p:cNvSpPr>
            <a:spLocks noChangeArrowheads="1"/>
          </p:cNvSpPr>
          <p:nvPr/>
        </p:nvSpPr>
        <p:spPr bwMode="auto">
          <a:xfrm>
            <a:off x="0" y="1295400"/>
            <a:ext cx="9144000" cy="247760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1450" algn="l"/>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
            </a:r>
            <a:br>
              <a:rPr kumimoji="0" lang="en-US" sz="11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valid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lang="en-US" sz="1200" b="1" dirty="0" smtClean="0">
                <a:latin typeface="Times New Roman" pitchFamily="18" charset="0"/>
                <a:ea typeface="Times New Roman" pitchFamily="18"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username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Request	   Validate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endParaRPr lang="en-US" sz="1200" b="1" dirty="0" smtClean="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password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lang="en-US" sz="1200" b="1" dirty="0" smtClean="0">
                <a:latin typeface="Times New Roman" pitchFamily="18" charset="0"/>
                <a:ea typeface="Times New Roman" pitchFamily="18"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Invalid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7467600" cy="6096000"/>
          </a:xfrm>
        </p:spPr>
        <p:txBody>
          <a:bodyPr>
            <a:noAutofit/>
          </a:bodyPr>
          <a:lstStyle/>
          <a:p>
            <a:pPr marL="0" indent="0" algn="just">
              <a:lnSpc>
                <a:spcPct val="150000"/>
              </a:lnSpc>
              <a:buNone/>
            </a:pPr>
            <a:endParaRPr lang="en-US" sz="1800" dirty="0" smtClean="0">
              <a:latin typeface="Times New Roman" pitchFamily="18" charset="0"/>
              <a:cs typeface="Times New Roman" pitchFamily="18" charset="0"/>
            </a:endParaRPr>
          </a:p>
          <a:p>
            <a:pPr marL="0" indent="0">
              <a:buNone/>
            </a:pPr>
            <a:r>
              <a:rPr lang="en-US" sz="2000" b="1" dirty="0"/>
              <a:t>Abstraction</a:t>
            </a:r>
            <a:r>
              <a:rPr lang="en-US" sz="2000" b="1" dirty="0" smtClean="0"/>
              <a:t>:</a:t>
            </a:r>
          </a:p>
          <a:p>
            <a:pPr algn="just">
              <a:buNone/>
            </a:pPr>
            <a:r>
              <a:rPr lang="en-US" sz="2000" dirty="0" smtClean="0"/>
              <a:t>      This work presents a feature selection method based on proximity relations learning. Each single feature is treated as a binary classifier that predicts for any three objects X, A, and B whether X is close to A or B. The performance of the classifier is a direct measure of feature quality. Any linear combination of feature-based binary classifiers naturally corresponds to feature selection. Thus, the feature selection problem is transformed into an ensemble learning problem of combining many weak classifiers into an optimized strong classifier. We provide a theoretical analysis of the generalization error of our proposed method which validates the effectiveness of our proposed method. Various experiments are conducted on synthetic data, four UCI data sets and 12 microarray data sets, and demonstrate the success of our approach applying to feature selection. A weakness of our algorithm is high time complexity. </a:t>
            </a:r>
          </a:p>
          <a:p>
            <a:pPr algn="just">
              <a:buNone/>
            </a:pPr>
            <a:r>
              <a:rPr lang="en-US" sz="2000" dirty="0" smtClean="0"/>
              <a:t> </a:t>
            </a:r>
          </a:p>
          <a:p>
            <a:pPr marL="0" indent="0">
              <a:buNone/>
            </a:pPr>
            <a:endParaRPr lang="en-US" sz="20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1" name="Rectangle 11"/>
          <p:cNvSpPr>
            <a:spLocks noChangeArrowheads="1"/>
          </p:cNvSpPr>
          <p:nvPr/>
        </p:nvSpPr>
        <p:spPr bwMode="auto">
          <a:xfrm>
            <a:off x="228600" y="1066800"/>
            <a:ext cx="86868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endParaRPr lang="en-US" sz="1200" b="1" dirty="0" smtClean="0">
              <a:latin typeface="Times New Roman" pitchFamily="18" charset="0"/>
              <a:cs typeface="Times New Roman" pitchFamily="18" charset="0"/>
            </a:endParaRPr>
          </a:p>
          <a:p>
            <a:pPr lvl="0"/>
            <a:endParaRPr lang="en-US" b="1" dirty="0" smtClean="0">
              <a:latin typeface="Times New Roman" pitchFamily="18" charset="0"/>
              <a:cs typeface="Times New Roman" pitchFamily="18" charset="0"/>
            </a:endParaRP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5855" name="Rectangle 15"/>
          <p:cNvSpPr>
            <a:spLocks noChangeArrowheads="1"/>
          </p:cNvSpPr>
          <p:nvPr/>
        </p:nvSpPr>
        <p:spPr bwMode="auto">
          <a:xfrm>
            <a:off x="0" y="1524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7"/>
          <p:cNvSpPr>
            <a:spLocks noChangeArrowheads="1"/>
          </p:cNvSpPr>
          <p:nvPr/>
        </p:nvSpPr>
        <p:spPr bwMode="auto">
          <a:xfrm>
            <a:off x="12700" y="448271"/>
            <a:ext cx="265008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2.FILE UPLOADING:</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 name="Group 1"/>
          <p:cNvGrpSpPr>
            <a:grpSpLocks/>
          </p:cNvGrpSpPr>
          <p:nvPr/>
        </p:nvGrpSpPr>
        <p:grpSpPr bwMode="auto">
          <a:xfrm>
            <a:off x="1247774" y="2133600"/>
            <a:ext cx="5000626" cy="1610856"/>
            <a:chOff x="933" y="9735"/>
            <a:chExt cx="7170" cy="1440"/>
          </a:xfrm>
        </p:grpSpPr>
        <p:sp>
          <p:nvSpPr>
            <p:cNvPr id="4" name="AutoShape 6"/>
            <p:cNvSpPr>
              <a:spLocks noChangeArrowheads="1"/>
            </p:cNvSpPr>
            <p:nvPr/>
          </p:nvSpPr>
          <p:spPr bwMode="auto">
            <a:xfrm>
              <a:off x="4323" y="10110"/>
              <a:ext cx="1470" cy="750"/>
            </a:xfrm>
            <a:prstGeom prst="roundRect">
              <a:avLst>
                <a:gd name="adj" fmla="val 16667"/>
              </a:avLst>
            </a:prstGeom>
            <a:solidFill>
              <a:srgbClr val="4F81BD"/>
            </a:solidFill>
            <a:ln w="38100">
              <a:solidFill>
                <a:srgbClr val="F2F2F2"/>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5" name="AutoShape 5"/>
            <p:cNvSpPr>
              <a:spLocks noChangeShapeType="1"/>
            </p:cNvSpPr>
            <p:nvPr/>
          </p:nvSpPr>
          <p:spPr bwMode="auto">
            <a:xfrm>
              <a:off x="5793" y="10459"/>
              <a:ext cx="870" cy="0"/>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Oval 4"/>
            <p:cNvSpPr>
              <a:spLocks noChangeArrowheads="1"/>
            </p:cNvSpPr>
            <p:nvPr/>
          </p:nvSpPr>
          <p:spPr bwMode="auto">
            <a:xfrm>
              <a:off x="933" y="9735"/>
              <a:ext cx="1440" cy="1440"/>
            </a:xfrm>
            <a:prstGeom prst="ellipse">
              <a:avLst/>
            </a:prstGeom>
            <a:gradFill rotWithShape="0">
              <a:gsLst>
                <a:gs pos="0">
                  <a:srgbClr val="FFFFFF"/>
                </a:gs>
                <a:gs pos="100000">
                  <a:srgbClr val="D6E3BC"/>
                </a:gs>
              </a:gsLst>
              <a:lin ang="5400000" scaled="1"/>
            </a:gradFill>
            <a:ln w="12700">
              <a:solidFill>
                <a:srgbClr val="C2D69B"/>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7" name="AutoShape 3"/>
            <p:cNvSpPr>
              <a:spLocks noChangeShapeType="1"/>
            </p:cNvSpPr>
            <p:nvPr/>
          </p:nvSpPr>
          <p:spPr bwMode="auto">
            <a:xfrm>
              <a:off x="2373" y="10459"/>
              <a:ext cx="1950" cy="0"/>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AutoShape 2"/>
            <p:cNvSpPr>
              <a:spLocks noChangeArrowheads="1"/>
            </p:cNvSpPr>
            <p:nvPr/>
          </p:nvSpPr>
          <p:spPr bwMode="auto">
            <a:xfrm>
              <a:off x="6663" y="9735"/>
              <a:ext cx="1440" cy="1440"/>
            </a:xfrm>
            <a:prstGeom prst="roundRect">
              <a:avLst>
                <a:gd name="adj" fmla="val 16667"/>
              </a:avLst>
            </a:prstGeom>
            <a:solidFill>
              <a:srgbClr val="C0504D"/>
            </a:solidFill>
            <a:ln w="38100">
              <a:solidFill>
                <a:srgbClr val="F2F2F2"/>
              </a:solidFill>
              <a:round/>
              <a:headEnd/>
              <a:tailEnd/>
            </a:ln>
            <a:effectLst/>
            <a:extLst>
              <a:ext uri="{AF507438-7753-43E0-B8FC-AC1667EBCBE1}">
                <a14:hiddenEffects xmlns:a14="http://schemas.microsoft.com/office/drawing/2010/main">
                  <a:effectLst>
                    <a:outerShdw dist="28398" dir="3806097" algn="ctr" rotWithShape="0">
                      <a:srgbClr val="622423">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9" name="Rectangle 8"/>
          <p:cNvSpPr>
            <a:spLocks noChangeArrowheads="1"/>
          </p:cNvSpPr>
          <p:nvPr/>
        </p:nvSpPr>
        <p:spPr bwMode="auto">
          <a:xfrm>
            <a:off x="1247774" y="1841213"/>
            <a:ext cx="47999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user                                                            login	              A.txt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8" name="Rectangle 26"/>
          <p:cNvSpPr>
            <a:spLocks noChangeArrowheads="1"/>
          </p:cNvSpPr>
          <p:nvPr/>
        </p:nvSpPr>
        <p:spPr bwMode="auto">
          <a:xfrm>
            <a:off x="51435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0"/>
          <p:cNvSpPr>
            <a:spLocks noChangeArrowheads="1"/>
          </p:cNvSpPr>
          <p:nvPr/>
        </p:nvSpPr>
        <p:spPr bwMode="auto">
          <a:xfrm>
            <a:off x="495524" y="863313"/>
            <a:ext cx="88008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STORE IN THE DATABASE</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 name="Group 1"/>
          <p:cNvGrpSpPr>
            <a:grpSpLocks/>
          </p:cNvGrpSpPr>
          <p:nvPr/>
        </p:nvGrpSpPr>
        <p:grpSpPr bwMode="auto">
          <a:xfrm>
            <a:off x="372420" y="2298700"/>
            <a:ext cx="6456363" cy="1000125"/>
            <a:chOff x="1038" y="13016"/>
            <a:chExt cx="10167" cy="1575"/>
          </a:xfrm>
        </p:grpSpPr>
        <p:grpSp>
          <p:nvGrpSpPr>
            <p:cNvPr id="4" name="Group 4"/>
            <p:cNvGrpSpPr>
              <a:grpSpLocks/>
            </p:cNvGrpSpPr>
            <p:nvPr/>
          </p:nvGrpSpPr>
          <p:grpSpPr bwMode="auto">
            <a:xfrm>
              <a:off x="1038" y="13151"/>
              <a:ext cx="7170" cy="1440"/>
              <a:chOff x="933" y="9735"/>
              <a:chExt cx="7170" cy="1440"/>
            </a:xfrm>
          </p:grpSpPr>
          <p:sp>
            <p:nvSpPr>
              <p:cNvPr id="7" name="AutoShape 9"/>
              <p:cNvSpPr>
                <a:spLocks noChangeArrowheads="1"/>
              </p:cNvSpPr>
              <p:nvPr/>
            </p:nvSpPr>
            <p:spPr bwMode="auto">
              <a:xfrm>
                <a:off x="4323" y="10110"/>
                <a:ext cx="1470" cy="750"/>
              </a:xfrm>
              <a:prstGeom prst="roundRect">
                <a:avLst>
                  <a:gd name="adj" fmla="val 16667"/>
                </a:avLst>
              </a:prstGeom>
              <a:solidFill>
                <a:srgbClr val="4F81BD"/>
              </a:solidFill>
              <a:ln w="38100">
                <a:solidFill>
                  <a:srgbClr val="F2F2F2"/>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8" name="AutoShape 8"/>
              <p:cNvSpPr>
                <a:spLocks noChangeShapeType="1"/>
              </p:cNvSpPr>
              <p:nvPr/>
            </p:nvSpPr>
            <p:spPr bwMode="auto">
              <a:xfrm>
                <a:off x="5793" y="10459"/>
                <a:ext cx="870" cy="0"/>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933" y="9735"/>
                <a:ext cx="1440" cy="1440"/>
              </a:xfrm>
              <a:prstGeom prst="ellipse">
                <a:avLst/>
              </a:prstGeom>
              <a:gradFill rotWithShape="0">
                <a:gsLst>
                  <a:gs pos="0">
                    <a:srgbClr val="FFFFFF"/>
                  </a:gs>
                  <a:gs pos="100000">
                    <a:srgbClr val="D6E3BC"/>
                  </a:gs>
                </a:gsLst>
                <a:lin ang="5400000" scaled="1"/>
              </a:gradFill>
              <a:ln w="12700">
                <a:solidFill>
                  <a:srgbClr val="C2D69B"/>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AutoShape 6"/>
              <p:cNvSpPr>
                <a:spLocks noChangeShapeType="1"/>
              </p:cNvSpPr>
              <p:nvPr/>
            </p:nvSpPr>
            <p:spPr bwMode="auto">
              <a:xfrm>
                <a:off x="2373" y="10459"/>
                <a:ext cx="1950" cy="0"/>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1" name="AutoShape 5"/>
              <p:cNvSpPr>
                <a:spLocks noChangeArrowheads="1"/>
              </p:cNvSpPr>
              <p:nvPr/>
            </p:nvSpPr>
            <p:spPr bwMode="auto">
              <a:xfrm>
                <a:off x="6663" y="9735"/>
                <a:ext cx="1440" cy="1440"/>
              </a:xfrm>
              <a:prstGeom prst="roundRect">
                <a:avLst>
                  <a:gd name="adj" fmla="val 16667"/>
                </a:avLst>
              </a:prstGeom>
              <a:solidFill>
                <a:srgbClr val="C0504D"/>
              </a:solidFill>
              <a:ln w="38100">
                <a:solidFill>
                  <a:srgbClr val="F2F2F2"/>
                </a:solidFill>
                <a:round/>
                <a:headEnd/>
                <a:tailEnd/>
              </a:ln>
              <a:effectLst/>
              <a:extLst>
                <a:ext uri="{AF507438-7753-43E0-B8FC-AC1667EBCBE1}">
                  <a14:hiddenEffects xmlns:a14="http://schemas.microsoft.com/office/drawing/2010/main">
                    <a:effectLst>
                      <a:outerShdw dist="28398" dir="3806097" algn="ctr" rotWithShape="0">
                        <a:srgbClr val="622423">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5" name="AutoShape 3"/>
            <p:cNvSpPr>
              <a:spLocks noChangeShapeType="1"/>
            </p:cNvSpPr>
            <p:nvPr/>
          </p:nvSpPr>
          <p:spPr bwMode="auto">
            <a:xfrm>
              <a:off x="8208" y="13875"/>
              <a:ext cx="1557" cy="0"/>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AutoShape 2"/>
            <p:cNvSpPr>
              <a:spLocks noChangeArrowheads="1"/>
            </p:cNvSpPr>
            <p:nvPr/>
          </p:nvSpPr>
          <p:spPr bwMode="auto">
            <a:xfrm>
              <a:off x="9765" y="13016"/>
              <a:ext cx="1440" cy="1575"/>
            </a:xfrm>
            <a:prstGeom prst="flowChartMagneticDisk">
              <a:avLst/>
            </a:prstGeom>
            <a:solidFill>
              <a:srgbClr val="FFFFFF"/>
            </a:solidFill>
            <a:ln w="63500">
              <a:solidFill>
                <a:srgbClr val="9BBB59"/>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12" name="Rectangle 11"/>
          <p:cNvSpPr>
            <a:spLocks noChangeArrowheads="1"/>
          </p:cNvSpPr>
          <p:nvPr/>
        </p:nvSpPr>
        <p:spPr bwMode="auto">
          <a:xfrm>
            <a:off x="495524" y="2057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User                                                    login	                        A.txt file                                   Database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a:spLocks noChangeArrowheads="1"/>
          </p:cNvSpPr>
          <p:nvPr/>
        </p:nvSpPr>
        <p:spPr bwMode="auto">
          <a:xfrm>
            <a:off x="406035" y="680136"/>
            <a:ext cx="53399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a:t>
            </a:r>
            <a:r>
              <a:rPr lang="en-US" sz="2400" b="1" dirty="0" smtClean="0"/>
              <a:t>Read The File And Uploading File</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 name="Group 1"/>
          <p:cNvGrpSpPr>
            <a:grpSpLocks/>
          </p:cNvGrpSpPr>
          <p:nvPr/>
        </p:nvGrpSpPr>
        <p:grpSpPr bwMode="auto">
          <a:xfrm>
            <a:off x="533400" y="2365077"/>
            <a:ext cx="6456363" cy="2324100"/>
            <a:chOff x="1128" y="3240"/>
            <a:chExt cx="10167" cy="3660"/>
          </a:xfrm>
        </p:grpSpPr>
        <p:grpSp>
          <p:nvGrpSpPr>
            <p:cNvPr id="4" name="Group 4"/>
            <p:cNvGrpSpPr>
              <a:grpSpLocks/>
            </p:cNvGrpSpPr>
            <p:nvPr/>
          </p:nvGrpSpPr>
          <p:grpSpPr bwMode="auto">
            <a:xfrm>
              <a:off x="1128" y="3240"/>
              <a:ext cx="10167" cy="1575"/>
              <a:chOff x="1038" y="13016"/>
              <a:chExt cx="10167" cy="1575"/>
            </a:xfrm>
          </p:grpSpPr>
          <p:grpSp>
            <p:nvGrpSpPr>
              <p:cNvPr id="7" name="Group 7"/>
              <p:cNvGrpSpPr>
                <a:grpSpLocks/>
              </p:cNvGrpSpPr>
              <p:nvPr/>
            </p:nvGrpSpPr>
            <p:grpSpPr bwMode="auto">
              <a:xfrm>
                <a:off x="1038" y="13151"/>
                <a:ext cx="7170" cy="1440"/>
                <a:chOff x="933" y="9735"/>
                <a:chExt cx="7170" cy="1440"/>
              </a:xfrm>
            </p:grpSpPr>
            <p:sp>
              <p:nvSpPr>
                <p:cNvPr id="10" name="AutoShape 12"/>
                <p:cNvSpPr>
                  <a:spLocks noChangeArrowheads="1"/>
                </p:cNvSpPr>
                <p:nvPr/>
              </p:nvSpPr>
              <p:spPr bwMode="auto">
                <a:xfrm>
                  <a:off x="4323" y="10110"/>
                  <a:ext cx="1470" cy="750"/>
                </a:xfrm>
                <a:prstGeom prst="roundRect">
                  <a:avLst>
                    <a:gd name="adj" fmla="val 16667"/>
                  </a:avLst>
                </a:prstGeom>
                <a:solidFill>
                  <a:srgbClr val="4F81BD"/>
                </a:solidFill>
                <a:ln w="38100">
                  <a:solidFill>
                    <a:srgbClr val="F2F2F2"/>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AutoShape 11"/>
                <p:cNvSpPr>
                  <a:spLocks noChangeShapeType="1"/>
                </p:cNvSpPr>
                <p:nvPr/>
              </p:nvSpPr>
              <p:spPr bwMode="auto">
                <a:xfrm>
                  <a:off x="5793" y="10459"/>
                  <a:ext cx="870" cy="0"/>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Oval 10"/>
                <p:cNvSpPr>
                  <a:spLocks noChangeArrowheads="1"/>
                </p:cNvSpPr>
                <p:nvPr/>
              </p:nvSpPr>
              <p:spPr bwMode="auto">
                <a:xfrm>
                  <a:off x="933" y="9735"/>
                  <a:ext cx="1440" cy="1440"/>
                </a:xfrm>
                <a:prstGeom prst="ellipse">
                  <a:avLst/>
                </a:prstGeom>
                <a:gradFill rotWithShape="0">
                  <a:gsLst>
                    <a:gs pos="0">
                      <a:srgbClr val="FFFFFF"/>
                    </a:gs>
                    <a:gs pos="100000">
                      <a:srgbClr val="D6E3BC"/>
                    </a:gs>
                  </a:gsLst>
                  <a:lin ang="5400000" scaled="1"/>
                </a:gradFill>
                <a:ln w="12700">
                  <a:solidFill>
                    <a:srgbClr val="C2D69B"/>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AutoShape 9"/>
                <p:cNvSpPr>
                  <a:spLocks noChangeShapeType="1"/>
                </p:cNvSpPr>
                <p:nvPr/>
              </p:nvSpPr>
              <p:spPr bwMode="auto">
                <a:xfrm>
                  <a:off x="2373" y="10459"/>
                  <a:ext cx="1950" cy="0"/>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4" name="AutoShape 8"/>
                <p:cNvSpPr>
                  <a:spLocks noChangeArrowheads="1"/>
                </p:cNvSpPr>
                <p:nvPr/>
              </p:nvSpPr>
              <p:spPr bwMode="auto">
                <a:xfrm>
                  <a:off x="6663" y="9735"/>
                  <a:ext cx="1440" cy="1440"/>
                </a:xfrm>
                <a:prstGeom prst="roundRect">
                  <a:avLst>
                    <a:gd name="adj" fmla="val 16667"/>
                  </a:avLst>
                </a:prstGeom>
                <a:solidFill>
                  <a:srgbClr val="C0504D"/>
                </a:solidFill>
                <a:ln w="38100">
                  <a:solidFill>
                    <a:srgbClr val="F2F2F2"/>
                  </a:solidFill>
                  <a:round/>
                  <a:headEnd/>
                  <a:tailEnd/>
                </a:ln>
                <a:effectLst/>
                <a:extLst>
                  <a:ext uri="{AF507438-7753-43E0-B8FC-AC1667EBCBE1}">
                    <a14:hiddenEffects xmlns:a14="http://schemas.microsoft.com/office/drawing/2010/main">
                      <a:effectLst>
                        <a:outerShdw dist="28398" dir="3806097" algn="ctr" rotWithShape="0">
                          <a:srgbClr val="622423">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8" name="AutoShape 6"/>
              <p:cNvSpPr>
                <a:spLocks noChangeShapeType="1"/>
              </p:cNvSpPr>
              <p:nvPr/>
            </p:nvSpPr>
            <p:spPr bwMode="auto">
              <a:xfrm>
                <a:off x="8208" y="13875"/>
                <a:ext cx="1557" cy="0"/>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9" name="AutoShape 5"/>
              <p:cNvSpPr>
                <a:spLocks noChangeArrowheads="1"/>
              </p:cNvSpPr>
              <p:nvPr/>
            </p:nvSpPr>
            <p:spPr bwMode="auto">
              <a:xfrm>
                <a:off x="9765" y="13016"/>
                <a:ext cx="1440" cy="1575"/>
              </a:xfrm>
              <a:prstGeom prst="flowChartMagneticDisk">
                <a:avLst/>
              </a:prstGeom>
              <a:solidFill>
                <a:srgbClr val="FFFFFF"/>
              </a:solidFill>
              <a:ln w="63500">
                <a:solidFill>
                  <a:srgbClr val="9BBB59"/>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5" name="AutoShape 3"/>
            <p:cNvSpPr>
              <a:spLocks noChangeShapeType="1"/>
            </p:cNvSpPr>
            <p:nvPr/>
          </p:nvSpPr>
          <p:spPr bwMode="auto">
            <a:xfrm>
              <a:off x="5988" y="4290"/>
              <a:ext cx="1062" cy="1485"/>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AutoShape 2"/>
            <p:cNvSpPr>
              <a:spLocks noChangeArrowheads="1"/>
            </p:cNvSpPr>
            <p:nvPr/>
          </p:nvSpPr>
          <p:spPr bwMode="auto">
            <a:xfrm>
              <a:off x="7050" y="5460"/>
              <a:ext cx="1440" cy="1440"/>
            </a:xfrm>
            <a:prstGeom prst="roundRect">
              <a:avLst>
                <a:gd name="adj" fmla="val 16667"/>
              </a:avLst>
            </a:prstGeom>
            <a:solidFill>
              <a:srgbClr val="C0504D"/>
            </a:solidFill>
            <a:ln w="38100">
              <a:solidFill>
                <a:srgbClr val="F2F2F2"/>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p:nvSpPr>
        <p:spPr bwMode="auto">
          <a:xfrm>
            <a:off x="406035" y="1977211"/>
            <a:ext cx="896234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login                               A.txt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5"/>
          <p:cNvSpPr/>
          <p:nvPr/>
        </p:nvSpPr>
        <p:spPr>
          <a:xfrm>
            <a:off x="6282375" y="1995745"/>
            <a:ext cx="1114408" cy="369332"/>
          </a:xfrm>
          <a:prstGeom prst="rect">
            <a:avLst/>
          </a:prstGeom>
        </p:spPr>
        <p:txBody>
          <a:bodyPr wrap="none">
            <a:spAutoFit/>
          </a:bodyPr>
          <a:lstStyle/>
          <a:p>
            <a:r>
              <a:rPr lang="en-US" b="1" dirty="0">
                <a:latin typeface="Times New Roman" pitchFamily="18" charset="0"/>
                <a:ea typeface="Times New Roman" pitchFamily="18" charset="0"/>
                <a:cs typeface="Times New Roman" pitchFamily="18" charset="0"/>
              </a:rPr>
              <a:t> database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4" name="Rectangle 1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 name="Group 3"/>
          <p:cNvGrpSpPr>
            <a:grpSpLocks/>
          </p:cNvGrpSpPr>
          <p:nvPr/>
        </p:nvGrpSpPr>
        <p:grpSpPr bwMode="auto">
          <a:xfrm>
            <a:off x="561070" y="1984375"/>
            <a:ext cx="6456363" cy="2324100"/>
            <a:chOff x="1128" y="3240"/>
            <a:chExt cx="10167" cy="3660"/>
          </a:xfrm>
        </p:grpSpPr>
        <p:grpSp>
          <p:nvGrpSpPr>
            <p:cNvPr id="3" name="Group 6"/>
            <p:cNvGrpSpPr>
              <a:grpSpLocks/>
            </p:cNvGrpSpPr>
            <p:nvPr/>
          </p:nvGrpSpPr>
          <p:grpSpPr bwMode="auto">
            <a:xfrm>
              <a:off x="1128" y="3240"/>
              <a:ext cx="10167" cy="1575"/>
              <a:chOff x="1038" y="13016"/>
              <a:chExt cx="10167" cy="1575"/>
            </a:xfrm>
          </p:grpSpPr>
          <p:grpSp>
            <p:nvGrpSpPr>
              <p:cNvPr id="6" name="Group 9"/>
              <p:cNvGrpSpPr>
                <a:grpSpLocks/>
              </p:cNvGrpSpPr>
              <p:nvPr/>
            </p:nvGrpSpPr>
            <p:grpSpPr bwMode="auto">
              <a:xfrm>
                <a:off x="1038" y="13151"/>
                <a:ext cx="7170" cy="1440"/>
                <a:chOff x="933" y="9735"/>
                <a:chExt cx="7170" cy="1440"/>
              </a:xfrm>
            </p:grpSpPr>
            <p:sp>
              <p:nvSpPr>
                <p:cNvPr id="9" name="AutoShape 14"/>
                <p:cNvSpPr>
                  <a:spLocks noChangeArrowheads="1"/>
                </p:cNvSpPr>
                <p:nvPr/>
              </p:nvSpPr>
              <p:spPr bwMode="auto">
                <a:xfrm>
                  <a:off x="4323" y="10110"/>
                  <a:ext cx="1470" cy="750"/>
                </a:xfrm>
                <a:prstGeom prst="roundRect">
                  <a:avLst>
                    <a:gd name="adj" fmla="val 16667"/>
                  </a:avLst>
                </a:prstGeom>
                <a:solidFill>
                  <a:srgbClr val="4F81BD"/>
                </a:solidFill>
                <a:ln w="38100">
                  <a:solidFill>
                    <a:srgbClr val="F2F2F2"/>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AutoShape 13"/>
                <p:cNvSpPr>
                  <a:spLocks noChangeShapeType="1"/>
                </p:cNvSpPr>
                <p:nvPr/>
              </p:nvSpPr>
              <p:spPr bwMode="auto">
                <a:xfrm>
                  <a:off x="5793" y="10459"/>
                  <a:ext cx="870" cy="0"/>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1" name="Oval 12"/>
                <p:cNvSpPr>
                  <a:spLocks noChangeArrowheads="1"/>
                </p:cNvSpPr>
                <p:nvPr/>
              </p:nvSpPr>
              <p:spPr bwMode="auto">
                <a:xfrm>
                  <a:off x="933" y="9735"/>
                  <a:ext cx="1440" cy="1440"/>
                </a:xfrm>
                <a:prstGeom prst="ellipse">
                  <a:avLst/>
                </a:prstGeom>
                <a:gradFill rotWithShape="0">
                  <a:gsLst>
                    <a:gs pos="0">
                      <a:srgbClr val="FFFFFF"/>
                    </a:gs>
                    <a:gs pos="100000">
                      <a:srgbClr val="D6E3BC"/>
                    </a:gs>
                  </a:gsLst>
                  <a:lin ang="5400000" scaled="1"/>
                </a:gradFill>
                <a:ln w="12700">
                  <a:solidFill>
                    <a:srgbClr val="C2D69B"/>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AutoShape 11"/>
                <p:cNvSpPr>
                  <a:spLocks noChangeShapeType="1"/>
                </p:cNvSpPr>
                <p:nvPr/>
              </p:nvSpPr>
              <p:spPr bwMode="auto">
                <a:xfrm>
                  <a:off x="2373" y="10459"/>
                  <a:ext cx="1950" cy="0"/>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AutoShape 10"/>
                <p:cNvSpPr>
                  <a:spLocks noChangeArrowheads="1"/>
                </p:cNvSpPr>
                <p:nvPr/>
              </p:nvSpPr>
              <p:spPr bwMode="auto">
                <a:xfrm>
                  <a:off x="6663" y="9735"/>
                  <a:ext cx="1440" cy="1440"/>
                </a:xfrm>
                <a:prstGeom prst="roundRect">
                  <a:avLst>
                    <a:gd name="adj" fmla="val 16667"/>
                  </a:avLst>
                </a:prstGeom>
                <a:solidFill>
                  <a:srgbClr val="C0504D"/>
                </a:solidFill>
                <a:ln w="38100">
                  <a:solidFill>
                    <a:srgbClr val="F2F2F2"/>
                  </a:solidFill>
                  <a:round/>
                  <a:headEnd/>
                  <a:tailEnd/>
                </a:ln>
                <a:effectLst/>
                <a:extLst>
                  <a:ext uri="{AF507438-7753-43E0-B8FC-AC1667EBCBE1}">
                    <a14:hiddenEffects xmlns:a14="http://schemas.microsoft.com/office/drawing/2010/main">
                      <a:effectLst>
                        <a:outerShdw dist="28398" dir="3806097" algn="ctr" rotWithShape="0">
                          <a:srgbClr val="622423">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7" name="AutoShape 8"/>
              <p:cNvSpPr>
                <a:spLocks noChangeShapeType="1"/>
              </p:cNvSpPr>
              <p:nvPr/>
            </p:nvSpPr>
            <p:spPr bwMode="auto">
              <a:xfrm>
                <a:off x="8208" y="13875"/>
                <a:ext cx="1557" cy="0"/>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AutoShape 7"/>
              <p:cNvSpPr>
                <a:spLocks noChangeArrowheads="1"/>
              </p:cNvSpPr>
              <p:nvPr/>
            </p:nvSpPr>
            <p:spPr bwMode="auto">
              <a:xfrm>
                <a:off x="9765" y="13016"/>
                <a:ext cx="1440" cy="1575"/>
              </a:xfrm>
              <a:prstGeom prst="flowChartMagneticDisk">
                <a:avLst/>
              </a:prstGeom>
              <a:solidFill>
                <a:srgbClr val="FFFFFF"/>
              </a:solidFill>
              <a:ln w="63500">
                <a:solidFill>
                  <a:srgbClr val="9BBB59"/>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4" name="AutoShape 5"/>
            <p:cNvSpPr>
              <a:spLocks noChangeShapeType="1"/>
            </p:cNvSpPr>
            <p:nvPr/>
          </p:nvSpPr>
          <p:spPr bwMode="auto">
            <a:xfrm>
              <a:off x="5988" y="4290"/>
              <a:ext cx="1062" cy="1485"/>
            </a:xfrm>
            <a:prstGeom prst="straightConnector1">
              <a:avLst/>
            </a:prstGeom>
            <a:noFill/>
            <a:ln w="127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 name="AutoShape 4"/>
            <p:cNvSpPr>
              <a:spLocks noChangeArrowheads="1"/>
            </p:cNvSpPr>
            <p:nvPr/>
          </p:nvSpPr>
          <p:spPr bwMode="auto">
            <a:xfrm>
              <a:off x="7050" y="5460"/>
              <a:ext cx="1440" cy="1440"/>
            </a:xfrm>
            <a:prstGeom prst="roundRect">
              <a:avLst>
                <a:gd name="adj" fmla="val 16667"/>
              </a:avLst>
            </a:prstGeom>
            <a:solidFill>
              <a:srgbClr val="C0504D"/>
            </a:solidFill>
            <a:ln w="38100">
              <a:solidFill>
                <a:srgbClr val="F2F2F2"/>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14" name="AutoShape 2"/>
          <p:cNvSpPr>
            <a:spLocks noChangeShapeType="1"/>
          </p:cNvSpPr>
          <p:nvPr/>
        </p:nvSpPr>
        <p:spPr bwMode="auto">
          <a:xfrm flipH="1">
            <a:off x="3913879" y="2896393"/>
            <a:ext cx="141288" cy="357188"/>
          </a:xfrm>
          <a:prstGeom prst="straightConnector1">
            <a:avLst/>
          </a:prstGeom>
          <a:noFill/>
          <a:ln w="31750">
            <a:solidFill>
              <a:srgbClr val="C050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5" name="AutoShape 1"/>
          <p:cNvSpPr>
            <a:spLocks noChangeShapeType="1"/>
          </p:cNvSpPr>
          <p:nvPr/>
        </p:nvSpPr>
        <p:spPr bwMode="auto">
          <a:xfrm flipV="1">
            <a:off x="3813073" y="3027362"/>
            <a:ext cx="342900" cy="95250"/>
          </a:xfrm>
          <a:prstGeom prst="straightConnector1">
            <a:avLst/>
          </a:prstGeom>
          <a:noFill/>
          <a:ln w="31750">
            <a:solidFill>
              <a:srgbClr val="C050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381000" y="306458"/>
            <a:ext cx="23328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5.DEDUPLICATION: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6"/>
          <p:cNvSpPr>
            <a:spLocks noChangeArrowheads="1"/>
          </p:cNvSpPr>
          <p:nvPr/>
        </p:nvSpPr>
        <p:spPr bwMode="auto">
          <a:xfrm>
            <a:off x="761999" y="1086248"/>
            <a:ext cx="723900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a:latin typeface="Calibri" pitchFamily="34" charset="0"/>
                <a:ea typeface="Times New Roman" pitchFamily="18" charset="0"/>
                <a:cs typeface="Times New Roman" pitchFamily="18" charset="0"/>
              </a:rPr>
              <a:t> </a:t>
            </a:r>
            <a:r>
              <a:rPr lang="en-US" sz="1400" b="1" dirty="0" smtClean="0">
                <a:latin typeface="Calibri" pitchFamily="34" charset="0"/>
                <a:ea typeface="Times New Roman" pitchFamily="18" charset="0"/>
                <a:cs typeface="Times New Roman" pitchFamily="18" charset="0"/>
              </a:rPr>
              <a:t>                                                                                                                                        </a:t>
            </a: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Database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lang="en-US" sz="1400" b="1" dirty="0">
                <a:latin typeface="Calibri" pitchFamily="34" charset="0"/>
                <a:ea typeface="Times New Roman" pitchFamily="18" charset="0"/>
                <a:cs typeface="Times New Roman" pitchFamily="18" charset="0"/>
              </a:rPr>
              <a:t>user </a:t>
            </a: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login                                  </a:t>
            </a:r>
            <a:r>
              <a:rPr lang="en-US" sz="1400" b="1" dirty="0" smtClean="0">
                <a:latin typeface="Calibri" pitchFamily="34" charset="0"/>
                <a:ea typeface="Times New Roman" pitchFamily="18" charset="0"/>
                <a:cs typeface="Times New Roman" pitchFamily="18" charset="0"/>
              </a:rPr>
              <a:t>A.txt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7"/>
          <p:cNvSpPr>
            <a:spLocks noChangeArrowheads="1"/>
          </p:cNvSpPr>
          <p:nvPr/>
        </p:nvSpPr>
        <p:spPr bwMode="auto">
          <a:xfrm>
            <a:off x="947666" y="2535992"/>
            <a:ext cx="879298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Duplicate file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06269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772400" cy="5973763"/>
          </a:xfrm>
        </p:spPr>
        <p:txBody>
          <a:bodyPr>
            <a:normAutofit/>
          </a:bodyPr>
          <a:lstStyle/>
          <a:p>
            <a:pPr marL="0" indent="0">
              <a:buNone/>
            </a:pPr>
            <a:r>
              <a:rPr lang="en-US" sz="1800" b="1" dirty="0" smtClean="0"/>
              <a:t>System </a:t>
            </a:r>
            <a:r>
              <a:rPr lang="en-US" sz="1800" b="1" dirty="0"/>
              <a:t>Algorithm</a:t>
            </a:r>
            <a:r>
              <a:rPr lang="en-US" sz="1800" b="1" dirty="0" smtClean="0"/>
              <a:t>:-</a:t>
            </a:r>
            <a:endParaRPr lang="en-US" sz="1800" dirty="0"/>
          </a:p>
          <a:p>
            <a:pPr marL="0" indent="0">
              <a:buNone/>
            </a:pPr>
            <a:endParaRPr lang="en-US" dirty="0"/>
          </a:p>
        </p:txBody>
      </p:sp>
      <p:pic>
        <p:nvPicPr>
          <p:cNvPr id="6146" name="Picture 2" descr="C:\Users\Spiro user\Pictures\DM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752474"/>
            <a:ext cx="4419599" cy="6105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457200" y="0"/>
            <a:ext cx="86868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  	PENTIUM IV 2.60 GHz, Intel Dual Core.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4 GB DD RAM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MONITOR		:	15” LCD, LED MONITOR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40 GB</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Front End 		:  	JAVA (j2ee,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Servlets</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Jsp</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Back End		: 	My SQL</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Operating System  	:  	Windows, Mac, Linux</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IDE			:	Net Beans, Eclipse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1000" y="152400"/>
            <a:ext cx="8763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 Case Diagram:</a:t>
            </a:r>
            <a:endPar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8" name="Picture 57"/>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5143500" cy="3595687"/>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57200" y="323165"/>
            <a:ext cx="86868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74813" algn="l"/>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Class Diagram</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74813"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1143000"/>
            <a:ext cx="4716463" cy="4156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2" name="Rectangle 22"/>
          <p:cNvSpPr>
            <a:spLocks noChangeArrowheads="1"/>
          </p:cNvSpPr>
          <p:nvPr/>
        </p:nvSpPr>
        <p:spPr bwMode="auto">
          <a:xfrm>
            <a:off x="457200" y="381000"/>
            <a:ext cx="8686800"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Object Diagram: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24"/>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2"/>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4859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 name="Group 2"/>
          <p:cNvGrpSpPr>
            <a:grpSpLocks/>
          </p:cNvGrpSpPr>
          <p:nvPr/>
        </p:nvGrpSpPr>
        <p:grpSpPr bwMode="auto">
          <a:xfrm>
            <a:off x="533400" y="1727200"/>
            <a:ext cx="7213600" cy="1743075"/>
            <a:chOff x="195" y="4080"/>
            <a:chExt cx="11360" cy="2745"/>
          </a:xfrm>
        </p:grpSpPr>
        <p:sp>
          <p:nvSpPr>
            <p:cNvPr id="5" name="Oval 3"/>
            <p:cNvSpPr>
              <a:spLocks noChangeArrowheads="1"/>
            </p:cNvSpPr>
            <p:nvPr/>
          </p:nvSpPr>
          <p:spPr bwMode="auto">
            <a:xfrm>
              <a:off x="195" y="4680"/>
              <a:ext cx="1440" cy="1290"/>
            </a:xfrm>
            <a:prstGeom prst="ellipse">
              <a:avLst/>
            </a:prstGeom>
            <a:solidFill>
              <a:srgbClr val="FFFF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r>
                <a:rPr lang="en-US" dirty="0" smtClean="0"/>
                <a:t>user</a:t>
              </a:r>
              <a:endParaRPr lang="en-US" dirty="0"/>
            </a:p>
          </p:txBody>
        </p:sp>
        <p:cxnSp>
          <p:nvCxnSpPr>
            <p:cNvPr id="1028" name="AutoShape 4"/>
            <p:cNvCxnSpPr>
              <a:cxnSpLocks noChangeShapeType="1"/>
            </p:cNvCxnSpPr>
            <p:nvPr/>
          </p:nvCxnSpPr>
          <p:spPr bwMode="auto">
            <a:xfrm>
              <a:off x="1600" y="5326"/>
              <a:ext cx="800" cy="0"/>
            </a:xfrm>
            <a:prstGeom prst="straightConnector1">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6" name="Rectangle 5"/>
            <p:cNvSpPr>
              <a:spLocks noChangeArrowheads="1"/>
            </p:cNvSpPr>
            <p:nvPr/>
          </p:nvSpPr>
          <p:spPr bwMode="auto">
            <a:xfrm>
              <a:off x="2400" y="5010"/>
              <a:ext cx="1440" cy="72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r>
                <a:rPr lang="en-US" dirty="0" smtClean="0"/>
                <a:t>login</a:t>
              </a:r>
              <a:endParaRPr lang="en-US" dirty="0"/>
            </a:p>
          </p:txBody>
        </p:sp>
        <p:cxnSp>
          <p:nvCxnSpPr>
            <p:cNvPr id="1030" name="AutoShape 6"/>
            <p:cNvCxnSpPr>
              <a:cxnSpLocks noChangeShapeType="1"/>
            </p:cNvCxnSpPr>
            <p:nvPr/>
          </p:nvCxnSpPr>
          <p:spPr bwMode="auto">
            <a:xfrm>
              <a:off x="3795" y="5326"/>
              <a:ext cx="800" cy="0"/>
            </a:xfrm>
            <a:prstGeom prst="straightConnector1">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7" name="AutoShape 7"/>
            <p:cNvSpPr>
              <a:spLocks noChangeArrowheads="1"/>
            </p:cNvSpPr>
            <p:nvPr/>
          </p:nvSpPr>
          <p:spPr bwMode="auto">
            <a:xfrm>
              <a:off x="4595" y="4815"/>
              <a:ext cx="1440" cy="915"/>
            </a:xfrm>
            <a:prstGeom prst="roundRect">
              <a:avLst>
                <a:gd name="adj" fmla="val 16667"/>
              </a:avLst>
            </a:prstGeom>
            <a:solidFill>
              <a:srgbClr val="FFFF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r>
                <a:rPr lang="en-US" dirty="0" smtClean="0"/>
                <a:t>File upload</a:t>
              </a:r>
              <a:endParaRPr lang="en-US" dirty="0"/>
            </a:p>
          </p:txBody>
        </p:sp>
        <p:cxnSp>
          <p:nvCxnSpPr>
            <p:cNvPr id="1032" name="AutoShape 8"/>
            <p:cNvCxnSpPr>
              <a:cxnSpLocks noChangeShapeType="1"/>
            </p:cNvCxnSpPr>
            <p:nvPr/>
          </p:nvCxnSpPr>
          <p:spPr bwMode="auto">
            <a:xfrm flipV="1">
              <a:off x="6087" y="4515"/>
              <a:ext cx="1610" cy="495"/>
            </a:xfrm>
            <a:prstGeom prst="straightConnector1">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033" name="AutoShape 9"/>
            <p:cNvCxnSpPr>
              <a:cxnSpLocks noChangeShapeType="1"/>
            </p:cNvCxnSpPr>
            <p:nvPr/>
          </p:nvCxnSpPr>
          <p:spPr bwMode="auto">
            <a:xfrm>
              <a:off x="6087" y="5430"/>
              <a:ext cx="1610" cy="540"/>
            </a:xfrm>
            <a:prstGeom prst="straightConnector1">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8" name="AutoShape 10"/>
            <p:cNvSpPr>
              <a:spLocks noChangeArrowheads="1"/>
            </p:cNvSpPr>
            <p:nvPr/>
          </p:nvSpPr>
          <p:spPr bwMode="auto">
            <a:xfrm>
              <a:off x="7697" y="4080"/>
              <a:ext cx="1440" cy="930"/>
            </a:xfrm>
            <a:prstGeom prst="foldedCorner">
              <a:avLst>
                <a:gd name="adj" fmla="val 12500"/>
              </a:avLst>
            </a:prstGeom>
            <a:solidFill>
              <a:srgbClr val="FFFF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r>
                <a:rPr lang="en-US" dirty="0" smtClean="0"/>
                <a:t>a.txt</a:t>
              </a:r>
              <a:endParaRPr lang="en-US" dirty="0"/>
            </a:p>
          </p:txBody>
        </p:sp>
        <p:sp>
          <p:nvSpPr>
            <p:cNvPr id="9" name="AutoShape 11"/>
            <p:cNvSpPr>
              <a:spLocks noChangeArrowheads="1"/>
            </p:cNvSpPr>
            <p:nvPr/>
          </p:nvSpPr>
          <p:spPr bwMode="auto">
            <a:xfrm>
              <a:off x="7697" y="5895"/>
              <a:ext cx="1440" cy="930"/>
            </a:xfrm>
            <a:prstGeom prst="foldedCorner">
              <a:avLst>
                <a:gd name="adj" fmla="val 12500"/>
              </a:avLst>
            </a:prstGeom>
            <a:solidFill>
              <a:srgbClr val="FFFF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r>
                <a:rPr lang="en-US" dirty="0" smtClean="0"/>
                <a:t>a.txt</a:t>
              </a:r>
              <a:endParaRPr lang="en-US" dirty="0"/>
            </a:p>
          </p:txBody>
        </p:sp>
        <p:sp>
          <p:nvSpPr>
            <p:cNvPr id="10" name="AutoShape 12"/>
            <p:cNvSpPr>
              <a:spLocks noChangeArrowheads="1"/>
            </p:cNvSpPr>
            <p:nvPr/>
          </p:nvSpPr>
          <p:spPr bwMode="auto">
            <a:xfrm>
              <a:off x="9795" y="4080"/>
              <a:ext cx="1760" cy="1110"/>
            </a:xfrm>
            <a:prstGeom prst="can">
              <a:avLst>
                <a:gd name="adj" fmla="val 25000"/>
              </a:avLst>
            </a:prstGeom>
            <a:solidFill>
              <a:srgbClr val="FFFF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r>
                <a:rPr lang="en-US" dirty="0" smtClean="0"/>
                <a:t>database</a:t>
              </a:r>
              <a:endParaRPr lang="en-US" dirty="0"/>
            </a:p>
          </p:txBody>
        </p:sp>
        <p:cxnSp>
          <p:nvCxnSpPr>
            <p:cNvPr id="1037" name="AutoShape 13"/>
            <p:cNvCxnSpPr>
              <a:cxnSpLocks noChangeShapeType="1"/>
            </p:cNvCxnSpPr>
            <p:nvPr/>
          </p:nvCxnSpPr>
          <p:spPr bwMode="auto">
            <a:xfrm>
              <a:off x="9225" y="4515"/>
              <a:ext cx="570" cy="0"/>
            </a:xfrm>
            <a:prstGeom prst="straightConnector1">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3400" y="0"/>
            <a:ext cx="8610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530350" algn="l"/>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State Diagram:	</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530350" algn="l"/>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6696" name="Rectangle 7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2462" y="830997"/>
            <a:ext cx="2759075"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96200" cy="6096000"/>
          </a:xfrm>
        </p:spPr>
        <p:txBody>
          <a:bodyPr>
            <a:normAutofit fontScale="25000" lnSpcReduction="20000"/>
          </a:bodyPr>
          <a:lstStyle/>
          <a:p>
            <a:pPr marL="0" indent="0">
              <a:buNone/>
            </a:pPr>
            <a:r>
              <a:rPr lang="en-US" sz="6400" b="1"/>
              <a:t>INTRODUCTION</a:t>
            </a:r>
            <a:r>
              <a:rPr lang="en-US" sz="2300" b="1" smtClean="0"/>
              <a:t>::</a:t>
            </a:r>
            <a:endParaRPr lang="en-US" sz="2300" b="1" dirty="0"/>
          </a:p>
          <a:p>
            <a:pPr marL="0" indent="0" algn="just">
              <a:lnSpc>
                <a:spcPct val="150000"/>
              </a:lnSpc>
              <a:buNone/>
            </a:pPr>
            <a:r>
              <a:rPr lang="en-US" sz="6400" dirty="0" smtClean="0">
                <a:latin typeface="Times New Roman" pitchFamily="18" charset="0"/>
                <a:cs typeface="Times New Roman" pitchFamily="18" charset="0"/>
              </a:rPr>
              <a:t>IN many pattern recognition and machine learning applications, such as appearance-based image classification, document clustering, data mining, and information retrieval, we are involved to deal with high-dimensionality data which has thousands of features. Learning and classifying in such a high-dimensionality space is extremely difficult due to the curse of </a:t>
            </a:r>
            <a:r>
              <a:rPr lang="en-US" sz="6400" dirty="0" err="1" smtClean="0">
                <a:latin typeface="Times New Roman" pitchFamily="18" charset="0"/>
                <a:cs typeface="Times New Roman" pitchFamily="18" charset="0"/>
              </a:rPr>
              <a:t>dimensionality.In</a:t>
            </a:r>
            <a:r>
              <a:rPr lang="en-US" sz="6400" dirty="0" smtClean="0">
                <a:latin typeface="Times New Roman" pitchFamily="18" charset="0"/>
                <a:cs typeface="Times New Roman" pitchFamily="18" charset="0"/>
              </a:rPr>
              <a:t> fact, a small fraction among thousands of features is significant and relevant to their classes. The remaining is insignificant which only complicates data learning and modeling. Those insignificant features may seriously degrade the performance of machine learning algorithms. When involved with many insignificant features, even Support Vector Machine (SVM),as one of the most successful classifiers, also works badly in that situation .Thus, those insignificant features are in a way, irrelevant, redundant, and need to be removed. the physical meaning loss, feature selection aims to select a feature subset which can highly preserve the original properties of samples for learning tasks. Beyond alleviating the effect of curse of dimensionality and speeding up the learning processing, there is a distinguishing advantage for feature selection. It’s beneficial to discover the potential association among samples by visualizing the original attributes of points in low-dimension. A typical application for feature selection is Microarray Analysis. Many researchers have explored the microarray technology to build cancer diagnosis, prognosis and prediction from gene expression data. However, the number of gene from microarray data is significantly large, and each gene carries independent genetic instructions for the development of the living organisms. Discovering the underlying associations from gene expressions to cancers needs feature selection techniques not only to reduce efficiently the high-dimensionality gene expression data, but also to preserve the physical integrity of gene for subsequent biological analysis.</a:t>
            </a:r>
          </a:p>
          <a:p>
            <a:pPr marL="0" indent="0" algn="just">
              <a:lnSpc>
                <a:spcPct val="150000"/>
              </a:lnSpc>
              <a:buNone/>
            </a:pPr>
            <a:endParaRPr lang="en-US" sz="1800" dirty="0" smtClean="0">
              <a:latin typeface="Times New Roman" pitchFamily="18" charset="0"/>
              <a:cs typeface="Times New Roman" pitchFamily="18" charset="0"/>
            </a:endParaRPr>
          </a:p>
          <a:p>
            <a:pPr marL="0" indent="0" algn="just">
              <a:lnSpc>
                <a:spcPct val="15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1000" y="0"/>
            <a:ext cx="87630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Activity Diagram</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2" name="Group 2"/>
          <p:cNvGrpSpPr>
            <a:grpSpLocks/>
          </p:cNvGrpSpPr>
          <p:nvPr/>
        </p:nvGrpSpPr>
        <p:grpSpPr bwMode="auto">
          <a:xfrm>
            <a:off x="1773631" y="937319"/>
            <a:ext cx="4435475" cy="5069821"/>
            <a:chOff x="2343" y="4413"/>
            <a:chExt cx="44354" cy="50708"/>
          </a:xfrm>
        </p:grpSpPr>
        <p:sp>
          <p:nvSpPr>
            <p:cNvPr id="3" name="Oval 255"/>
            <p:cNvSpPr>
              <a:spLocks noChangeArrowheads="1"/>
            </p:cNvSpPr>
            <p:nvPr/>
          </p:nvSpPr>
          <p:spPr bwMode="auto">
            <a:xfrm>
              <a:off x="22936" y="4413"/>
              <a:ext cx="1765" cy="1740"/>
            </a:xfrm>
            <a:prstGeom prst="ellipse">
              <a:avLst/>
            </a:prstGeom>
            <a:solidFill>
              <a:srgbClr val="000000"/>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AutoShape 259"/>
            <p:cNvSpPr>
              <a:spLocks noChangeArrowheads="1"/>
            </p:cNvSpPr>
            <p:nvPr/>
          </p:nvSpPr>
          <p:spPr bwMode="auto">
            <a:xfrm>
              <a:off x="18307" y="10109"/>
              <a:ext cx="9074" cy="4019"/>
            </a:xfrm>
            <a:prstGeom prst="roundRect">
              <a:avLst>
                <a:gd name="adj" fmla="val 17046"/>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r>
                <a:rPr lang="en-US" dirty="0" smtClean="0"/>
                <a:t>user</a:t>
              </a:r>
              <a:endParaRPr lang="en-US" dirty="0"/>
            </a:p>
          </p:txBody>
        </p:sp>
        <p:sp>
          <p:nvSpPr>
            <p:cNvPr id="5" name="AutoShape 267"/>
            <p:cNvSpPr>
              <a:spLocks noChangeArrowheads="1"/>
            </p:cNvSpPr>
            <p:nvPr/>
          </p:nvSpPr>
          <p:spPr bwMode="auto">
            <a:xfrm>
              <a:off x="17545" y="19088"/>
              <a:ext cx="12547" cy="4572"/>
            </a:xfrm>
            <a:prstGeom prst="roundRect">
              <a:avLst>
                <a:gd name="adj" fmla="val 15000"/>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r>
                <a:rPr lang="en-US" dirty="0" smtClean="0"/>
                <a:t>login</a:t>
              </a:r>
              <a:endParaRPr lang="en-US" dirty="0"/>
            </a:p>
          </p:txBody>
        </p:sp>
        <p:sp>
          <p:nvSpPr>
            <p:cNvPr id="6" name="AutoShape 296"/>
            <p:cNvSpPr>
              <a:spLocks noChangeArrowheads="1"/>
            </p:cNvSpPr>
            <p:nvPr/>
          </p:nvSpPr>
          <p:spPr bwMode="auto">
            <a:xfrm>
              <a:off x="31159" y="37604"/>
              <a:ext cx="15538" cy="4534"/>
            </a:xfrm>
            <a:prstGeom prst="roundRect">
              <a:avLst>
                <a:gd name="adj" fmla="val 15102"/>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r>
                <a:rPr lang="en-US" dirty="0" smtClean="0"/>
                <a:t>a.txt</a:t>
              </a:r>
              <a:endParaRPr lang="en-US" dirty="0"/>
            </a:p>
          </p:txBody>
        </p:sp>
        <p:sp>
          <p:nvSpPr>
            <p:cNvPr id="7" name="Line 315"/>
            <p:cNvSpPr>
              <a:spLocks noChangeShapeType="1"/>
            </p:cNvSpPr>
            <p:nvPr/>
          </p:nvSpPr>
          <p:spPr bwMode="auto">
            <a:xfrm flipH="1">
              <a:off x="23152" y="6242"/>
              <a:ext cx="546" cy="3867"/>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318"/>
            <p:cNvSpPr>
              <a:spLocks noChangeShapeType="1"/>
            </p:cNvSpPr>
            <p:nvPr/>
          </p:nvSpPr>
          <p:spPr bwMode="auto">
            <a:xfrm>
              <a:off x="23088" y="14160"/>
              <a:ext cx="521" cy="4928"/>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321"/>
            <p:cNvSpPr>
              <a:spLocks noChangeShapeType="1"/>
            </p:cNvSpPr>
            <p:nvPr/>
          </p:nvSpPr>
          <p:spPr bwMode="auto">
            <a:xfrm flipH="1">
              <a:off x="23456" y="23717"/>
              <a:ext cx="273" cy="5086"/>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327"/>
            <p:cNvSpPr>
              <a:spLocks noChangeShapeType="1"/>
            </p:cNvSpPr>
            <p:nvPr/>
          </p:nvSpPr>
          <p:spPr bwMode="auto">
            <a:xfrm>
              <a:off x="27476" y="33432"/>
              <a:ext cx="7341" cy="4172"/>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76"/>
            <p:cNvSpPr>
              <a:spLocks noChangeArrowheads="1"/>
            </p:cNvSpPr>
            <p:nvPr/>
          </p:nvSpPr>
          <p:spPr bwMode="auto">
            <a:xfrm>
              <a:off x="17177" y="28835"/>
              <a:ext cx="12553" cy="4566"/>
            </a:xfrm>
            <a:prstGeom prst="roundRect">
              <a:avLst>
                <a:gd name="adj" fmla="val 15000"/>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r>
                <a:rPr lang="en-US" dirty="0" smtClean="0"/>
                <a:t>File upload</a:t>
              </a:r>
              <a:endParaRPr lang="en-US" dirty="0"/>
            </a:p>
          </p:txBody>
        </p:sp>
        <p:sp>
          <p:nvSpPr>
            <p:cNvPr id="12" name="AutoShape 291"/>
            <p:cNvSpPr>
              <a:spLocks noChangeArrowheads="1"/>
            </p:cNvSpPr>
            <p:nvPr/>
          </p:nvSpPr>
          <p:spPr bwMode="auto">
            <a:xfrm>
              <a:off x="2343" y="38367"/>
              <a:ext cx="9081" cy="4019"/>
            </a:xfrm>
            <a:prstGeom prst="roundRect">
              <a:avLst>
                <a:gd name="adj" fmla="val 17046"/>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r>
                <a:rPr lang="en-US" dirty="0" smtClean="0"/>
                <a:t>a.txt</a:t>
              </a:r>
              <a:endParaRPr lang="en-US" dirty="0"/>
            </a:p>
          </p:txBody>
        </p:sp>
        <p:sp>
          <p:nvSpPr>
            <p:cNvPr id="13" name="AutoShape 302"/>
            <p:cNvSpPr>
              <a:spLocks noChangeArrowheads="1"/>
            </p:cNvSpPr>
            <p:nvPr/>
          </p:nvSpPr>
          <p:spPr bwMode="auto">
            <a:xfrm>
              <a:off x="19310" y="43409"/>
              <a:ext cx="9081" cy="6200"/>
            </a:xfrm>
            <a:prstGeom prst="roundRect">
              <a:avLst>
                <a:gd name="adj" fmla="val 17046"/>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r>
                <a:rPr lang="en-US" dirty="0" smtClean="0"/>
                <a:t>database</a:t>
              </a:r>
              <a:endParaRPr lang="en-US" dirty="0"/>
            </a:p>
          </p:txBody>
        </p:sp>
        <p:sp>
          <p:nvSpPr>
            <p:cNvPr id="14" name="Oval 310"/>
            <p:cNvSpPr>
              <a:spLocks noChangeArrowheads="1"/>
            </p:cNvSpPr>
            <p:nvPr/>
          </p:nvSpPr>
          <p:spPr bwMode="auto">
            <a:xfrm>
              <a:off x="22206" y="51791"/>
              <a:ext cx="2151" cy="3330"/>
            </a:xfrm>
            <a:prstGeom prst="ellipse">
              <a:avLst/>
            </a:prstGeom>
            <a:noFill/>
            <a:ln w="4">
              <a:solidFill>
                <a:srgbClr val="9900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324"/>
            <p:cNvSpPr>
              <a:spLocks noChangeShapeType="1"/>
            </p:cNvSpPr>
            <p:nvPr/>
          </p:nvSpPr>
          <p:spPr bwMode="auto">
            <a:xfrm flipH="1">
              <a:off x="10541" y="33465"/>
              <a:ext cx="8769" cy="4870"/>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333"/>
            <p:cNvSpPr>
              <a:spLocks noChangeShapeType="1"/>
            </p:cNvSpPr>
            <p:nvPr/>
          </p:nvSpPr>
          <p:spPr bwMode="auto">
            <a:xfrm>
              <a:off x="23468" y="49532"/>
              <a:ext cx="78" cy="3506"/>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325"/>
            <p:cNvSpPr>
              <a:spLocks noChangeShapeType="1"/>
            </p:cNvSpPr>
            <p:nvPr/>
          </p:nvSpPr>
          <p:spPr bwMode="auto">
            <a:xfrm>
              <a:off x="11424" y="39871"/>
              <a:ext cx="10782" cy="2877"/>
            </a:xfrm>
            <a:prstGeom prst="line">
              <a:avLst/>
            </a:prstGeom>
            <a:noFill/>
            <a:ln w="4">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0" name="Oval 255"/>
          <p:cNvSpPr>
            <a:spLocks noChangeArrowheads="1"/>
          </p:cNvSpPr>
          <p:nvPr/>
        </p:nvSpPr>
        <p:spPr bwMode="auto">
          <a:xfrm>
            <a:off x="3790763" y="5747012"/>
            <a:ext cx="176503" cy="173966"/>
          </a:xfrm>
          <a:prstGeom prst="ellipse">
            <a:avLst/>
          </a:prstGeom>
          <a:solidFill>
            <a:srgbClr val="000000"/>
          </a:solidFill>
          <a:ln w="4">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9" name="Straight Connector 18"/>
          <p:cNvCxnSpPr>
            <a:stCxn id="8" idx="1"/>
          </p:cNvCxnSpPr>
          <p:nvPr/>
        </p:nvCxnSpPr>
        <p:spPr>
          <a:xfrm flipV="1">
            <a:off x="3900267" y="2281360"/>
            <a:ext cx="109202" cy="123176"/>
          </a:xfrm>
          <a:prstGeom prst="line">
            <a:avLst/>
          </a:prstGeom>
        </p:spPr>
        <p:style>
          <a:lnRef idx="1">
            <a:schemeClr val="accent2"/>
          </a:lnRef>
          <a:fillRef idx="0">
            <a:schemeClr val="accent2"/>
          </a:fillRef>
          <a:effectRef idx="0">
            <a:schemeClr val="accent2"/>
          </a:effectRef>
          <a:fontRef idx="minor">
            <a:schemeClr val="tx1"/>
          </a:fontRef>
        </p:style>
      </p:cxnSp>
      <p:cxnSp>
        <p:nvCxnSpPr>
          <p:cNvPr id="27" name="Straight Connector 26"/>
          <p:cNvCxnSpPr>
            <a:endCxn id="8" idx="1"/>
          </p:cNvCxnSpPr>
          <p:nvPr/>
        </p:nvCxnSpPr>
        <p:spPr>
          <a:xfrm>
            <a:off x="3823765" y="2281359"/>
            <a:ext cx="76502" cy="123177"/>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p:cNvCxnSpPr>
            <a:stCxn id="9" idx="1"/>
          </p:cNvCxnSpPr>
          <p:nvPr/>
        </p:nvCxnSpPr>
        <p:spPr>
          <a:xfrm flipV="1">
            <a:off x="3884967" y="3187700"/>
            <a:ext cx="128233" cy="188148"/>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Straight Connector 36"/>
          <p:cNvCxnSpPr>
            <a:stCxn id="9" idx="1"/>
          </p:cNvCxnSpPr>
          <p:nvPr/>
        </p:nvCxnSpPr>
        <p:spPr>
          <a:xfrm flipH="1" flipV="1">
            <a:off x="3790763" y="3187700"/>
            <a:ext cx="94204" cy="188148"/>
          </a:xfrm>
          <a:prstGeom prst="line">
            <a:avLst/>
          </a:prstGeom>
        </p:spPr>
        <p:style>
          <a:lnRef idx="1">
            <a:schemeClr val="accent2"/>
          </a:lnRef>
          <a:fillRef idx="0">
            <a:schemeClr val="accent2"/>
          </a:fillRef>
          <a:effectRef idx="0">
            <a:schemeClr val="accent2"/>
          </a:effectRef>
          <a:fontRef idx="minor">
            <a:schemeClr val="tx1"/>
          </a:fontRef>
        </p:style>
      </p:cxnSp>
      <p:cxnSp>
        <p:nvCxnSpPr>
          <p:cNvPr id="44" name="Straight Connector 43"/>
          <p:cNvCxnSpPr>
            <a:stCxn id="15" idx="1"/>
          </p:cNvCxnSpPr>
          <p:nvPr/>
        </p:nvCxnSpPr>
        <p:spPr>
          <a:xfrm flipV="1">
            <a:off x="2593445" y="4085411"/>
            <a:ext cx="88301" cy="243453"/>
          </a:xfrm>
          <a:prstGeom prst="line">
            <a:avLst/>
          </a:prstGeom>
        </p:spPr>
        <p:style>
          <a:lnRef idx="1">
            <a:schemeClr val="accent2"/>
          </a:lnRef>
          <a:fillRef idx="0">
            <a:schemeClr val="accent2"/>
          </a:fillRef>
          <a:effectRef idx="0">
            <a:schemeClr val="accent2"/>
          </a:effectRef>
          <a:fontRef idx="minor">
            <a:schemeClr val="tx1"/>
          </a:fontRef>
        </p:style>
      </p:cxnSp>
      <p:cxnSp>
        <p:nvCxnSpPr>
          <p:cNvPr id="48" name="Straight Connector 47"/>
          <p:cNvCxnSpPr>
            <a:stCxn id="15" idx="1"/>
          </p:cNvCxnSpPr>
          <p:nvPr/>
        </p:nvCxnSpPr>
        <p:spPr>
          <a:xfrm flipV="1">
            <a:off x="2593445" y="4292321"/>
            <a:ext cx="219228" cy="36543"/>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Straight Connector 51"/>
          <p:cNvCxnSpPr>
            <a:endCxn id="10" idx="1"/>
          </p:cNvCxnSpPr>
          <p:nvPr/>
        </p:nvCxnSpPr>
        <p:spPr>
          <a:xfrm>
            <a:off x="4762500" y="4231457"/>
            <a:ext cx="258585" cy="24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p:cNvCxnSpPr>
            <a:endCxn id="10" idx="1"/>
          </p:cNvCxnSpPr>
          <p:nvPr/>
        </p:nvCxnSpPr>
        <p:spPr>
          <a:xfrm>
            <a:off x="5021085" y="4047218"/>
            <a:ext cx="0" cy="208560"/>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Straight Connector 60"/>
          <p:cNvCxnSpPr/>
          <p:nvPr/>
        </p:nvCxnSpPr>
        <p:spPr>
          <a:xfrm>
            <a:off x="3759965" y="4626256"/>
            <a:ext cx="30798" cy="143822"/>
          </a:xfrm>
          <a:prstGeom prst="line">
            <a:avLst/>
          </a:prstGeom>
        </p:spPr>
        <p:style>
          <a:lnRef idx="1">
            <a:schemeClr val="accent2"/>
          </a:lnRef>
          <a:fillRef idx="0">
            <a:schemeClr val="accent2"/>
          </a:fillRef>
          <a:effectRef idx="0">
            <a:schemeClr val="accent2"/>
          </a:effectRef>
          <a:fontRef idx="minor">
            <a:schemeClr val="tx1"/>
          </a:fontRef>
        </p:style>
      </p:cxnSp>
      <p:cxnSp>
        <p:nvCxnSpPr>
          <p:cNvPr id="64" name="Straight Connector 63"/>
          <p:cNvCxnSpPr/>
          <p:nvPr/>
        </p:nvCxnSpPr>
        <p:spPr>
          <a:xfrm>
            <a:off x="3615162" y="4770078"/>
            <a:ext cx="14480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0" name="Straight Connector 69"/>
          <p:cNvCxnSpPr>
            <a:endCxn id="7" idx="1"/>
          </p:cNvCxnSpPr>
          <p:nvPr/>
        </p:nvCxnSpPr>
        <p:spPr>
          <a:xfrm flipH="1">
            <a:off x="3854566" y="1410152"/>
            <a:ext cx="216203" cy="96657"/>
          </a:xfrm>
          <a:prstGeom prst="line">
            <a:avLst/>
          </a:prstGeom>
        </p:spPr>
        <p:style>
          <a:lnRef idx="1">
            <a:schemeClr val="accent2"/>
          </a:lnRef>
          <a:fillRef idx="0">
            <a:schemeClr val="accent2"/>
          </a:fillRef>
          <a:effectRef idx="0">
            <a:schemeClr val="accent2"/>
          </a:effectRef>
          <a:fontRef idx="minor">
            <a:schemeClr val="tx1"/>
          </a:fontRef>
        </p:style>
      </p:cxnSp>
      <p:cxnSp>
        <p:nvCxnSpPr>
          <p:cNvPr id="75" name="Straight Connector 74"/>
          <p:cNvCxnSpPr>
            <a:endCxn id="7" idx="1"/>
          </p:cNvCxnSpPr>
          <p:nvPr/>
        </p:nvCxnSpPr>
        <p:spPr>
          <a:xfrm>
            <a:off x="3734864" y="1313496"/>
            <a:ext cx="119702" cy="193313"/>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57200" y="0"/>
            <a:ext cx="8686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Sequence Diagram:</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81137"/>
            <a:ext cx="6205537" cy="353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57200" y="0"/>
            <a:ext cx="8686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Collaboration Diagram:</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66850"/>
            <a:ext cx="5791199"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Rectangle 13"/>
          <p:cNvSpPr>
            <a:spLocks noChangeArrowheads="1"/>
          </p:cNvSpPr>
          <p:nvPr/>
        </p:nvSpPr>
        <p:spPr bwMode="auto">
          <a:xfrm>
            <a:off x="381000" y="0"/>
            <a:ext cx="3048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Data Flow Diagram</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Level-0:</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3330" name="Rectangle 18"/>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6" name="Group 15"/>
          <p:cNvGrpSpPr>
            <a:grpSpLocks/>
          </p:cNvGrpSpPr>
          <p:nvPr/>
        </p:nvGrpSpPr>
        <p:grpSpPr bwMode="auto">
          <a:xfrm>
            <a:off x="2216785" y="2129155"/>
            <a:ext cx="4710430" cy="2599690"/>
            <a:chOff x="2916" y="4709"/>
            <a:chExt cx="7418" cy="4094"/>
          </a:xfrm>
        </p:grpSpPr>
        <p:sp>
          <p:nvSpPr>
            <p:cNvPr id="17" name="AutoShape 3"/>
            <p:cNvSpPr>
              <a:spLocks noChangeArrowheads="1"/>
            </p:cNvSpPr>
            <p:nvPr/>
          </p:nvSpPr>
          <p:spPr bwMode="auto">
            <a:xfrm>
              <a:off x="6802" y="4709"/>
              <a:ext cx="3532" cy="2976"/>
            </a:xfrm>
            <a:prstGeom prst="cloudCallout">
              <a:avLst>
                <a:gd name="adj1" fmla="val -58208"/>
                <a:gd name="adj2" fmla="val 56282"/>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a:ea typeface="Calibri"/>
                  <a:cs typeface="Times New Roman"/>
                </a:rPr>
                <a:t> </a:t>
              </a:r>
            </a:p>
            <a:p>
              <a:pPr marL="0" marR="0">
                <a:lnSpc>
                  <a:spcPct val="115000"/>
                </a:lnSpc>
                <a:spcBef>
                  <a:spcPts val="0"/>
                </a:spcBef>
                <a:spcAft>
                  <a:spcPts val="1000"/>
                </a:spcAft>
              </a:pPr>
              <a:r>
                <a:rPr lang="en-US" sz="1100" dirty="0">
                  <a:effectLst/>
                  <a:latin typeface="Calibri"/>
                  <a:ea typeface="Calibri"/>
                  <a:cs typeface="Times New Roman"/>
                </a:rPr>
                <a:t> </a:t>
              </a:r>
            </a:p>
            <a:p>
              <a:pPr marL="0" marR="0">
                <a:lnSpc>
                  <a:spcPct val="115000"/>
                </a:lnSpc>
                <a:spcBef>
                  <a:spcPts val="0"/>
                </a:spcBef>
                <a:spcAft>
                  <a:spcPts val="1000"/>
                </a:spcAft>
              </a:pPr>
              <a:r>
                <a:rPr lang="en-US" sz="1100" dirty="0">
                  <a:effectLst/>
                  <a:latin typeface="Calibri"/>
                  <a:ea typeface="Calibri"/>
                  <a:cs typeface="Times New Roman"/>
                </a:rPr>
                <a:t> </a:t>
              </a:r>
            </a:p>
            <a:p>
              <a:pPr marL="0" marR="0" algn="ctr">
                <a:lnSpc>
                  <a:spcPct val="150000"/>
                </a:lnSpc>
                <a:spcBef>
                  <a:spcPts val="0"/>
                </a:spcBef>
                <a:spcAft>
                  <a:spcPts val="1000"/>
                </a:spcAft>
              </a:pPr>
              <a:endParaRPr lang="en-US" sz="1100" dirty="0">
                <a:effectLst/>
                <a:latin typeface="Calibri"/>
                <a:ea typeface="Calibri"/>
                <a:cs typeface="Times New Roman"/>
              </a:endParaRPr>
            </a:p>
          </p:txBody>
        </p:sp>
        <p:sp>
          <p:nvSpPr>
            <p:cNvPr id="18" name="AutoShape 4"/>
            <p:cNvSpPr>
              <a:spLocks noChangeArrowheads="1"/>
            </p:cNvSpPr>
            <p:nvPr/>
          </p:nvSpPr>
          <p:spPr bwMode="auto">
            <a:xfrm>
              <a:off x="8173" y="5198"/>
              <a:ext cx="1386" cy="1576"/>
            </a:xfrm>
            <a:prstGeom prst="can">
              <a:avLst>
                <a:gd name="adj" fmla="val 2842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50000"/>
                </a:lnSpc>
                <a:spcBef>
                  <a:spcPts val="0"/>
                </a:spcBef>
                <a:spcAft>
                  <a:spcPts val="1000"/>
                </a:spcAft>
              </a:pPr>
              <a:r>
                <a:rPr lang="en-US" sz="1200">
                  <a:effectLst/>
                  <a:latin typeface="Times New Roman"/>
                  <a:ea typeface="Calibri"/>
                  <a:cs typeface="Times New Roman"/>
                </a:rPr>
                <a:t>Cloud Database</a:t>
              </a:r>
              <a:endParaRPr lang="en-US" sz="1100">
                <a:effectLst/>
                <a:latin typeface="Calibri"/>
                <a:ea typeface="Calibri"/>
                <a:cs typeface="Times New Roman"/>
              </a:endParaRPr>
            </a:p>
          </p:txBody>
        </p:sp>
        <p:sp>
          <p:nvSpPr>
            <p:cNvPr id="19" name="AutoShape 5"/>
            <p:cNvSpPr>
              <a:spLocks noChangeArrowheads="1"/>
            </p:cNvSpPr>
            <p:nvPr/>
          </p:nvSpPr>
          <p:spPr bwMode="auto">
            <a:xfrm>
              <a:off x="2916" y="4859"/>
              <a:ext cx="2051" cy="1127"/>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50000"/>
                </a:lnSpc>
                <a:spcBef>
                  <a:spcPts val="0"/>
                </a:spcBef>
                <a:spcAft>
                  <a:spcPts val="1000"/>
                </a:spcAft>
              </a:pPr>
              <a:r>
                <a:rPr lang="en-US" sz="1200" dirty="0" smtClean="0">
                  <a:effectLst/>
                  <a:latin typeface="Times New Roman"/>
                  <a:ea typeface="Calibri"/>
                  <a:cs typeface="Times New Roman"/>
                </a:rPr>
                <a:t> </a:t>
              </a:r>
              <a:r>
                <a:rPr lang="en-US" sz="1200" dirty="0">
                  <a:effectLst/>
                  <a:latin typeface="Times New Roman"/>
                  <a:ea typeface="Calibri"/>
                  <a:cs typeface="Times New Roman"/>
                </a:rPr>
                <a:t>User Login</a:t>
              </a:r>
              <a:endParaRPr lang="en-US" sz="1100" dirty="0">
                <a:effectLst/>
                <a:latin typeface="Calibri"/>
                <a:ea typeface="Calibri"/>
                <a:cs typeface="Times New Roman"/>
              </a:endParaRPr>
            </a:p>
          </p:txBody>
        </p:sp>
        <p:cxnSp>
          <p:nvCxnSpPr>
            <p:cNvPr id="20" name="AutoShape 6"/>
            <p:cNvCxnSpPr>
              <a:cxnSpLocks noChangeShapeType="1"/>
            </p:cNvCxnSpPr>
            <p:nvPr/>
          </p:nvCxnSpPr>
          <p:spPr bwMode="auto">
            <a:xfrm flipV="1">
              <a:off x="4967" y="5620"/>
              <a:ext cx="3206" cy="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7"/>
            <p:cNvCxnSpPr>
              <a:cxnSpLocks noChangeShapeType="1"/>
            </p:cNvCxnSpPr>
            <p:nvPr/>
          </p:nvCxnSpPr>
          <p:spPr bwMode="auto">
            <a:xfrm flipH="1">
              <a:off x="4805" y="6163"/>
              <a:ext cx="336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8"/>
            <p:cNvCxnSpPr>
              <a:cxnSpLocks noChangeShapeType="1"/>
            </p:cNvCxnSpPr>
            <p:nvPr/>
          </p:nvCxnSpPr>
          <p:spPr bwMode="auto">
            <a:xfrm>
              <a:off x="4805" y="6163"/>
              <a:ext cx="0" cy="13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 name="Oval 22"/>
            <p:cNvSpPr>
              <a:spLocks noChangeArrowheads="1"/>
            </p:cNvSpPr>
            <p:nvPr/>
          </p:nvSpPr>
          <p:spPr bwMode="auto">
            <a:xfrm>
              <a:off x="2916" y="7467"/>
              <a:ext cx="3145" cy="13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200" dirty="0" smtClean="0">
                  <a:effectLst/>
                  <a:latin typeface="Times New Roman"/>
                  <a:ea typeface="Calibri"/>
                  <a:cs typeface="Times New Roman"/>
                </a:rPr>
                <a:t> </a:t>
              </a:r>
              <a:r>
                <a:rPr lang="en-US" sz="1200" dirty="0">
                  <a:effectLst/>
                  <a:latin typeface="Times New Roman"/>
                  <a:ea typeface="Calibri"/>
                  <a:cs typeface="Times New Roman"/>
                </a:rPr>
                <a:t>User Window</a:t>
              </a:r>
              <a:endParaRPr lang="en-US" sz="1100" dirty="0">
                <a:effectLst/>
                <a:latin typeface="Calibri"/>
                <a:ea typeface="Calibri"/>
                <a:cs typeface="Times New Roman"/>
              </a:endParaRPr>
            </a:p>
          </p:txBody>
        </p:sp>
        <p:sp>
          <p:nvSpPr>
            <p:cNvPr id="24" name="AutoShape 10"/>
            <p:cNvSpPr>
              <a:spLocks noChangeArrowheads="1"/>
            </p:cNvSpPr>
            <p:nvPr/>
          </p:nvSpPr>
          <p:spPr bwMode="auto">
            <a:xfrm>
              <a:off x="4604" y="8101"/>
              <a:ext cx="363" cy="489"/>
            </a:xfrm>
            <a:prstGeom prst="flowChartMultidocumen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5" name="AutoShape 11"/>
            <p:cNvSpPr>
              <a:spLocks noChangeArrowheads="1"/>
            </p:cNvSpPr>
            <p:nvPr/>
          </p:nvSpPr>
          <p:spPr bwMode="auto">
            <a:xfrm>
              <a:off x="4533" y="8249"/>
              <a:ext cx="363" cy="489"/>
            </a:xfrm>
            <a:prstGeom prst="flowChartMultidocumen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12"/>
            <p:cNvSpPr>
              <a:spLocks noChangeArrowheads="1"/>
            </p:cNvSpPr>
            <p:nvPr/>
          </p:nvSpPr>
          <p:spPr bwMode="auto">
            <a:xfrm>
              <a:off x="3984" y="8101"/>
              <a:ext cx="363" cy="489"/>
            </a:xfrm>
            <a:prstGeom prst="flowChartMultidocumen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7" name="AutoShape 13"/>
            <p:cNvSpPr>
              <a:spLocks noChangeArrowheads="1"/>
            </p:cNvSpPr>
            <p:nvPr/>
          </p:nvSpPr>
          <p:spPr bwMode="auto">
            <a:xfrm>
              <a:off x="3932" y="8236"/>
              <a:ext cx="363" cy="489"/>
            </a:xfrm>
            <a:prstGeom prst="flowChartMultidocumen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5" name="Rectangle 3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 name="Rectangle 36"/>
          <p:cNvSpPr/>
          <p:nvPr/>
        </p:nvSpPr>
        <p:spPr>
          <a:xfrm>
            <a:off x="762000" y="152400"/>
            <a:ext cx="1050288" cy="369332"/>
          </a:xfrm>
          <a:prstGeom prst="rect">
            <a:avLst/>
          </a:prstGeom>
        </p:spPr>
        <p:txBody>
          <a:bodyPr wrap="none">
            <a:spAutoFit/>
          </a:bodyPr>
          <a:lstStyle/>
          <a:p>
            <a:pPr lvl="0" algn="just" eaLnBrk="0" fontAlgn="base" hangingPunct="0">
              <a:spcBef>
                <a:spcPct val="0"/>
              </a:spcBef>
              <a:spcAft>
                <a:spcPct val="0"/>
              </a:spcAft>
            </a:pPr>
            <a:r>
              <a:rPr lang="en-US" b="1" dirty="0" smtClean="0">
                <a:latin typeface="Times New Roman" pitchFamily="18" charset="0"/>
                <a:ea typeface="Times New Roman" pitchFamily="18" charset="0"/>
                <a:cs typeface="Times New Roman" pitchFamily="18" charset="0"/>
              </a:rPr>
              <a:t>Level-1: </a:t>
            </a:r>
            <a:endParaRPr lang="en-US" dirty="0" smtClean="0">
              <a:latin typeface="Arial" pitchFamily="34" charset="0"/>
              <a:ea typeface="Times New Roman" pitchFamily="18" charset="0"/>
              <a:cs typeface="Arial" pitchFamily="34" charset="0"/>
            </a:endParaRPr>
          </a:p>
        </p:txBody>
      </p:sp>
      <p:grpSp>
        <p:nvGrpSpPr>
          <p:cNvPr id="24" name="Group 1"/>
          <p:cNvGrpSpPr>
            <a:grpSpLocks/>
          </p:cNvGrpSpPr>
          <p:nvPr/>
        </p:nvGrpSpPr>
        <p:grpSpPr bwMode="auto">
          <a:xfrm>
            <a:off x="3429000" y="598487"/>
            <a:ext cx="3459162" cy="5692775"/>
            <a:chOff x="2737" y="2712"/>
            <a:chExt cx="5447" cy="8964"/>
          </a:xfrm>
        </p:grpSpPr>
        <p:sp>
          <p:nvSpPr>
            <p:cNvPr id="25" name="Rounded Rectangle 139"/>
            <p:cNvSpPr>
              <a:spLocks noChangeArrowheads="1"/>
            </p:cNvSpPr>
            <p:nvPr/>
          </p:nvSpPr>
          <p:spPr bwMode="auto">
            <a:xfrm>
              <a:off x="6120" y="2712"/>
              <a:ext cx="2004" cy="816"/>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user</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ounded Rectangle 141"/>
            <p:cNvSpPr>
              <a:spLocks noChangeArrowheads="1"/>
            </p:cNvSpPr>
            <p:nvPr/>
          </p:nvSpPr>
          <p:spPr bwMode="auto">
            <a:xfrm>
              <a:off x="6180" y="4404"/>
              <a:ext cx="2004" cy="816"/>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login</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ounded Rectangle 142"/>
            <p:cNvSpPr>
              <a:spLocks noChangeArrowheads="1"/>
            </p:cNvSpPr>
            <p:nvPr/>
          </p:nvSpPr>
          <p:spPr bwMode="auto">
            <a:xfrm>
              <a:off x="4416" y="10860"/>
              <a:ext cx="2004" cy="816"/>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AutoShape 13"/>
            <p:cNvSpPr>
              <a:spLocks noChangeShapeType="1"/>
            </p:cNvSpPr>
            <p:nvPr/>
          </p:nvSpPr>
          <p:spPr bwMode="auto">
            <a:xfrm>
              <a:off x="7152" y="5220"/>
              <a:ext cx="0" cy="1092"/>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Straight Arrow Connector 149"/>
            <p:cNvSpPr>
              <a:spLocks noChangeShapeType="1"/>
            </p:cNvSpPr>
            <p:nvPr/>
          </p:nvSpPr>
          <p:spPr bwMode="auto">
            <a:xfrm>
              <a:off x="7140" y="3528"/>
              <a:ext cx="0" cy="876"/>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Straight Arrow Connector 147"/>
            <p:cNvSpPr>
              <a:spLocks noChangeShapeType="1"/>
            </p:cNvSpPr>
            <p:nvPr/>
          </p:nvSpPr>
          <p:spPr bwMode="auto">
            <a:xfrm>
              <a:off x="5568" y="9624"/>
              <a:ext cx="0" cy="1236"/>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10"/>
            <p:cNvSpPr>
              <a:spLocks noChangeArrowheads="1"/>
            </p:cNvSpPr>
            <p:nvPr/>
          </p:nvSpPr>
          <p:spPr bwMode="auto">
            <a:xfrm>
              <a:off x="6180" y="6312"/>
              <a:ext cx="2004" cy="816"/>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File uploading</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AutoShape 9"/>
            <p:cNvSpPr>
              <a:spLocks noChangeShapeType="1"/>
            </p:cNvSpPr>
            <p:nvPr/>
          </p:nvSpPr>
          <p:spPr bwMode="auto">
            <a:xfrm>
              <a:off x="6324" y="7164"/>
              <a:ext cx="0" cy="876"/>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8"/>
            <p:cNvSpPr>
              <a:spLocks noChangeArrowheads="1"/>
            </p:cNvSpPr>
            <p:nvPr/>
          </p:nvSpPr>
          <p:spPr bwMode="auto">
            <a:xfrm>
              <a:off x="2820" y="6420"/>
              <a:ext cx="2004" cy="816"/>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File uploading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AutoShape 7"/>
            <p:cNvSpPr>
              <a:spLocks/>
            </p:cNvSpPr>
            <p:nvPr/>
          </p:nvSpPr>
          <p:spPr bwMode="auto">
            <a:xfrm>
              <a:off x="4752" y="7980"/>
              <a:ext cx="1788" cy="1644"/>
            </a:xfrm>
            <a:custGeom>
              <a:avLst/>
              <a:gdLst>
                <a:gd name="T0" fmla="*/ 0 w 1135380"/>
                <a:gd name="T1" fmla="*/ 0 h 1043940"/>
                <a:gd name="T2" fmla="*/ 1135380 w 1135380"/>
                <a:gd name="T3" fmla="*/ 0 h 1043940"/>
                <a:gd name="T4" fmla="*/ 1135380 w 1135380"/>
                <a:gd name="T5" fmla="*/ 1043940 h 1043940"/>
                <a:gd name="T6" fmla="*/ 0 w 1135380"/>
                <a:gd name="T7" fmla="*/ 1043940 h 1043940"/>
                <a:gd name="T8" fmla="*/ 0 w 1135380"/>
                <a:gd name="T9" fmla="*/ 0 h 1043940"/>
                <a:gd name="T10" fmla="*/ 130493 w 1135380"/>
                <a:gd name="T11" fmla="*/ 130493 h 1043940"/>
                <a:gd name="T12" fmla="*/ 130493 w 1135380"/>
                <a:gd name="T13" fmla="*/ 913448 h 1043940"/>
                <a:gd name="T14" fmla="*/ 1004888 w 1135380"/>
                <a:gd name="T15" fmla="*/ 913448 h 1043940"/>
                <a:gd name="T16" fmla="*/ 1004888 w 1135380"/>
                <a:gd name="T17" fmla="*/ 130493 h 1043940"/>
                <a:gd name="T18" fmla="*/ 130493 w 1135380"/>
                <a:gd name="T19" fmla="*/ 130493 h 1043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35380" h="1043940">
                  <a:moveTo>
                    <a:pt x="0" y="0"/>
                  </a:moveTo>
                  <a:lnTo>
                    <a:pt x="1135380" y="0"/>
                  </a:lnTo>
                  <a:lnTo>
                    <a:pt x="1135380" y="1043940"/>
                  </a:lnTo>
                  <a:lnTo>
                    <a:pt x="0" y="1043940"/>
                  </a:lnTo>
                  <a:lnTo>
                    <a:pt x="0" y="0"/>
                  </a:lnTo>
                  <a:close/>
                  <a:moveTo>
                    <a:pt x="130493" y="130493"/>
                  </a:moveTo>
                  <a:lnTo>
                    <a:pt x="130493" y="913448"/>
                  </a:lnTo>
                  <a:lnTo>
                    <a:pt x="1004888" y="913448"/>
                  </a:lnTo>
                  <a:lnTo>
                    <a:pt x="1004888" y="130493"/>
                  </a:lnTo>
                  <a:lnTo>
                    <a:pt x="130493" y="130493"/>
                  </a:lnTo>
                  <a:close/>
                </a:path>
              </a:pathLst>
            </a:cu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r>
                <a:rPr lang="en-US" dirty="0" smtClean="0"/>
                <a:t>duplicate</a:t>
              </a:r>
              <a:endParaRPr lang="en-US" dirty="0"/>
            </a:p>
          </p:txBody>
        </p:sp>
        <p:sp>
          <p:nvSpPr>
            <p:cNvPr id="35" name="AutoShape 6"/>
            <p:cNvSpPr>
              <a:spLocks noChangeShapeType="1"/>
            </p:cNvSpPr>
            <p:nvPr/>
          </p:nvSpPr>
          <p:spPr bwMode="auto">
            <a:xfrm>
              <a:off x="4572" y="7332"/>
              <a:ext cx="264" cy="648"/>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AutoShape 5"/>
            <p:cNvSpPr>
              <a:spLocks noChangeArrowheads="1"/>
            </p:cNvSpPr>
            <p:nvPr/>
          </p:nvSpPr>
          <p:spPr bwMode="auto">
            <a:xfrm>
              <a:off x="2832" y="2712"/>
              <a:ext cx="2004" cy="816"/>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AutoShape 4"/>
            <p:cNvSpPr>
              <a:spLocks noChangeShapeType="1"/>
            </p:cNvSpPr>
            <p:nvPr/>
          </p:nvSpPr>
          <p:spPr bwMode="auto">
            <a:xfrm>
              <a:off x="3912" y="3528"/>
              <a:ext cx="0" cy="876"/>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AutoShape 3"/>
            <p:cNvSpPr>
              <a:spLocks noChangeShapeType="1"/>
            </p:cNvSpPr>
            <p:nvPr/>
          </p:nvSpPr>
          <p:spPr bwMode="auto">
            <a:xfrm rot="16200000" flipH="1">
              <a:off x="3326" y="5819"/>
              <a:ext cx="1200" cy="1"/>
            </a:xfrm>
            <a:prstGeom prst="bentConnector3">
              <a:avLst>
                <a:gd name="adj1" fmla="val 50000"/>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AutoShape 2"/>
            <p:cNvSpPr>
              <a:spLocks noChangeArrowheads="1"/>
            </p:cNvSpPr>
            <p:nvPr/>
          </p:nvSpPr>
          <p:spPr bwMode="auto">
            <a:xfrm>
              <a:off x="2737" y="4344"/>
              <a:ext cx="2004" cy="816"/>
            </a:xfrm>
            <a:prstGeom prst="roundRect">
              <a:avLst>
                <a:gd name="adj" fmla="val 16667"/>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41" name="Rectangle 39"/>
          <p:cNvSpPr>
            <a:spLocks noChangeArrowheads="1"/>
          </p:cNvSpPr>
          <p:nvPr/>
        </p:nvSpPr>
        <p:spPr bwMode="auto">
          <a:xfrm>
            <a:off x="0" y="-40705"/>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2" name="Rectangle 58"/>
          <p:cNvSpPr>
            <a:spLocks noChangeArrowheads="1"/>
          </p:cNvSpPr>
          <p:nvPr/>
        </p:nvSpPr>
        <p:spPr bwMode="auto">
          <a:xfrm>
            <a:off x="0" y="443468"/>
            <a:ext cx="668644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49237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492375" algn="l"/>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492375" algn="l"/>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1"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239" name="Rectangle 23"/>
          <p:cNvSpPr>
            <a:spLocks noChangeArrowheads="1"/>
          </p:cNvSpPr>
          <p:nvPr/>
        </p:nvSpPr>
        <p:spPr bwMode="auto">
          <a:xfrm>
            <a:off x="533400" y="-152400"/>
            <a:ext cx="86106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E-R Diagram:</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6" name="Picture 2" descr="C:\Users\Spiro user\Pictures\dm-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75" y="1343025"/>
            <a:ext cx="5124450" cy="4171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2" name="Rectangle 44"/>
          <p:cNvSpPr>
            <a:spLocks noChangeArrowheads="1"/>
          </p:cNvSpPr>
          <p:nvPr/>
        </p:nvSpPr>
        <p:spPr bwMode="auto">
          <a:xfrm>
            <a:off x="533400" y="76200"/>
            <a:ext cx="8610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Component Diagram:</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222" name="Rectangle 54"/>
          <p:cNvSpPr>
            <a:spLocks noChangeArrowheads="1"/>
          </p:cNvSpPr>
          <p:nvPr/>
        </p:nvSpPr>
        <p:spPr bwMode="auto">
          <a:xfrm>
            <a:off x="0" y="47339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17663"/>
            <a:ext cx="4937125" cy="4402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9" name="Rectangle 45"/>
          <p:cNvSpPr>
            <a:spLocks noChangeArrowheads="1"/>
          </p:cNvSpPr>
          <p:nvPr/>
        </p:nvSpPr>
        <p:spPr bwMode="auto">
          <a:xfrm>
            <a:off x="533400" y="0"/>
            <a:ext cx="7620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901950" algn="l"/>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Architecture: </a:t>
            </a:r>
            <a:r>
              <a:rPr kumimoji="0" lang="en-US" sz="24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901950" algn="l"/>
              </a:tabLst>
            </a:pPr>
            <a:r>
              <a:rPr kumimoji="0" lang="en-US" sz="24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202" name="Rectangle 58"/>
          <p:cNvSpPr>
            <a:spLocks noChangeArrowheads="1"/>
          </p:cNvSpPr>
          <p:nvPr/>
        </p:nvSpPr>
        <p:spPr bwMode="auto">
          <a:xfrm>
            <a:off x="0" y="1495424"/>
            <a:ext cx="91440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019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0195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8" name="Picture 2" descr="C:\Users\Spiro user\Pictures\dm0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1306513"/>
            <a:ext cx="6954837"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96200" cy="5973763"/>
          </a:xfrm>
        </p:spPr>
        <p:txBody>
          <a:bodyPr>
            <a:normAutofit/>
          </a:bodyPr>
          <a:lstStyle/>
          <a:p>
            <a:pPr algn="just">
              <a:lnSpc>
                <a:spcPct val="150000"/>
              </a:lnSpc>
              <a:buNone/>
            </a:pPr>
            <a:r>
              <a:rPr lang="en-US" sz="1800" b="1" dirty="0" smtClean="0">
                <a:latin typeface="Times New Roman" pitchFamily="18" charset="0"/>
                <a:cs typeface="Times New Roman" pitchFamily="18" charset="0"/>
              </a:rPr>
              <a:t>	</a:t>
            </a:r>
          </a:p>
          <a:p>
            <a:pPr algn="just">
              <a:lnSpc>
                <a:spcPct val="150000"/>
              </a:lnSpc>
              <a:buNone/>
            </a:pPr>
            <a:endParaRPr lang="en-US" sz="1800" b="1" dirty="0">
              <a:latin typeface="Times New Roman" pitchFamily="18" charset="0"/>
              <a:cs typeface="Times New Roman" pitchFamily="18" charset="0"/>
            </a:endParaRPr>
          </a:p>
          <a:p>
            <a:pPr algn="just">
              <a:lnSpc>
                <a:spcPct val="150000"/>
              </a:lnSpc>
              <a:buNone/>
            </a:pPr>
            <a:r>
              <a:rPr lang="en-US" sz="1800" b="1" dirty="0" smtClean="0">
                <a:latin typeface="Times New Roman" pitchFamily="18" charset="0"/>
                <a:cs typeface="Times New Roman" pitchFamily="18" charset="0"/>
              </a:rPr>
              <a:t>ADVANTAGES:</a:t>
            </a:r>
            <a:endParaRPr lang="en-US" sz="1800" dirty="0" smtClean="0">
              <a:latin typeface="Times New Roman" pitchFamily="18" charset="0"/>
              <a:cs typeface="Times New Roman" pitchFamily="18" charset="0"/>
            </a:endParaRPr>
          </a:p>
          <a:p>
            <a:r>
              <a:rPr lang="en-US" sz="1800" dirty="0" smtClean="0"/>
              <a:t> </a:t>
            </a:r>
            <a:r>
              <a:rPr lang="en-US" sz="2000" dirty="0"/>
              <a:t>Response time increased.</a:t>
            </a:r>
          </a:p>
          <a:p>
            <a:r>
              <a:rPr lang="en-US" sz="2000" dirty="0" smtClean="0"/>
              <a:t> </a:t>
            </a:r>
            <a:r>
              <a:rPr lang="en-US" sz="2000" dirty="0"/>
              <a:t>Website user will increase.</a:t>
            </a:r>
            <a:endParaRPr lang="en-US"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96200" cy="6248400"/>
          </a:xfrm>
        </p:spPr>
        <p:txBody>
          <a:bodyPr>
            <a:noAutofit/>
          </a:bodyPr>
          <a:lstStyle/>
          <a:p>
            <a:pPr marL="0" indent="0" algn="just">
              <a:lnSpc>
                <a:spcPct val="150000"/>
              </a:lnSpc>
              <a:buNone/>
            </a:pPr>
            <a:r>
              <a:rPr lang="en-US" sz="1800" b="1" dirty="0">
                <a:latin typeface="Times New Roman" pitchFamily="18" charset="0"/>
                <a:cs typeface="Times New Roman" pitchFamily="18" charset="0"/>
              </a:rPr>
              <a:t>FUTURE </a:t>
            </a:r>
            <a:r>
              <a:rPr lang="en-US" sz="1800" b="1" dirty="0" smtClean="0">
                <a:latin typeface="Times New Roman" pitchFamily="18" charset="0"/>
                <a:cs typeface="Times New Roman" pitchFamily="18" charset="0"/>
              </a:rPr>
              <a:t>ENHANCEMENT:</a:t>
            </a:r>
          </a:p>
          <a:p>
            <a:pPr marL="0" indent="0" algn="just">
              <a:lnSpc>
                <a:spcPct val="150000"/>
              </a:lnSpc>
              <a:buNone/>
            </a:pPr>
            <a:endParaRPr lang="en-US" sz="1800" b="1" dirty="0">
              <a:latin typeface="Times New Roman" pitchFamily="18" charset="0"/>
              <a:cs typeface="Times New Roman" pitchFamily="18" charset="0"/>
            </a:endParaRPr>
          </a:p>
          <a:p>
            <a:pPr marL="0" indent="0" algn="just">
              <a:lnSpc>
                <a:spcPct val="150000"/>
              </a:lnSpc>
              <a:buNone/>
            </a:pPr>
            <a:r>
              <a:rPr lang="en-US" sz="2000" dirty="0">
                <a:latin typeface="Times New Roman" pitchFamily="18" charset="0"/>
                <a:cs typeface="Times New Roman" pitchFamily="18" charset="0"/>
              </a:rPr>
              <a:t>Algorithm for frequent item set mining and association rule learning over transactional databases. It proceeds by identifying the frequent individual items in the database and extending them to larger and larger item sets as long as those item sets appear sufficiently often in the database.</a:t>
            </a:r>
          </a:p>
          <a:p>
            <a:pPr marL="0" indent="0" algn="just">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0"/>
            <a:ext cx="7772400" cy="7239000"/>
          </a:xfrm>
        </p:spPr>
        <p:txBody>
          <a:bodyPr>
            <a:noAutofit/>
          </a:bodyPr>
          <a:lstStyle/>
          <a:p>
            <a:pPr>
              <a:buNone/>
            </a:pPr>
            <a:r>
              <a:rPr lang="en-US" sz="1800" b="1" dirty="0" smtClean="0"/>
              <a:t>LITERATURE SURVEY:</a:t>
            </a:r>
            <a:endParaRPr lang="en-US" sz="1800" dirty="0" smtClean="0"/>
          </a:p>
          <a:p>
            <a:pPr>
              <a:buNone/>
            </a:pPr>
            <a:r>
              <a:rPr lang="en-US" sz="1800" dirty="0" smtClean="0"/>
              <a:t>Title         :  Dynamic Infinite Relational Model for Time-varying Relational Data       </a:t>
            </a:r>
          </a:p>
          <a:p>
            <a:pPr>
              <a:buNone/>
            </a:pPr>
            <a:r>
              <a:rPr lang="en-US" sz="1800" dirty="0" smtClean="0"/>
              <a:t>                    Analysis.</a:t>
            </a:r>
          </a:p>
          <a:p>
            <a:pPr>
              <a:buNone/>
            </a:pPr>
            <a:r>
              <a:rPr lang="en-US" sz="1800" dirty="0" smtClean="0"/>
              <a:t>Author     :  Katsuhiko Ishiguro, </a:t>
            </a:r>
            <a:r>
              <a:rPr lang="en-US" sz="1800" dirty="0" err="1" smtClean="0"/>
              <a:t>Tomoharu</a:t>
            </a:r>
            <a:r>
              <a:rPr lang="en-US" sz="1800" dirty="0" smtClean="0"/>
              <a:t> Iwata </a:t>
            </a:r>
            <a:r>
              <a:rPr lang="en-US" sz="1800" dirty="0" err="1" smtClean="0"/>
              <a:t>Naonori</a:t>
            </a:r>
            <a:r>
              <a:rPr lang="en-US" sz="1800" dirty="0" smtClean="0"/>
              <a:t> Ueda, Joshua              </a:t>
            </a:r>
          </a:p>
          <a:p>
            <a:pPr>
              <a:buNone/>
            </a:pPr>
            <a:r>
              <a:rPr lang="en-US" sz="1800" dirty="0" smtClean="0"/>
              <a:t>                    </a:t>
            </a:r>
            <a:r>
              <a:rPr lang="en-US" sz="1800" dirty="0" err="1" smtClean="0"/>
              <a:t>Tenenbaum</a:t>
            </a:r>
            <a:r>
              <a:rPr lang="en-US" sz="1800" dirty="0" smtClean="0"/>
              <a:t>.</a:t>
            </a:r>
          </a:p>
          <a:p>
            <a:pPr>
              <a:buNone/>
            </a:pPr>
            <a:r>
              <a:rPr lang="en-US" sz="1800" dirty="0" smtClean="0"/>
              <a:t>Year          :  2008</a:t>
            </a:r>
          </a:p>
          <a:p>
            <a:pPr>
              <a:buNone/>
            </a:pPr>
            <a:r>
              <a:rPr lang="en-US" sz="1800" b="1" dirty="0" smtClean="0"/>
              <a:t>Description: </a:t>
            </a:r>
            <a:endParaRPr lang="en-US" sz="1800" dirty="0" smtClean="0"/>
          </a:p>
          <a:p>
            <a:pPr algn="just">
              <a:buNone/>
            </a:pPr>
            <a:r>
              <a:rPr lang="en-US" sz="1800" dirty="0" smtClean="0"/>
              <a:t>       We propose a new probabilistic model for analyzing dynamic evolutions of relational data, such as additions, deletions and split &amp; merge, of relation clusters like communities in social networks. Our proposed model abstracts observed time- varying object-object relationships into relationships between object clusters. We extend the infinite Hidden Markov model to follow dynamic and time-sensitive changes in the structure of the relational data and to estimate a number of clusters simultaneously. We show the usefulness of the model through experiments with synthetic and real-world data sets.</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7848600" cy="6858000"/>
          </a:xfrm>
        </p:spPr>
        <p:txBody>
          <a:bodyPr>
            <a:noAutofit/>
          </a:bodyPr>
          <a:lstStyle/>
          <a:p>
            <a:pPr marL="0" indent="0" algn="just">
              <a:lnSpc>
                <a:spcPct val="150000"/>
              </a:lnSpc>
              <a:buNone/>
            </a:pPr>
            <a:r>
              <a:rPr lang="en-US" sz="2400" b="1" dirty="0" smtClean="0">
                <a:latin typeface="Times New Roman" pitchFamily="18" charset="0"/>
                <a:cs typeface="Times New Roman" pitchFamily="18" charset="0"/>
              </a:rPr>
              <a:t>Conclusion</a:t>
            </a:r>
            <a:r>
              <a:rPr lang="en-US" sz="1800" b="1"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marL="0" indent="0" algn="just">
              <a:lnSpc>
                <a:spcPct val="150000"/>
              </a:lnSpc>
              <a:buNone/>
            </a:pPr>
            <a:endParaRPr lang="en-US" sz="1800" dirty="0">
              <a:latin typeface="Times New Roman" pitchFamily="18" charset="0"/>
              <a:cs typeface="Times New Roman" pitchFamily="18" charset="0"/>
            </a:endParaRPr>
          </a:p>
        </p:txBody>
      </p:sp>
      <p:sp>
        <p:nvSpPr>
          <p:cNvPr id="3338" name="Rectangle 3337"/>
          <p:cNvSpPr/>
          <p:nvPr/>
        </p:nvSpPr>
        <p:spPr>
          <a:xfrm>
            <a:off x="457200" y="751344"/>
            <a:ext cx="7239000" cy="4401205"/>
          </a:xfrm>
          <a:prstGeom prst="rect">
            <a:avLst/>
          </a:prstGeom>
        </p:spPr>
        <p:txBody>
          <a:bodyPr wrap="square">
            <a:spAutoFit/>
          </a:bodyPr>
          <a:lstStyle/>
          <a:p>
            <a:pPr algn="just"/>
            <a:r>
              <a:rPr lang="en-US" sz="2000" dirty="0"/>
              <a:t>In this paper, a newly algorithm of feature evaluation is developed to measure the quality of feature, and applied to as a feature selection criterion. A feature subset that gives rise to higher classification ability is considered to be more important. With this criterion, the feature selection task is transformed into an optimization problem. The optimization problem is efficiently solved by following the principle of the </a:t>
            </a:r>
            <a:r>
              <a:rPr lang="en-US" sz="2000" dirty="0" err="1"/>
              <a:t>AdaBoost</a:t>
            </a:r>
            <a:r>
              <a:rPr lang="en-US" sz="2000" dirty="0"/>
              <a:t>-based search method, rather than the exhaustive search. In addition, we also analyze the generalization error bounds of our feature selection algorithm. Various experiments have been conducted on four UCI and 12 microarray data sets to demonstrate the effectiveness of our algorithm, and verify the theoretical results established in this paper.</a:t>
            </a:r>
          </a:p>
          <a:p>
            <a:pPr algn="just"/>
            <a:r>
              <a:rPr lang="en-US" sz="2000" dirty="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772400" cy="6172200"/>
          </a:xfrm>
        </p:spPr>
        <p:txBody>
          <a:bodyPr>
            <a:noAutofit/>
          </a:bodyPr>
          <a:lstStyle/>
          <a:p>
            <a:pPr marL="0" indent="0" algn="just">
              <a:lnSpc>
                <a:spcPct val="150000"/>
              </a:lnSpc>
              <a:buNone/>
            </a:pPr>
            <a:r>
              <a:rPr lang="en-US" sz="1800" b="1" dirty="0" smtClean="0">
                <a:latin typeface="Times New Roman" pitchFamily="18" charset="0"/>
                <a:cs typeface="Times New Roman" pitchFamily="18" charset="0"/>
              </a:rPr>
              <a:t>REFERENCES</a:t>
            </a:r>
            <a:r>
              <a:rPr lang="en-US" sz="1800" b="1"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lgn="just">
              <a:lnSpc>
                <a:spcPct val="150000"/>
              </a:lnSpc>
              <a:buNone/>
            </a:pP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2" name="Rectangle 1"/>
          <p:cNvSpPr/>
          <p:nvPr/>
        </p:nvSpPr>
        <p:spPr>
          <a:xfrm>
            <a:off x="685800" y="838200"/>
            <a:ext cx="7467600" cy="5355312"/>
          </a:xfrm>
          <a:prstGeom prst="rect">
            <a:avLst/>
          </a:prstGeom>
        </p:spPr>
        <p:txBody>
          <a:bodyPr wrap="square">
            <a:spAutoFit/>
          </a:bodyPr>
          <a:lstStyle/>
          <a:p>
            <a:pPr algn="just"/>
            <a:r>
              <a:rPr lang="en-US" dirty="0">
                <a:latin typeface="Times New Roman" pitchFamily="18" charset="0"/>
                <a:cs typeface="Times New Roman" pitchFamily="18" charset="0"/>
              </a:rPr>
              <a:t>[1] A. A. </a:t>
            </a:r>
            <a:r>
              <a:rPr lang="en-US" dirty="0" err="1">
                <a:latin typeface="Times New Roman" pitchFamily="18" charset="0"/>
                <a:cs typeface="Times New Roman" pitchFamily="18" charset="0"/>
              </a:rPr>
              <a:t>Alizadeh</a:t>
            </a:r>
            <a:r>
              <a:rPr lang="en-US" dirty="0">
                <a:latin typeface="Times New Roman" pitchFamily="18" charset="0"/>
                <a:cs typeface="Times New Roman" pitchFamily="18" charset="0"/>
              </a:rPr>
              <a:t>, et al., “Distinct types of diffuse large b-cell lymphoma identified by gene expression profiling,” Nature, vol. 286, no. 5439, pp. 531–537, 1999</a:t>
            </a:r>
            <a:r>
              <a:rPr lang="en-US" dirty="0" smtClean="0">
                <a:latin typeface="Times New Roman" pitchFamily="18" charset="0"/>
                <a:cs typeface="Times New Roman" pitchFamily="18" charset="0"/>
              </a:rPr>
              <a:t>.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2] A. </a:t>
            </a:r>
            <a:r>
              <a:rPr lang="en-US" dirty="0" err="1">
                <a:latin typeface="Times New Roman" pitchFamily="18" charset="0"/>
                <a:cs typeface="Times New Roman" pitchFamily="18" charset="0"/>
              </a:rPr>
              <a:t>Arauzo-Azofra</a:t>
            </a:r>
            <a:r>
              <a:rPr lang="en-US" dirty="0">
                <a:latin typeface="Times New Roman" pitchFamily="18" charset="0"/>
                <a:cs typeface="Times New Roman" pitchFamily="18" charset="0"/>
              </a:rPr>
              <a:t>, J. </a:t>
            </a:r>
            <a:r>
              <a:rPr lang="en-US" dirty="0" err="1">
                <a:latin typeface="Times New Roman" pitchFamily="18" charset="0"/>
                <a:cs typeface="Times New Roman" pitchFamily="18" charset="0"/>
              </a:rPr>
              <a:t>Aznarte</a:t>
            </a:r>
            <a:r>
              <a:rPr lang="en-US" dirty="0">
                <a:latin typeface="Times New Roman" pitchFamily="18" charset="0"/>
                <a:cs typeface="Times New Roman" pitchFamily="18" charset="0"/>
              </a:rPr>
              <a:t>, and J. </a:t>
            </a:r>
            <a:r>
              <a:rPr lang="en-US" dirty="0" err="1">
                <a:latin typeface="Times New Roman" pitchFamily="18" charset="0"/>
                <a:cs typeface="Times New Roman" pitchFamily="18" charset="0"/>
              </a:rPr>
              <a:t>Benıtez</a:t>
            </a:r>
            <a:r>
              <a:rPr lang="en-US" dirty="0">
                <a:latin typeface="Times New Roman" pitchFamily="18" charset="0"/>
                <a:cs typeface="Times New Roman" pitchFamily="18" charset="0"/>
              </a:rPr>
              <a:t>, “Empirical study of feature selection methods based on individual feature evaluation for classification problems,” Expert Syst. Appl., vol. 38, no. 7, pp. 8170–8177, 2011.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3] A. J. Stephenson, A. Smith, M. W. </a:t>
            </a:r>
            <a:r>
              <a:rPr lang="en-US" dirty="0" err="1">
                <a:latin typeface="Times New Roman" pitchFamily="18" charset="0"/>
                <a:cs typeface="Times New Roman" pitchFamily="18" charset="0"/>
              </a:rPr>
              <a:t>Kattan</a:t>
            </a:r>
            <a:r>
              <a:rPr lang="en-US" dirty="0">
                <a:latin typeface="Times New Roman" pitchFamily="18" charset="0"/>
                <a:cs typeface="Times New Roman" pitchFamily="18" charset="0"/>
              </a:rPr>
              <a:t>, J. </a:t>
            </a:r>
            <a:r>
              <a:rPr lang="en-US" dirty="0" err="1">
                <a:latin typeface="Times New Roman" pitchFamily="18" charset="0"/>
                <a:cs typeface="Times New Roman" pitchFamily="18" charset="0"/>
              </a:rPr>
              <a:t>Satagopan</a:t>
            </a:r>
            <a:r>
              <a:rPr lang="en-US" dirty="0">
                <a:latin typeface="Times New Roman" pitchFamily="18" charset="0"/>
                <a:cs typeface="Times New Roman" pitchFamily="18" charset="0"/>
              </a:rPr>
              <a:t>, V. E. Reuter, P. T. </a:t>
            </a:r>
            <a:r>
              <a:rPr lang="en-US" dirty="0" err="1">
                <a:latin typeface="Times New Roman" pitchFamily="18" charset="0"/>
                <a:cs typeface="Times New Roman" pitchFamily="18" charset="0"/>
              </a:rPr>
              <a:t>Scardino</a:t>
            </a:r>
            <a:r>
              <a:rPr lang="en-US" dirty="0">
                <a:latin typeface="Times New Roman" pitchFamily="18" charset="0"/>
                <a:cs typeface="Times New Roman" pitchFamily="18" charset="0"/>
              </a:rPr>
              <a:t>, and W. L. Gerald, “Integration of gene expression profiling and clinical variables to predict prostate carcinoma recurrence after radical prostatectomy,” Cancer, vol. 104, no. 2, pp. 290–298, 2005</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a:t>
            </a:r>
            <a:r>
              <a:rPr lang="en-US" dirty="0">
                <a:latin typeface="Times New Roman" pitchFamily="18" charset="0"/>
                <a:cs typeface="Times New Roman" pitchFamily="18" charset="0"/>
              </a:rPr>
              <a:t>A. K. Jain, R. P. W. </a:t>
            </a:r>
            <a:r>
              <a:rPr lang="en-US" dirty="0" err="1">
                <a:latin typeface="Times New Roman" pitchFamily="18" charset="0"/>
                <a:cs typeface="Times New Roman" pitchFamily="18" charset="0"/>
              </a:rPr>
              <a:t>Duin</a:t>
            </a:r>
            <a:r>
              <a:rPr lang="en-US" dirty="0">
                <a:latin typeface="Times New Roman" pitchFamily="18" charset="0"/>
                <a:cs typeface="Times New Roman" pitchFamily="18" charset="0"/>
              </a:rPr>
              <a:t>, and J. Mao, “Statistical pattern recognition: A review,” IEEE Trans. Pattern Anal. Mach. </a:t>
            </a:r>
            <a:r>
              <a:rPr lang="en-US" dirty="0" err="1">
                <a:latin typeface="Times New Roman" pitchFamily="18" charset="0"/>
                <a:cs typeface="Times New Roman" pitchFamily="18" charset="0"/>
              </a:rPr>
              <a:t>Intell</a:t>
            </a:r>
            <a:r>
              <a:rPr lang="en-US" dirty="0">
                <a:latin typeface="Times New Roman" pitchFamily="18" charset="0"/>
                <a:cs typeface="Times New Roman" pitchFamily="18" charset="0"/>
              </a:rPr>
              <a:t>., vol. 22, no. 1, pp. 4–37, Jan. 2000</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5] A. </a:t>
            </a:r>
            <a:r>
              <a:rPr lang="en-US" dirty="0" err="1">
                <a:latin typeface="Times New Roman" pitchFamily="18" charset="0"/>
                <a:cs typeface="Times New Roman" pitchFamily="18" charset="0"/>
              </a:rPr>
              <a:t>Tayal</a:t>
            </a:r>
            <a:r>
              <a:rPr lang="en-US" dirty="0">
                <a:latin typeface="Times New Roman" pitchFamily="18" charset="0"/>
                <a:cs typeface="Times New Roman" pitchFamily="18" charset="0"/>
              </a:rPr>
              <a:t>, T. Coleman, and Y. Li, “Primal explicit max margin feature selection for nonlinear support vector machines,” Pattern </a:t>
            </a:r>
            <a:r>
              <a:rPr lang="en-US" dirty="0" err="1">
                <a:latin typeface="Times New Roman" pitchFamily="18" charset="0"/>
                <a:cs typeface="Times New Roman" pitchFamily="18" charset="0"/>
              </a:rPr>
              <a:t>Recognit</a:t>
            </a:r>
            <a:r>
              <a:rPr lang="en-US" dirty="0">
                <a:latin typeface="Times New Roman" pitchFamily="18" charset="0"/>
                <a:cs typeface="Times New Roman" pitchFamily="18" charset="0"/>
              </a:rPr>
              <a:t>., vol. 47, no. 6, pp. 2153–2164, 2014</a:t>
            </a:r>
            <a:r>
              <a:rPr lang="en-US" sz="2400" dirty="0">
                <a:latin typeface="Times New Roman" pitchFamily="18" charset="0"/>
                <a:cs typeface="Times New Roman" pitchFamily="18"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20000" cy="6705600"/>
          </a:xfrm>
        </p:spPr>
        <p:txBody>
          <a:bodyPr>
            <a:normAutofit fontScale="25000" lnSpcReduction="20000"/>
          </a:bodyPr>
          <a:lstStyle/>
          <a:p>
            <a:pPr marL="0" indent="0" algn="just">
              <a:lnSpc>
                <a:spcPct val="170000"/>
              </a:lnSpc>
              <a:buNone/>
            </a:pPr>
            <a:r>
              <a:rPr lang="en-US" sz="8000" dirty="0">
                <a:latin typeface="Times New Roman" pitchFamily="18" charset="0"/>
                <a:cs typeface="Times New Roman" pitchFamily="18" charset="0"/>
              </a:rPr>
              <a:t>[6] H. </a:t>
            </a:r>
            <a:r>
              <a:rPr lang="en-US" sz="8000" dirty="0" err="1">
                <a:latin typeface="Times New Roman" pitchFamily="18" charset="0"/>
                <a:cs typeface="Times New Roman" pitchFamily="18" charset="0"/>
              </a:rPr>
              <a:t>Almuallim</a:t>
            </a:r>
            <a:r>
              <a:rPr lang="en-US" sz="8000" dirty="0">
                <a:latin typeface="Times New Roman" pitchFamily="18" charset="0"/>
                <a:cs typeface="Times New Roman" pitchFamily="18" charset="0"/>
              </a:rPr>
              <a:t> and T. </a:t>
            </a:r>
            <a:r>
              <a:rPr lang="en-US" sz="8000" dirty="0" err="1">
                <a:latin typeface="Times New Roman" pitchFamily="18" charset="0"/>
                <a:cs typeface="Times New Roman" pitchFamily="18" charset="0"/>
              </a:rPr>
              <a:t>Dietterich</a:t>
            </a:r>
            <a:r>
              <a:rPr lang="en-US" sz="8000" dirty="0">
                <a:latin typeface="Times New Roman" pitchFamily="18" charset="0"/>
                <a:cs typeface="Times New Roman" pitchFamily="18" charset="0"/>
              </a:rPr>
              <a:t>, “Learning </a:t>
            </a:r>
            <a:r>
              <a:rPr lang="en-US" sz="8000" dirty="0" err="1">
                <a:latin typeface="Times New Roman" pitchFamily="18" charset="0"/>
                <a:cs typeface="Times New Roman" pitchFamily="18" charset="0"/>
              </a:rPr>
              <a:t>boolean</a:t>
            </a:r>
            <a:r>
              <a:rPr lang="en-US" sz="8000" dirty="0">
                <a:latin typeface="Times New Roman" pitchFamily="18" charset="0"/>
                <a:cs typeface="Times New Roman" pitchFamily="18" charset="0"/>
              </a:rPr>
              <a:t> concepts in the presence of many irrelevant features,” </a:t>
            </a:r>
            <a:r>
              <a:rPr lang="en-US" sz="8000" dirty="0" err="1">
                <a:latin typeface="Times New Roman" pitchFamily="18" charset="0"/>
                <a:cs typeface="Times New Roman" pitchFamily="18" charset="0"/>
              </a:rPr>
              <a:t>Artif</a:t>
            </a:r>
            <a:r>
              <a:rPr lang="en-US" sz="8000" dirty="0">
                <a:latin typeface="Times New Roman" pitchFamily="18" charset="0"/>
                <a:cs typeface="Times New Roman" pitchFamily="18" charset="0"/>
              </a:rPr>
              <a:t>. </a:t>
            </a:r>
            <a:r>
              <a:rPr lang="en-US" sz="8000" dirty="0" err="1">
                <a:latin typeface="Times New Roman" pitchFamily="18" charset="0"/>
                <a:cs typeface="Times New Roman" pitchFamily="18" charset="0"/>
              </a:rPr>
              <a:t>Intell</a:t>
            </a:r>
            <a:r>
              <a:rPr lang="en-US" sz="8000" dirty="0">
                <a:latin typeface="Times New Roman" pitchFamily="18" charset="0"/>
                <a:cs typeface="Times New Roman" pitchFamily="18" charset="0"/>
              </a:rPr>
              <a:t>., vol. 69, pp. 279–305, 1994</a:t>
            </a:r>
            <a:r>
              <a:rPr lang="en-US" sz="8000" dirty="0" smtClean="0">
                <a:latin typeface="Times New Roman" pitchFamily="18" charset="0"/>
                <a:cs typeface="Times New Roman" pitchFamily="18" charset="0"/>
              </a:rPr>
              <a:t>.</a:t>
            </a:r>
          </a:p>
          <a:p>
            <a:pPr marL="0" indent="0" algn="just">
              <a:lnSpc>
                <a:spcPct val="170000"/>
              </a:lnSpc>
              <a:buNone/>
            </a:pPr>
            <a:r>
              <a:rPr lang="en-US" sz="8000" dirty="0" smtClean="0">
                <a:latin typeface="Times New Roman" pitchFamily="18" charset="0"/>
                <a:cs typeface="Times New Roman" pitchFamily="18" charset="0"/>
              </a:rPr>
              <a:t> </a:t>
            </a:r>
            <a:r>
              <a:rPr lang="en-US" sz="8000" dirty="0">
                <a:latin typeface="Times New Roman" pitchFamily="18" charset="0"/>
                <a:cs typeface="Times New Roman" pitchFamily="18" charset="0"/>
              </a:rPr>
              <a:t>[7] C. </a:t>
            </a:r>
            <a:r>
              <a:rPr lang="en-US" sz="8000" dirty="0" err="1">
                <a:latin typeface="Times New Roman" pitchFamily="18" charset="0"/>
                <a:cs typeface="Times New Roman" pitchFamily="18" charset="0"/>
              </a:rPr>
              <a:t>Ambroise</a:t>
            </a:r>
            <a:r>
              <a:rPr lang="en-US" sz="8000" dirty="0">
                <a:latin typeface="Times New Roman" pitchFamily="18" charset="0"/>
                <a:cs typeface="Times New Roman" pitchFamily="18" charset="0"/>
              </a:rPr>
              <a:t> and G. J McLachlan, “Selection bias in gene extraction on the basis of microarray gene-expression data,” Proc. Nat. Acad. Sci. USA, vol. 99, no. 10, pp. 6562–6566, 2002</a:t>
            </a:r>
            <a:r>
              <a:rPr lang="en-US" sz="8000" dirty="0" smtClean="0">
                <a:latin typeface="Times New Roman" pitchFamily="18" charset="0"/>
                <a:cs typeface="Times New Roman" pitchFamily="18" charset="0"/>
              </a:rPr>
              <a:t>.</a:t>
            </a:r>
          </a:p>
          <a:p>
            <a:pPr marL="0" indent="0" algn="just">
              <a:lnSpc>
                <a:spcPct val="170000"/>
              </a:lnSpc>
              <a:buNone/>
            </a:pPr>
            <a:r>
              <a:rPr lang="en-US" sz="8000" dirty="0" smtClean="0">
                <a:latin typeface="Times New Roman" pitchFamily="18" charset="0"/>
                <a:cs typeface="Times New Roman" pitchFamily="18" charset="0"/>
              </a:rPr>
              <a:t> </a:t>
            </a:r>
            <a:r>
              <a:rPr lang="en-US" sz="8000" dirty="0">
                <a:latin typeface="Times New Roman" pitchFamily="18" charset="0"/>
                <a:cs typeface="Times New Roman" pitchFamily="18" charset="0"/>
              </a:rPr>
              <a:t>[8] C. Bishop, Neural Networks for Pattern Recognition. Oxford, U.K.: Oxford Univ. Press, 1995</a:t>
            </a:r>
            <a:r>
              <a:rPr lang="en-US" sz="8000" dirty="0" smtClean="0">
                <a:latin typeface="Times New Roman" pitchFamily="18" charset="0"/>
                <a:cs typeface="Times New Roman" pitchFamily="18" charset="0"/>
              </a:rPr>
              <a:t>.</a:t>
            </a:r>
          </a:p>
          <a:p>
            <a:pPr marL="0" indent="0" algn="just">
              <a:lnSpc>
                <a:spcPct val="170000"/>
              </a:lnSpc>
              <a:buNone/>
            </a:pPr>
            <a:r>
              <a:rPr lang="en-US" sz="8000" dirty="0" smtClean="0">
                <a:latin typeface="Times New Roman" pitchFamily="18" charset="0"/>
                <a:cs typeface="Times New Roman" pitchFamily="18" charset="0"/>
              </a:rPr>
              <a:t> </a:t>
            </a:r>
            <a:r>
              <a:rPr lang="en-US" sz="8000" dirty="0">
                <a:latin typeface="Times New Roman" pitchFamily="18" charset="0"/>
                <a:cs typeface="Times New Roman" pitchFamily="18" charset="0"/>
              </a:rPr>
              <a:t>[9] C. Bishop, Pattern Recognition and Machine Learning. New York, NY, USA: Springer, 2006. </a:t>
            </a:r>
            <a:endParaRPr lang="en-US" sz="8000" dirty="0" smtClean="0">
              <a:latin typeface="Times New Roman" pitchFamily="18" charset="0"/>
              <a:cs typeface="Times New Roman" pitchFamily="18" charset="0"/>
            </a:endParaRPr>
          </a:p>
          <a:p>
            <a:pPr marL="0" indent="0" algn="just">
              <a:lnSpc>
                <a:spcPct val="170000"/>
              </a:lnSpc>
              <a:buNone/>
            </a:pPr>
            <a:r>
              <a:rPr lang="en-US" sz="8000" dirty="0" smtClean="0">
                <a:latin typeface="Times New Roman" pitchFamily="18" charset="0"/>
                <a:cs typeface="Times New Roman" pitchFamily="18" charset="0"/>
              </a:rPr>
              <a:t>[</a:t>
            </a:r>
            <a:r>
              <a:rPr lang="en-US" sz="8000" dirty="0">
                <a:latin typeface="Times New Roman" pitchFamily="18" charset="0"/>
                <a:cs typeface="Times New Roman" pitchFamily="18" charset="0"/>
              </a:rPr>
              <a:t>10] V. </a:t>
            </a:r>
            <a:r>
              <a:rPr lang="en-US" sz="8000" dirty="0" err="1">
                <a:latin typeface="Times New Roman" pitchFamily="18" charset="0"/>
                <a:cs typeface="Times New Roman" pitchFamily="18" charset="0"/>
              </a:rPr>
              <a:t>Bolon-Canedo</a:t>
            </a:r>
            <a:r>
              <a:rPr lang="en-US" sz="8000" dirty="0">
                <a:latin typeface="Times New Roman" pitchFamily="18" charset="0"/>
                <a:cs typeface="Times New Roman" pitchFamily="18" charset="0"/>
              </a:rPr>
              <a:t>, N. </a:t>
            </a:r>
            <a:r>
              <a:rPr lang="en-US" sz="8000" dirty="0" err="1">
                <a:latin typeface="Times New Roman" pitchFamily="18" charset="0"/>
                <a:cs typeface="Times New Roman" pitchFamily="18" charset="0"/>
              </a:rPr>
              <a:t>Sanchez-Maro~no</a:t>
            </a:r>
            <a:r>
              <a:rPr lang="en-US" sz="8000" dirty="0">
                <a:latin typeface="Times New Roman" pitchFamily="18" charset="0"/>
                <a:cs typeface="Times New Roman" pitchFamily="18" charset="0"/>
              </a:rPr>
              <a:t>, and A. Alonso-</a:t>
            </a:r>
            <a:r>
              <a:rPr lang="en-US" sz="8000" dirty="0" err="1">
                <a:latin typeface="Times New Roman" pitchFamily="18" charset="0"/>
                <a:cs typeface="Times New Roman" pitchFamily="18" charset="0"/>
              </a:rPr>
              <a:t>Betanzos</a:t>
            </a:r>
            <a:r>
              <a:rPr lang="en-US" sz="8000" dirty="0">
                <a:latin typeface="Times New Roman" pitchFamily="18" charset="0"/>
                <a:cs typeface="Times New Roman" pitchFamily="18" charset="0"/>
              </a:rPr>
              <a:t>, “A review of feature selection methods on synthetic data,” </a:t>
            </a:r>
            <a:r>
              <a:rPr lang="en-US" sz="8000" dirty="0" err="1">
                <a:latin typeface="Times New Roman" pitchFamily="18" charset="0"/>
                <a:cs typeface="Times New Roman" pitchFamily="18" charset="0"/>
              </a:rPr>
              <a:t>Knowl</a:t>
            </a:r>
            <a:r>
              <a:rPr lang="en-US" sz="8000" dirty="0">
                <a:latin typeface="Times New Roman" pitchFamily="18" charset="0"/>
                <a:cs typeface="Times New Roman" pitchFamily="18" charset="0"/>
              </a:rPr>
              <a:t>. Inf. Syst., vol. 34, no. 3, pp. 483–519, 2013</a:t>
            </a:r>
            <a:r>
              <a:rPr lang="en-US" sz="6000" dirty="0">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848600" cy="6858000"/>
          </a:xfrm>
        </p:spPr>
        <p:txBody>
          <a:bodyPr>
            <a:noAutofit/>
          </a:bodyPr>
          <a:lstStyle/>
          <a:p>
            <a:pPr>
              <a:buNone/>
            </a:pPr>
            <a:r>
              <a:rPr lang="en-US" sz="1800" b="1" dirty="0" smtClean="0"/>
              <a:t>LITERATURE SURVEY:</a:t>
            </a:r>
            <a:endParaRPr lang="en-US" sz="1800" dirty="0" smtClean="0"/>
          </a:p>
          <a:p>
            <a:pPr>
              <a:buNone/>
            </a:pPr>
            <a:r>
              <a:rPr lang="en-US" sz="1800" dirty="0" smtClean="0"/>
              <a:t>Title	:   A probabilistic model of cross-categorization</a:t>
            </a:r>
          </a:p>
          <a:p>
            <a:pPr>
              <a:buNone/>
            </a:pPr>
            <a:r>
              <a:rPr lang="en-US" sz="1800" dirty="0" smtClean="0"/>
              <a:t> Author 	:   Patrick Shafto a, Charles Kemp b, </a:t>
            </a:r>
            <a:r>
              <a:rPr lang="en-US" sz="1800" dirty="0" err="1" smtClean="0"/>
              <a:t>Vikash</a:t>
            </a:r>
            <a:r>
              <a:rPr lang="en-US" sz="1800" dirty="0" smtClean="0"/>
              <a:t> </a:t>
            </a:r>
            <a:r>
              <a:rPr lang="en-US" sz="1800" dirty="0" err="1" smtClean="0"/>
              <a:t>Mansinghka</a:t>
            </a:r>
            <a:r>
              <a:rPr lang="en-US" sz="1800" dirty="0" smtClean="0"/>
              <a:t> , Joshua </a:t>
            </a:r>
          </a:p>
          <a:p>
            <a:pPr>
              <a:buNone/>
            </a:pPr>
            <a:r>
              <a:rPr lang="en-US" sz="1800" dirty="0" smtClean="0"/>
              <a:t>Year 	:  2012</a:t>
            </a:r>
          </a:p>
          <a:p>
            <a:pPr>
              <a:buNone/>
            </a:pPr>
            <a:r>
              <a:rPr lang="en-US" sz="1800" b="1" dirty="0" smtClean="0"/>
              <a:t>Description:</a:t>
            </a:r>
            <a:endParaRPr lang="en-US" sz="1800" dirty="0" smtClean="0"/>
          </a:p>
          <a:p>
            <a:pPr algn="just">
              <a:buNone/>
            </a:pPr>
            <a:r>
              <a:rPr lang="en-US" sz="1800" dirty="0" smtClean="0"/>
              <a:t>      Most natural domains can be represented in multiple ways: we can categorize foods in terms of their nutritional content or social role, animals in terms of their taxonomic groupings or their ecological niches, and musical instruments in terms of their taxonomic categories or social uses. Previous approaches to modeling human categorization have largely ignored the problem of cross-categorization, focusing on learning just a single system of categories that explains all of the features. We also formalize two commonly proposed alternative explanations for cross-categorization behavior: a features-first and an objects-first approach. The features- first approach suggests that cross-categorization is a consequence of </a:t>
            </a:r>
            <a:r>
              <a:rPr lang="en-US" sz="1800" dirty="0" err="1" smtClean="0"/>
              <a:t>attentional</a:t>
            </a:r>
            <a:r>
              <a:rPr lang="en-US" sz="1800" dirty="0" smtClean="0"/>
              <a:t> processes, where features are selected by an </a:t>
            </a:r>
            <a:r>
              <a:rPr lang="en-US" sz="1800" dirty="0" err="1" smtClean="0"/>
              <a:t>attentional</a:t>
            </a:r>
            <a:r>
              <a:rPr lang="en-US" sz="1800" dirty="0" smtClean="0"/>
              <a:t> mechanism first and categories are derived second. The objects-first approach suggests that cross-categorization is a consequence of repeated, sequential attempts to explain features, where categories are derived first, then features that are poorly explained are </a:t>
            </a:r>
            <a:r>
              <a:rPr lang="en-US" sz="1800" dirty="0" err="1" smtClean="0"/>
              <a:t>recategorized</a:t>
            </a:r>
            <a:r>
              <a:rPr lang="en-US" sz="1800" dirty="0" smtClean="0"/>
              <a:t>. We present two sets of simulations and experiments testing the models’ predictions about human categorization. We find that an approach based on joint inference provides the best fit to human categorization behavior, and we suggest that a full account of human category learning will need to incorporate something akin to these capabilities.</a:t>
            </a:r>
          </a:p>
          <a:p>
            <a:pPr algn="just">
              <a:buNone/>
            </a:pPr>
            <a:r>
              <a:rPr lang="en-US" sz="1800" dirty="0" smtClean="0"/>
              <a:t> </a:t>
            </a:r>
          </a:p>
          <a:p>
            <a:pPr marL="0" indent="0" algn="just">
              <a:lnSpc>
                <a:spcPct val="15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7772400" cy="6705600"/>
          </a:xfrm>
        </p:spPr>
        <p:txBody>
          <a:bodyPr>
            <a:noAutofit/>
          </a:bodyPr>
          <a:lstStyle/>
          <a:p>
            <a:pPr marL="0" indent="0">
              <a:buNone/>
            </a:pPr>
            <a:endParaRPr lang="en-US" sz="1800" b="1" dirty="0" smtClean="0"/>
          </a:p>
          <a:p>
            <a:pPr marL="0" indent="0">
              <a:buNone/>
            </a:pPr>
            <a:endParaRPr lang="en-US" sz="1800" dirty="0"/>
          </a:p>
        </p:txBody>
      </p:sp>
      <p:sp>
        <p:nvSpPr>
          <p:cNvPr id="53250" name="Rectangle 2"/>
          <p:cNvSpPr>
            <a:spLocks noChangeArrowheads="1"/>
          </p:cNvSpPr>
          <p:nvPr/>
        </p:nvSpPr>
        <p:spPr bwMode="auto">
          <a:xfrm>
            <a:off x="457200" y="304800"/>
            <a:ext cx="7924800" cy="111722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LITERATURE SURVEY:</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Title        :  Learning Multiple Tasks with Kernel Methods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Author   :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Theodoros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Evgeniou</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Charles A.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Micchelli</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Massimiliano</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Pontil</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Year       :  2013</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r>
              <a:rPr lang="en-US" b="1" dirty="0" smtClean="0"/>
              <a:t>Description:</a:t>
            </a:r>
            <a:endParaRPr lang="en-US" dirty="0" smtClean="0"/>
          </a:p>
          <a:p>
            <a:pPr algn="just"/>
            <a:r>
              <a:rPr lang="en-US" dirty="0" smtClean="0"/>
              <a:t>We study the problem of learning many related tasks simultaneously using kernel methods and regularization. The standard single-task kernel methods, such as support vector machines and regularization networks, are extended to the case of multi-task learning. Our analysis shows that the problem of estimating many task functions with regularization can be cast as a single task learning problem if a family of multi-task kernel functions we define is used. These kernels model relations among the tasks and are derived from a novel form of </a:t>
            </a:r>
            <a:r>
              <a:rPr lang="en-US" dirty="0" err="1" smtClean="0"/>
              <a:t>regularizers</a:t>
            </a:r>
            <a:r>
              <a:rPr lang="en-US" dirty="0" smtClean="0"/>
              <a:t>. Specific kernels that can be used for multi-task learning are provided and experimentally tested on two real data sets. In agreement with past empirical work on multi-task learning, the experiments show that learning multiple related tasks simultaneously using the proposed approach can significantly outperform standard single-task learning particularly when there are many related tasks but few data per task.</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848600" cy="6858000"/>
          </a:xfrm>
        </p:spPr>
        <p:txBody>
          <a:bodyPr>
            <a:noAutofit/>
          </a:bodyPr>
          <a:lstStyle/>
          <a:p>
            <a:pPr>
              <a:buNone/>
            </a:pPr>
            <a:r>
              <a:rPr lang="en-US" sz="1800" b="1" dirty="0" smtClean="0"/>
              <a:t>LITERATURE SURVEY:</a:t>
            </a:r>
            <a:endParaRPr lang="en-US" sz="1800" dirty="0" smtClean="0"/>
          </a:p>
          <a:p>
            <a:pPr>
              <a:buNone/>
            </a:pPr>
            <a:r>
              <a:rPr lang="en-US" sz="1800" dirty="0" smtClean="0"/>
              <a:t>Title        :  A Framework for Learning Predictive Structures from</a:t>
            </a:r>
          </a:p>
          <a:p>
            <a:pPr>
              <a:buNone/>
            </a:pPr>
            <a:r>
              <a:rPr lang="en-US" sz="1800" dirty="0" smtClean="0"/>
              <a:t>                  Multiple Tasks and Unlabeled Data</a:t>
            </a:r>
          </a:p>
          <a:p>
            <a:pPr>
              <a:buNone/>
            </a:pPr>
            <a:r>
              <a:rPr lang="en-US" sz="1800" dirty="0" smtClean="0"/>
              <a:t>Author    :   </a:t>
            </a:r>
            <a:r>
              <a:rPr lang="en-US" sz="1800" dirty="0" err="1" smtClean="0"/>
              <a:t>Rie</a:t>
            </a:r>
            <a:r>
              <a:rPr lang="en-US" sz="1800" dirty="0" smtClean="0"/>
              <a:t> Kubota Ando, Tong Zhang </a:t>
            </a:r>
            <a:r>
              <a:rPr lang="en-US" sz="1800" dirty="0" err="1" smtClean="0"/>
              <a:t>tzhang</a:t>
            </a:r>
            <a:r>
              <a:rPr lang="en-US" sz="1800" dirty="0" smtClean="0"/>
              <a:t>.</a:t>
            </a:r>
          </a:p>
          <a:p>
            <a:pPr>
              <a:buNone/>
            </a:pPr>
            <a:r>
              <a:rPr lang="en-US" sz="1800" dirty="0" smtClean="0"/>
              <a:t>Year         :  2013</a:t>
            </a:r>
          </a:p>
          <a:p>
            <a:pPr>
              <a:buNone/>
            </a:pPr>
            <a:r>
              <a:rPr lang="en-US" sz="1800" b="1" dirty="0" smtClean="0"/>
              <a:t>Description:</a:t>
            </a:r>
            <a:endParaRPr lang="en-US" sz="1800" dirty="0" smtClean="0"/>
          </a:p>
          <a:p>
            <a:r>
              <a:rPr lang="en-US" sz="1800" dirty="0" smtClean="0"/>
              <a:t>One of the most important issues in machine learning is whether one can improve the performance of a supervised learning algorithm by including unlabeled data. Methods that use both labeled and unlabeled data are generally referred to as semi-supervised learning. Although a number of such methods are proposed, at the current stage, we still don’t have a complete understanding of their effectiveness. This paper investigates a closely related problem, which leads to a novel approach to semi-supervised learning. Specifically we consider learning predictive structures on hypothesis spaces (that is, what kind of classifiers have good predictive power) from multiple learning tasks. We present a general framework in which the structural learning problem can be formulated and analyzed theoretically, and relate it to learning with unlabeled data. Under this framework, algorithms for structural learning will be proposed, and computational issues will be investigated. Experiments will be given to demonstrate the effectiveness of the proposed algorithms in the semi-supervised learning setting.</a:t>
            </a:r>
          </a:p>
          <a:p>
            <a:pPr>
              <a:buNone/>
            </a:pPr>
            <a:r>
              <a:rPr lang="en-US" sz="1800" dirty="0" smtClean="0"/>
              <a:t> </a:t>
            </a:r>
          </a:p>
          <a:p>
            <a:pPr>
              <a:buNone/>
            </a:pPr>
            <a:r>
              <a:rPr lang="en-US" sz="1800" dirty="0" smtClean="0"/>
              <a:t> </a:t>
            </a:r>
          </a:p>
          <a:p>
            <a:pPr marL="0" indent="0">
              <a:buNone/>
            </a:pP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924800" cy="6477000"/>
          </a:xfrm>
        </p:spPr>
        <p:txBody>
          <a:bodyPr>
            <a:noAutofit/>
          </a:bodyPr>
          <a:lstStyle/>
          <a:p>
            <a:pPr marL="0" indent="0">
              <a:buNone/>
            </a:pPr>
            <a:r>
              <a:rPr lang="en-US" sz="1800" b="1" dirty="0"/>
              <a:t>LITERATURE </a:t>
            </a:r>
            <a:r>
              <a:rPr lang="en-US" sz="1800" b="1" dirty="0" smtClean="0"/>
              <a:t>SURVEY:</a:t>
            </a:r>
            <a:endParaRPr lang="en-US" sz="1800" dirty="0"/>
          </a:p>
          <a:p>
            <a:pPr marL="0" indent="0">
              <a:buNone/>
            </a:pPr>
            <a:r>
              <a:rPr lang="en-US" sz="1800" dirty="0" smtClean="0"/>
              <a:t>Title</a:t>
            </a:r>
            <a:r>
              <a:rPr lang="en-US" sz="1800" dirty="0"/>
              <a:t>	</a:t>
            </a:r>
            <a:r>
              <a:rPr lang="en-US" sz="1800" dirty="0" smtClean="0"/>
              <a:t>:  Multitask Learning</a:t>
            </a:r>
          </a:p>
          <a:p>
            <a:pPr marL="0" indent="0">
              <a:buNone/>
            </a:pPr>
            <a:r>
              <a:rPr lang="en-US" sz="1800" dirty="0" smtClean="0"/>
              <a:t>Author</a:t>
            </a:r>
            <a:r>
              <a:rPr lang="en-US" sz="1800" dirty="0"/>
              <a:t>	</a:t>
            </a:r>
            <a:r>
              <a:rPr lang="en-US" sz="1800" dirty="0" smtClean="0"/>
              <a:t>:</a:t>
            </a:r>
            <a:r>
              <a:rPr lang="en-US" sz="1800" dirty="0" err="1" smtClean="0"/>
              <a:t>Aarti</a:t>
            </a:r>
            <a:r>
              <a:rPr lang="en-US" sz="1800" dirty="0" smtClean="0"/>
              <a:t> Singh, </a:t>
            </a:r>
            <a:r>
              <a:rPr lang="en-US" sz="1800" dirty="0" err="1" smtClean="0"/>
              <a:t>ManishaMalhotra</a:t>
            </a:r>
            <a:endParaRPr lang="en-US" sz="1800" dirty="0"/>
          </a:p>
          <a:p>
            <a:pPr marL="0" indent="0">
              <a:buNone/>
            </a:pPr>
            <a:r>
              <a:rPr lang="en-US" sz="1800" dirty="0" smtClean="0"/>
              <a:t>Year</a:t>
            </a:r>
            <a:r>
              <a:rPr lang="en-US" sz="1800" dirty="0"/>
              <a:t>	</a:t>
            </a:r>
            <a:r>
              <a:rPr lang="en-US" sz="1800" dirty="0" smtClean="0"/>
              <a:t>:   </a:t>
            </a:r>
            <a:r>
              <a:rPr lang="en-US" sz="1800" dirty="0"/>
              <a:t>2008</a:t>
            </a:r>
          </a:p>
          <a:p>
            <a:pPr marL="0" indent="0">
              <a:buNone/>
            </a:pPr>
            <a:r>
              <a:rPr lang="en-US" sz="1800" b="1" dirty="0"/>
              <a:t>Description</a:t>
            </a:r>
            <a:r>
              <a:rPr lang="en-US" sz="1800" dirty="0" smtClean="0"/>
              <a:t>:</a:t>
            </a:r>
          </a:p>
          <a:p>
            <a:pPr algn="just">
              <a:buNone/>
            </a:pPr>
            <a:r>
              <a:rPr lang="en-US" sz="1800" dirty="0" smtClean="0"/>
              <a:t>       Multitask Learning is an approach to inductive transfer that improves generalization by using the domain information contained in the training signals of related tasks as an inductive bias. It does this by learning tasks in parallel while using a shared representation; what is learned for each task can help other tasks be learned better. This paper reviews prior work on MTL, presents new evidence that MTL in </a:t>
            </a:r>
            <a:r>
              <a:rPr lang="en-US" sz="1800" dirty="0" err="1" smtClean="0"/>
              <a:t>backprop</a:t>
            </a:r>
            <a:r>
              <a:rPr lang="en-US" sz="1800" dirty="0" smtClean="0"/>
              <a:t> nets discovers task relatedness without the need of supervisory signals, and presents new results for MTL with k-nearest neighbor and kernel regression. In this paper we demonstrate multitask learning in three domains. We explain how multitask learning works, and show that there are many opportunities for multitask learning in real domains. We present an algorithm and results for multitask learning with case-based methods like k-nearest neighbor and kernel regression, and sketch an algorithm for multitask learning in decision trees. Because multitask learning works, can be applied to many different kinds of domains, and can be used with different learning algorithms, we conjecture there will be many opportunities for its use on real-world problems.</a:t>
            </a:r>
          </a:p>
          <a:p>
            <a:pPr algn="just">
              <a:buNone/>
            </a:pPr>
            <a:r>
              <a:rPr lang="en-US" sz="1800" dirty="0" smtClean="0"/>
              <a:t> </a:t>
            </a:r>
          </a:p>
          <a:p>
            <a:pPr marL="0" indent="0" algn="just">
              <a:buNone/>
            </a:pP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924800" cy="6553200"/>
          </a:xfrm>
        </p:spPr>
        <p:txBody>
          <a:bodyPr>
            <a:noAutofit/>
          </a:bodyPr>
          <a:lstStyle/>
          <a:p>
            <a:pPr marL="0" indent="0">
              <a:buNone/>
            </a:pPr>
            <a:r>
              <a:rPr lang="en-US" sz="1800" b="1" dirty="0" smtClean="0"/>
              <a:t>LITERATURE </a:t>
            </a:r>
            <a:r>
              <a:rPr lang="en-US" sz="1800" b="1" dirty="0"/>
              <a:t>SURVEY:</a:t>
            </a:r>
            <a:endParaRPr lang="en-US" sz="1800" dirty="0"/>
          </a:p>
          <a:p>
            <a:pPr marL="0" indent="0">
              <a:buNone/>
            </a:pPr>
            <a:r>
              <a:rPr lang="en-US" sz="1800" dirty="0"/>
              <a:t>Title	</a:t>
            </a:r>
            <a:r>
              <a:rPr lang="en-US" sz="1800" dirty="0" smtClean="0"/>
              <a:t>:  Feature Selection for Ordinal Text Classification</a:t>
            </a:r>
            <a:endParaRPr lang="en-US" sz="1800" dirty="0"/>
          </a:p>
          <a:p>
            <a:pPr marL="0" indent="0">
              <a:buNone/>
            </a:pPr>
            <a:r>
              <a:rPr lang="en-US" sz="1800" dirty="0"/>
              <a:t>Author	:   </a:t>
            </a:r>
            <a:r>
              <a:rPr lang="en-US" sz="1800" dirty="0" smtClean="0"/>
              <a:t>Stefano </a:t>
            </a:r>
            <a:r>
              <a:rPr lang="en-US" sz="1800" dirty="0" err="1" smtClean="0"/>
              <a:t>Baccianella</a:t>
            </a:r>
            <a:r>
              <a:rPr lang="en-US" sz="1800" dirty="0" smtClean="0"/>
              <a:t>, Andrea </a:t>
            </a:r>
            <a:r>
              <a:rPr lang="en-US" sz="1800" dirty="0" err="1" smtClean="0"/>
              <a:t>Esuli</a:t>
            </a:r>
            <a:r>
              <a:rPr lang="en-US" sz="1800" dirty="0" smtClean="0"/>
              <a:t>, and </a:t>
            </a:r>
            <a:r>
              <a:rPr lang="en-US" sz="1800" dirty="0" err="1" smtClean="0"/>
              <a:t>Fabrizio</a:t>
            </a:r>
            <a:r>
              <a:rPr lang="en-US" sz="1800" dirty="0" smtClean="0"/>
              <a:t> </a:t>
            </a:r>
            <a:r>
              <a:rPr lang="en-US" sz="1800" dirty="0" err="1" smtClean="0"/>
              <a:t>Sebastiani</a:t>
            </a:r>
            <a:endParaRPr lang="en-US" sz="1800" dirty="0"/>
          </a:p>
          <a:p>
            <a:pPr marL="0" indent="0">
              <a:buNone/>
            </a:pPr>
            <a:r>
              <a:rPr lang="en-US" sz="1800" dirty="0"/>
              <a:t>Year	</a:t>
            </a:r>
            <a:r>
              <a:rPr lang="en-US" sz="1800" dirty="0" smtClean="0"/>
              <a:t>:   </a:t>
            </a:r>
            <a:r>
              <a:rPr lang="en-US" sz="1800" dirty="0"/>
              <a:t>2008</a:t>
            </a:r>
          </a:p>
          <a:p>
            <a:pPr marL="0" indent="0">
              <a:buNone/>
            </a:pPr>
            <a:r>
              <a:rPr lang="en-US" sz="1800" b="1" dirty="0"/>
              <a:t>Description</a:t>
            </a:r>
            <a:r>
              <a:rPr lang="en-US" sz="1800" dirty="0" smtClean="0"/>
              <a:t>:</a:t>
            </a:r>
          </a:p>
          <a:p>
            <a:pPr marL="0" indent="0" algn="just">
              <a:buNone/>
            </a:pPr>
            <a:r>
              <a:rPr lang="en-US" sz="1800" dirty="0" smtClean="0"/>
              <a:t>Ordinal classification (also known as ordinal regression) is a supervised learning task that consists of automatically determining the implied rating of a data item on a fixed, discrete rating scale. This problem is receiving increased attention from the sentiment analysis / opinion mining community, due to the importance of automatically rating increasing amounts of product review data in digital form. As in other supervised learning tasks such as (binary or multiclass) classification, feature selection is needed in order to improve efficiency and to avoid </a:t>
            </a:r>
            <a:r>
              <a:rPr lang="en-US" sz="1800" dirty="0" err="1" smtClean="0"/>
              <a:t>overfitting</a:t>
            </a:r>
            <a:r>
              <a:rPr lang="en-US" sz="1800" dirty="0" smtClean="0"/>
              <a:t>. However, while feature selection has been extensively studied for other classification tasks, is has not for ordinal classification. In this paper we present four novel feature selection metrics that we have specifically devised for ordinal classification, and test them on two datasets of product review data against three metrics previously known from the literature, using two learning algorithms from the “support vector regression” tradition. The experimental results show that all four proposed metrics largely outperform all of the three baseline techniques, on both datasets and for both learning algorithms.</a:t>
            </a:r>
          </a:p>
          <a:p>
            <a:pPr marL="0" indent="0" algn="just">
              <a:buNone/>
            </a:pP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TotalTime>
  <Words>3273</Words>
  <Application>Microsoft Office PowerPoint</Application>
  <PresentationFormat>On-screen Show (4:3)</PresentationFormat>
  <Paragraphs>285</Paragraphs>
  <Slides>42</Slides>
  <Notes>14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spiro10</dc:creator>
  <cp:lastModifiedBy>spiro</cp:lastModifiedBy>
  <cp:revision>351</cp:revision>
  <dcterms:created xsi:type="dcterms:W3CDTF">2006-08-16T00:00:00Z</dcterms:created>
  <dcterms:modified xsi:type="dcterms:W3CDTF">2016-12-20T10:40:57Z</dcterms:modified>
</cp:coreProperties>
</file>