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9" r:id="rId4"/>
    <p:sldId id="321" r:id="rId5"/>
    <p:sldId id="322" r:id="rId6"/>
    <p:sldId id="323" r:id="rId7"/>
    <p:sldId id="324" r:id="rId8"/>
    <p:sldId id="325" r:id="rId9"/>
    <p:sldId id="326" r:id="rId10"/>
    <p:sldId id="327" r:id="rId11"/>
    <p:sldId id="328" r:id="rId12"/>
    <p:sldId id="329" r:id="rId13"/>
    <p:sldId id="330" r:id="rId14"/>
    <p:sldId id="271" r:id="rId15"/>
    <p:sldId id="275" r:id="rId16"/>
    <p:sldId id="276" r:id="rId17"/>
    <p:sldId id="277" r:id="rId18"/>
    <p:sldId id="278" r:id="rId19"/>
    <p:sldId id="279" r:id="rId20"/>
    <p:sldId id="281" r:id="rId21"/>
    <p:sldId id="331" r:id="rId22"/>
    <p:sldId id="285" r:id="rId23"/>
    <p:sldId id="286" r:id="rId24"/>
    <p:sldId id="287" r:id="rId25"/>
    <p:sldId id="288"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01" r:id="rId39"/>
    <p:sldId id="307" r:id="rId40"/>
    <p:sldId id="344" r:id="rId41"/>
    <p:sldId id="345" r:id="rId42"/>
    <p:sldId id="346" r:id="rId43"/>
    <p:sldId id="347" r:id="rId44"/>
    <p:sldId id="348" r:id="rId45"/>
    <p:sldId id="349" r:id="rId46"/>
    <p:sldId id="350" r:id="rId47"/>
    <p:sldId id="320"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11" autoAdjust="0"/>
  </p:normalViewPr>
  <p:slideViewPr>
    <p:cSldViewPr>
      <p:cViewPr>
        <p:scale>
          <a:sx n="75" d="100"/>
          <a:sy n="75" d="100"/>
        </p:scale>
        <p:origin x="-3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EFC409-B2B4-4E36-A76E-E1325ECB3904}" type="datetimeFigureOut">
              <a:rPr lang="en-US" smtClean="0"/>
              <a:pPr/>
              <a:t>20-Dec-16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128172-ECC7-4308-A04F-9630D0300F9C}" type="slidenum">
              <a:rPr lang="en-US" smtClean="0"/>
              <a:pPr/>
              <a:t>‹#›</a:t>
            </a:fld>
            <a:endParaRPr lang="en-US"/>
          </a:p>
        </p:txBody>
      </p:sp>
    </p:spTree>
    <p:extLst>
      <p:ext uri="{BB962C8B-B14F-4D97-AF65-F5344CB8AC3E}">
        <p14:creationId xmlns:p14="http://schemas.microsoft.com/office/powerpoint/2010/main" val="3038825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Object_oriented"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en.wikipedia.org/wiki/Programming_code" TargetMode="External"/><Relationship Id="rId4" Type="http://schemas.openxmlformats.org/officeDocument/2006/relationships/hyperlink" Target="http://en.wikipedia.org/wiki/Conceptual_mode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Times New Roman" pitchFamily="18" charset="0"/>
                <a:ea typeface="+mn-ea"/>
                <a:cs typeface="Times New Roman" pitchFamily="18" charset="0"/>
              </a:rPr>
              <a:t>EXPLANATION:</a:t>
            </a:r>
            <a:endParaRPr lang="en-US" sz="1200" kern="1200" dirty="0" smtClean="0">
              <a:solidFill>
                <a:schemeClr val="tx1"/>
              </a:solidFill>
              <a:latin typeface="Times New Roman" pitchFamily="18" charset="0"/>
              <a:ea typeface="+mn-ea"/>
              <a:cs typeface="Times New Roman" pitchFamily="18" charset="0"/>
            </a:endParaRPr>
          </a:p>
          <a:p>
            <a:r>
              <a:rPr lang="en-US" sz="1200" kern="1200" dirty="0" smtClean="0">
                <a:solidFill>
                  <a:schemeClr val="tx1"/>
                </a:solidFill>
                <a:latin typeface="Times New Roman" pitchFamily="18" charset="0"/>
                <a:ea typeface="+mn-ea"/>
                <a:cs typeface="Times New Roman" pitchFamily="18" charset="0"/>
              </a:rPr>
              <a:t>The main purpose of a use case diagram is to show what system functions are performed for which actor. Roles of the actors in the system can be depicted. In our use case diagram first cloud user login into cloud. Here uploading his constraints to cloud provider. The cloud provider took the cloud user request and sent to Interaction model we divide a file into fragments, and replicate the fragmented data over the cloud nodes. Each of the nodes stores only a single fragment of a particular data file that ensures that even in case of a successful attack, no meaningful information is revealed to the attacker.</a:t>
            </a:r>
            <a:endParaRPr lang="en-US" sz="1200" kern="1200" dirty="0">
              <a:solidFill>
                <a:schemeClr val="tx1"/>
              </a:solidFill>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Times New Roman" pitchFamily="18" charset="0"/>
                <a:ea typeface="+mn-ea"/>
                <a:cs typeface="Times New Roman" pitchFamily="18" charset="0"/>
              </a:rPr>
              <a:t>EXPLANATION:</a:t>
            </a:r>
            <a:r>
              <a:rPr lang="en-US" sz="1200" kern="1200" dirty="0" smtClean="0">
                <a:solidFill>
                  <a:schemeClr val="tx1"/>
                </a:solidFill>
                <a:latin typeface="Times New Roman" pitchFamily="18" charset="0"/>
                <a:ea typeface="+mn-ea"/>
                <a:cs typeface="Times New Roman" pitchFamily="18" charset="0"/>
              </a:rPr>
              <a:t>             </a:t>
            </a:r>
          </a:p>
          <a:p>
            <a:r>
              <a:rPr lang="en-US" sz="1200" kern="1200" dirty="0" smtClean="0">
                <a:solidFill>
                  <a:schemeClr val="tx1"/>
                </a:solidFill>
                <a:latin typeface="Times New Roman" pitchFamily="18" charset="0"/>
                <a:ea typeface="+mn-ea"/>
                <a:cs typeface="Times New Roman" pitchFamily="18" charset="0"/>
              </a:rPr>
              <a:t>                              The class diagram is the main building block of </a:t>
            </a:r>
            <a:r>
              <a:rPr lang="en-US" sz="1200" u="sng" kern="1200" dirty="0" smtClean="0">
                <a:solidFill>
                  <a:schemeClr val="tx1"/>
                </a:solidFill>
                <a:latin typeface="Times New Roman" pitchFamily="18" charset="0"/>
                <a:ea typeface="+mn-ea"/>
                <a:cs typeface="Times New Roman" pitchFamily="18" charset="0"/>
                <a:hlinkClick r:id="rId3" tooltip="Object oriented"/>
              </a:rPr>
              <a:t>object oriented</a:t>
            </a:r>
            <a:r>
              <a:rPr lang="en-US" sz="1200" kern="1200" dirty="0" smtClean="0">
                <a:solidFill>
                  <a:schemeClr val="tx1"/>
                </a:solidFill>
                <a:latin typeface="Times New Roman" pitchFamily="18" charset="0"/>
                <a:ea typeface="+mn-ea"/>
                <a:cs typeface="Times New Roman" pitchFamily="18" charset="0"/>
              </a:rPr>
              <a:t> modeling. It is used both for general </a:t>
            </a:r>
            <a:r>
              <a:rPr lang="en-US" sz="1200" u="sng" kern="1200" dirty="0" smtClean="0">
                <a:solidFill>
                  <a:schemeClr val="tx1"/>
                </a:solidFill>
                <a:latin typeface="Times New Roman" pitchFamily="18" charset="0"/>
                <a:ea typeface="+mn-ea"/>
                <a:cs typeface="Times New Roman" pitchFamily="18" charset="0"/>
                <a:hlinkClick r:id="rId4" tooltip="Conceptual model"/>
              </a:rPr>
              <a:t>conceptual modeling</a:t>
            </a:r>
            <a:r>
              <a:rPr lang="en-US" sz="1200" kern="1200" dirty="0" smtClean="0">
                <a:solidFill>
                  <a:schemeClr val="tx1"/>
                </a:solidFill>
                <a:latin typeface="Times New Roman" pitchFamily="18" charset="0"/>
                <a:ea typeface="+mn-ea"/>
                <a:cs typeface="Times New Roman" pitchFamily="18" charset="0"/>
              </a:rPr>
              <a:t> of the systematic of the application, and for detailed modeling translating the models into </a:t>
            </a:r>
            <a:r>
              <a:rPr lang="en-US" sz="1200" u="sng" kern="1200" dirty="0" smtClean="0">
                <a:solidFill>
                  <a:schemeClr val="tx1"/>
                </a:solidFill>
                <a:latin typeface="Times New Roman" pitchFamily="18" charset="0"/>
                <a:ea typeface="+mn-ea"/>
                <a:cs typeface="Times New Roman" pitchFamily="18" charset="0"/>
                <a:hlinkClick r:id="rId5" tooltip="Programming code"/>
              </a:rPr>
              <a:t>programming code</a:t>
            </a:r>
            <a:r>
              <a:rPr lang="en-US" sz="1200" kern="1200" dirty="0" smtClean="0">
                <a:solidFill>
                  <a:schemeClr val="tx1"/>
                </a:solidFill>
                <a:latin typeface="Times New Roman" pitchFamily="18" charset="0"/>
                <a:ea typeface="+mn-ea"/>
                <a:cs typeface="Times New Roman" pitchFamily="18" charset="0"/>
              </a:rPr>
              <a:t>. </a:t>
            </a:r>
          </a:p>
          <a:p>
            <a:r>
              <a:rPr lang="en-US" sz="1200" kern="1200" dirty="0" smtClean="0">
                <a:solidFill>
                  <a:schemeClr val="tx1"/>
                </a:solidFill>
                <a:latin typeface="Times New Roman" pitchFamily="18" charset="0"/>
                <a:ea typeface="+mn-ea"/>
                <a:cs typeface="Times New Roman" pitchFamily="18" charset="0"/>
              </a:rPr>
              <a:t>		       In class diagram took the cloud user, cloud provider and consumer. In cloud user we took the user login and user constraints. We divide a file into fragments, and replicate the fragmented data over the cloud nodes. Each of the nodes stores only a single fragment of a particular data file that ensures that even in case of a successful attack, no meaningful information is revealed to the attacker.</a:t>
            </a:r>
            <a:endParaRPr lang="en-US" sz="1200" kern="1200" dirty="0">
              <a:solidFill>
                <a:schemeClr val="tx1"/>
              </a:solidFill>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tab pos="4089400" algn="l"/>
              </a:tabLst>
              <a:defRPr/>
            </a:pPr>
            <a:r>
              <a:rPr kumimoji="0" lang="en-US" sz="1800" b="1" i="0" u="none" strike="noStrike" kern="1200" cap="none" spc="0" normalizeH="0" baseline="0" noProof="0" dirty="0" smtClean="0">
                <a:ln>
                  <a:noFill/>
                </a:ln>
                <a:solidFill>
                  <a:prstClr val="black"/>
                </a:solidFill>
                <a:effectLst/>
                <a:uLnTx/>
                <a:uFillTx/>
                <a:latin typeface="Times New Roman" pitchFamily="18" charset="0"/>
                <a:ea typeface="Times New Roman" pitchFamily="18" charset="0"/>
                <a:cs typeface="Times New Roman" pitchFamily="18" charset="0"/>
              </a:rPr>
              <a:t>EXPLANATION:</a:t>
            </a:r>
            <a:endPar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089400" algn="l"/>
              </a:tabLst>
              <a:defRPr/>
            </a:pPr>
            <a:r>
              <a:rPr kumimoji="0" lang="en-US" sz="1800" b="1" i="0" u="none" strike="noStrike" kern="1200" cap="none" spc="0" normalizeH="0" baseline="0" noProof="0" dirty="0" smtClean="0">
                <a:ln>
                  <a:noFill/>
                </a:ln>
                <a:solidFill>
                  <a:prstClr val="black"/>
                </a:solidFill>
                <a:effectLst/>
                <a:uLnTx/>
                <a:uFillTx/>
                <a:latin typeface="Times New Roman" pitchFamily="18" charset="0"/>
                <a:ea typeface="Times New Roman" pitchFamily="18" charset="0"/>
                <a:cs typeface="Times New Roman" pitchFamily="18" charset="0"/>
              </a:rPr>
              <a:t>       </a:t>
            </a:r>
            <a:r>
              <a:rPr lang="en-US" sz="2000" dirty="0" smtClean="0">
                <a:latin typeface="Times New Roman"/>
                <a:ea typeface="Times New Roman"/>
              </a:rPr>
              <a:t>Object diagram we are telling about the flow of objects how the process is running. In the above </a:t>
            </a:r>
            <a:r>
              <a:rPr lang="en-US" sz="2000" dirty="0" err="1" smtClean="0">
                <a:latin typeface="Times New Roman"/>
                <a:ea typeface="Times New Roman"/>
              </a:rPr>
              <a:t>digram</a:t>
            </a:r>
            <a:r>
              <a:rPr lang="en-US" sz="2000" dirty="0" smtClean="0">
                <a:latin typeface="Times New Roman"/>
                <a:ea typeface="Times New Roman"/>
              </a:rPr>
              <a:t> tells about the flow of objects between the classes. The main object of this diagram is cloud user login his window and send the his constraints to cloud. </a:t>
            </a:r>
            <a:r>
              <a:rPr lang="en-US" sz="1800" dirty="0" smtClean="0">
                <a:latin typeface="Times New Roman"/>
                <a:ea typeface="Times New Roman"/>
              </a:rPr>
              <a:t>We divide a file into fragments, and replicate the fragmented data over the cloud nodes</a:t>
            </a:r>
            <a:r>
              <a:rPr lang="en-US" sz="1100" dirty="0" smtClean="0">
                <a:latin typeface="Times New Roman"/>
                <a:ea typeface="Times New Roman"/>
              </a:rPr>
              <a:t>. </a:t>
            </a:r>
            <a:r>
              <a:rPr lang="en-US" sz="1800" dirty="0" smtClean="0">
                <a:latin typeface="Times New Roman"/>
                <a:ea typeface="Times New Roman"/>
              </a:rPr>
              <a:t>Each of the nodes stores only a single fragment of a particular data file that ensures that even in case of a successful attack, no meaningful information is revealed to the attacker.</a:t>
            </a:r>
            <a:endPar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20-Dec-16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20-Dec-16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20-Dec-16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2000" b="-4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20-Dec-16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676400"/>
            <a:ext cx="7543800" cy="584775"/>
          </a:xfrm>
          <a:prstGeom prst="rect">
            <a:avLst/>
          </a:prstGeom>
        </p:spPr>
        <p:txBody>
          <a:bodyPr wrap="square">
            <a:spAutoFit/>
          </a:bodyPr>
          <a:lstStyle/>
          <a:p>
            <a:pPr algn="r"/>
            <a:r>
              <a:rPr lang="en-US" sz="3200" b="1" dirty="0" smtClean="0">
                <a:latin typeface="Times New Roman" pitchFamily="18" charset="0"/>
                <a:cs typeface="Times New Roman" pitchFamily="18" charset="0"/>
              </a:rPr>
              <a:t>     </a:t>
            </a:r>
            <a:endParaRPr lang="en-US" sz="3600" b="1" dirty="0">
              <a:latin typeface="Times New Roman" pitchFamily="18" charset="0"/>
              <a:cs typeface="Times New Roman" pitchFamily="18" charset="0"/>
            </a:endParaRPr>
          </a:p>
        </p:txBody>
      </p:sp>
      <p:sp>
        <p:nvSpPr>
          <p:cNvPr id="3" name="Rectangle 2"/>
          <p:cNvSpPr/>
          <p:nvPr/>
        </p:nvSpPr>
        <p:spPr>
          <a:xfrm>
            <a:off x="533400" y="1674674"/>
            <a:ext cx="7086600" cy="1938992"/>
          </a:xfrm>
          <a:prstGeom prst="rect">
            <a:avLst/>
          </a:prstGeom>
        </p:spPr>
        <p:txBody>
          <a:bodyPr wrap="square">
            <a:spAutoFit/>
          </a:bodyPr>
          <a:lstStyle/>
          <a:p>
            <a:pPr algn="ctr"/>
            <a:r>
              <a:rPr lang="en-US" sz="2800" b="1" smtClean="0"/>
              <a:t>     </a:t>
            </a:r>
            <a:r>
              <a:rPr lang="en-US" sz="2800" b="1" smtClean="0">
                <a:latin typeface="Times New Roman" pitchFamily="18" charset="0"/>
                <a:cs typeface="Times New Roman" pitchFamily="18" charset="0"/>
              </a:rPr>
              <a:t>LEARNING  </a:t>
            </a:r>
            <a:r>
              <a:rPr lang="en-US" sz="2800" b="1" dirty="0" smtClean="0">
                <a:latin typeface="Times New Roman" pitchFamily="18" charset="0"/>
                <a:cs typeface="Times New Roman" pitchFamily="18" charset="0"/>
              </a:rPr>
              <a:t>PROXIMITY </a:t>
            </a:r>
            <a:r>
              <a:rPr lang="en-US" sz="2800" b="1" smtClean="0">
                <a:latin typeface="Times New Roman" pitchFamily="18" charset="0"/>
                <a:cs typeface="Times New Roman" pitchFamily="18" charset="0"/>
              </a:rPr>
              <a:t>RELATIONS    FEATURE   </a:t>
            </a:r>
            <a:r>
              <a:rPr lang="en-US" sz="2800" b="1" dirty="0" smtClean="0">
                <a:latin typeface="Times New Roman" pitchFamily="18" charset="0"/>
                <a:cs typeface="Times New Roman" pitchFamily="18" charset="0"/>
              </a:rPr>
              <a:t>SELECTION</a:t>
            </a:r>
            <a:endParaRPr lang="en-US" sz="2800" dirty="0" smtClean="0">
              <a:latin typeface="Times New Roman" pitchFamily="18" charset="0"/>
              <a:cs typeface="Times New Roman" pitchFamily="18" charset="0"/>
            </a:endParaRPr>
          </a:p>
          <a:p>
            <a:pPr algn="ctr"/>
            <a:r>
              <a:rPr lang="en-US" sz="2800" b="1" dirty="0" smtClean="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r>
              <a:rPr lang="en-US" sz="3600" dirty="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52400"/>
            <a:ext cx="6629399" cy="717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8490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1" y="-857250"/>
            <a:ext cx="6326188" cy="821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4790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1" y="0"/>
            <a:ext cx="6630988" cy="736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8152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50950"/>
            <a:ext cx="5943600" cy="492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9071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50950"/>
            <a:ext cx="594360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614285"/>
            <a:ext cx="6705600" cy="560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1" y="0"/>
            <a:ext cx="6707188"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8613" y="152400"/>
            <a:ext cx="5946775" cy="733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1" y="-493713"/>
            <a:ext cx="7011988" cy="8099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533400"/>
            <a:ext cx="7086599" cy="815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533400"/>
            <a:ext cx="7467600" cy="569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5" name="Rectangle 15"/>
          <p:cNvSpPr>
            <a:spLocks noChangeArrowheads="1"/>
          </p:cNvSpPr>
          <p:nvPr/>
        </p:nvSpPr>
        <p:spPr bwMode="auto">
          <a:xfrm>
            <a:off x="0" y="1524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0"/>
            <a:ext cx="6553200" cy="736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52400"/>
            <a:ext cx="6858000" cy="768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34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1" y="0"/>
            <a:ext cx="6554788" cy="725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stretch>
            <a:fillRect/>
          </a:stretch>
        </p:blipFill>
        <p:spPr>
          <a:xfrm>
            <a:off x="1600200" y="1200150"/>
            <a:ext cx="5943600" cy="44577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22262"/>
            <a:ext cx="6508750" cy="585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2"/>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4859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4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228601"/>
            <a:ext cx="6857999" cy="749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52399"/>
            <a:ext cx="6707189" cy="674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4362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1" y="-152400"/>
            <a:ext cx="6630988" cy="741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865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1" y="0"/>
            <a:ext cx="6630988" cy="758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6614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304800"/>
            <a:ext cx="6400800" cy="740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146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88340" y="2419350"/>
            <a:ext cx="6995160" cy="2329815"/>
            <a:chOff x="0" y="0"/>
            <a:chExt cx="6995160" cy="2329815"/>
          </a:xfrm>
        </p:grpSpPr>
        <p:cxnSp>
          <p:nvCxnSpPr>
            <p:cNvPr id="5" name="Straight Arrow Connector 4"/>
            <p:cNvCxnSpPr/>
            <p:nvPr/>
          </p:nvCxnSpPr>
          <p:spPr>
            <a:xfrm>
              <a:off x="952500" y="1333500"/>
              <a:ext cx="8153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Rectangle 5"/>
            <p:cNvSpPr/>
            <p:nvPr/>
          </p:nvSpPr>
          <p:spPr>
            <a:xfrm>
              <a:off x="1752600" y="1143000"/>
              <a:ext cx="1363980" cy="335280"/>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Login</a:t>
              </a:r>
            </a:p>
          </p:txBody>
        </p:sp>
        <p:sp>
          <p:nvSpPr>
            <p:cNvPr id="7" name="Oval 6"/>
            <p:cNvSpPr/>
            <p:nvPr/>
          </p:nvSpPr>
          <p:spPr>
            <a:xfrm>
              <a:off x="0" y="1057275"/>
              <a:ext cx="944880" cy="52578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User</a:t>
              </a:r>
            </a:p>
          </p:txBody>
        </p:sp>
        <p:cxnSp>
          <p:nvCxnSpPr>
            <p:cNvPr id="8" name="Straight Arrow Connector 7"/>
            <p:cNvCxnSpPr/>
            <p:nvPr/>
          </p:nvCxnSpPr>
          <p:spPr>
            <a:xfrm>
              <a:off x="3124200" y="1314450"/>
              <a:ext cx="76962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Rectangle 8"/>
            <p:cNvSpPr/>
            <p:nvPr/>
          </p:nvSpPr>
          <p:spPr>
            <a:xfrm>
              <a:off x="3895725" y="819150"/>
              <a:ext cx="998220" cy="914400"/>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Server</a:t>
              </a:r>
            </a:p>
          </p:txBody>
        </p:sp>
        <p:cxnSp>
          <p:nvCxnSpPr>
            <p:cNvPr id="10" name="Straight Arrow Connector 9"/>
            <p:cNvCxnSpPr/>
            <p:nvPr/>
          </p:nvCxnSpPr>
          <p:spPr>
            <a:xfrm>
              <a:off x="4895850" y="1590675"/>
              <a:ext cx="1272540" cy="2438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Flowchart: Alternate Process 10"/>
            <p:cNvSpPr/>
            <p:nvPr/>
          </p:nvSpPr>
          <p:spPr>
            <a:xfrm>
              <a:off x="5981700" y="0"/>
              <a:ext cx="830580" cy="861060"/>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Welcome to Login</a:t>
              </a:r>
            </a:p>
          </p:txBody>
        </p:sp>
        <p:sp>
          <p:nvSpPr>
            <p:cNvPr id="12" name="Rounded Rectangle 11"/>
            <p:cNvSpPr/>
            <p:nvPr/>
          </p:nvSpPr>
          <p:spPr>
            <a:xfrm>
              <a:off x="6172200" y="1476375"/>
              <a:ext cx="822960" cy="85344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Register</a:t>
              </a:r>
            </a:p>
          </p:txBody>
        </p:sp>
        <p:sp>
          <p:nvSpPr>
            <p:cNvPr id="13" name="Rectangle 12"/>
            <p:cNvSpPr/>
            <p:nvPr/>
          </p:nvSpPr>
          <p:spPr>
            <a:xfrm rot="614874">
              <a:off x="5019675" y="1800225"/>
              <a:ext cx="844833" cy="256682"/>
            </a:xfrm>
            <a:prstGeom prst="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New user</a:t>
              </a:r>
            </a:p>
          </p:txBody>
        </p:sp>
      </p:grpSp>
      <p:cxnSp>
        <p:nvCxnSpPr>
          <p:cNvPr id="14" name="Straight Arrow Connector 13"/>
          <p:cNvCxnSpPr/>
          <p:nvPr/>
        </p:nvCxnSpPr>
        <p:spPr>
          <a:xfrm flipV="1">
            <a:off x="5584190" y="2923540"/>
            <a:ext cx="1097915" cy="42037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Rectangle 15"/>
          <p:cNvSpPr/>
          <p:nvPr/>
        </p:nvSpPr>
        <p:spPr>
          <a:xfrm>
            <a:off x="662940" y="762000"/>
            <a:ext cx="2234651" cy="369332"/>
          </a:xfrm>
          <a:prstGeom prst="rect">
            <a:avLst/>
          </a:prstGeom>
        </p:spPr>
        <p:txBody>
          <a:bodyPr wrap="none">
            <a:spAutoFit/>
          </a:bodyPr>
          <a:lstStyle/>
          <a:p>
            <a:r>
              <a:rPr lang="en-US" b="1" dirty="0"/>
              <a:t>MODULES DIAGRAM:</a:t>
            </a:r>
            <a:endParaRPr lang="en-US" dirty="0"/>
          </a:p>
        </p:txBody>
      </p:sp>
      <p:sp>
        <p:nvSpPr>
          <p:cNvPr id="17"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18"/>
          <p:cNvSpPr>
            <a:spLocks noChangeArrowheads="1"/>
          </p:cNvSpPr>
          <p:nvPr/>
        </p:nvSpPr>
        <p:spPr bwMode="auto">
          <a:xfrm>
            <a:off x="1160779" y="1671593"/>
            <a:ext cx="28060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1.User Interface Design:</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1" y="0"/>
            <a:ext cx="6478588" cy="767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9593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28600"/>
            <a:ext cx="6476999" cy="732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0902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298450"/>
            <a:ext cx="6781799" cy="781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269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61925"/>
            <a:ext cx="6934199" cy="746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954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1" y="-152400"/>
            <a:ext cx="6249988" cy="771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9115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1" y="152400"/>
            <a:ext cx="6630988" cy="695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4263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28600"/>
            <a:ext cx="6934199" cy="774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231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460375"/>
            <a:ext cx="6934199" cy="742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8150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1" y="685801"/>
            <a:ext cx="6478588" cy="52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600200" y="1200150"/>
            <a:ext cx="5943600" cy="4457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76200"/>
            <a:ext cx="7238999" cy="775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7227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82550"/>
            <a:ext cx="7369175" cy="677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125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457201"/>
            <a:ext cx="8092453"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7501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304800"/>
            <a:ext cx="7086599"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0005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615950"/>
            <a:ext cx="6478588" cy="816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3634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457200"/>
            <a:ext cx="7010399" cy="756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1984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87325"/>
            <a:ext cx="7086600" cy="753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246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22350"/>
            <a:ext cx="6248400" cy="484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8038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78100"/>
            <a:ext cx="7197976" cy="137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442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1" y="228600"/>
            <a:ext cx="6630988" cy="703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2070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76201"/>
            <a:ext cx="6781799" cy="784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334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52400"/>
            <a:ext cx="6629399" cy="747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2489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671066"/>
            <a:ext cx="4572000" cy="5515869"/>
          </a:xfrm>
          <a:prstGeom prst="rect">
            <a:avLst/>
          </a:prstGeom>
        </p:spPr>
        <p:txBody>
          <a:bodyPr>
            <a:spAutoFit/>
          </a:bodyPr>
          <a:lstStyle/>
          <a:p>
            <a:pPr algn="just">
              <a:lnSpc>
                <a:spcPct val="115000"/>
              </a:lnSpc>
              <a:spcAft>
                <a:spcPts val="1000"/>
              </a:spcAft>
            </a:pPr>
            <a:r>
              <a:rPr lang="en-US" dirty="0">
                <a:latin typeface="Times New Roman"/>
                <a:ea typeface="Calibri"/>
                <a:cs typeface="Times New Roman"/>
              </a:rPr>
              <a:t> if(m==true)</a:t>
            </a:r>
            <a:endParaRPr lang="en-US" sz="1100" dirty="0">
              <a:ea typeface="Calibri"/>
              <a:cs typeface="Times New Roman"/>
            </a:endParaRPr>
          </a:p>
          <a:p>
            <a:pPr algn="just">
              <a:lnSpc>
                <a:spcPct val="115000"/>
              </a:lnSpc>
              <a:spcAft>
                <a:spcPts val="1000"/>
              </a:spcAft>
            </a:pPr>
            <a:r>
              <a:rPr lang="en-US" dirty="0">
                <a:latin typeface="Times New Roman"/>
                <a:ea typeface="Calibri"/>
                <a:cs typeface="Times New Roman"/>
              </a:rPr>
              <a:t>		 {</a:t>
            </a:r>
            <a:endParaRPr lang="en-US" sz="1100" dirty="0">
              <a:ea typeface="Calibri"/>
              <a:cs typeface="Times New Roman"/>
            </a:endParaRPr>
          </a:p>
          <a:p>
            <a:pPr algn="just">
              <a:lnSpc>
                <a:spcPct val="115000"/>
              </a:lnSpc>
              <a:spcAft>
                <a:spcPts val="1000"/>
              </a:spcAft>
            </a:pPr>
            <a:r>
              <a:rPr lang="en-US" dirty="0">
                <a:latin typeface="Times New Roman"/>
                <a:ea typeface="Calibri"/>
                <a:cs typeface="Times New Roman"/>
              </a:rPr>
              <a:t>			 </a:t>
            </a:r>
            <a:r>
              <a:rPr lang="en-US" dirty="0" err="1">
                <a:latin typeface="Times New Roman"/>
                <a:ea typeface="Calibri"/>
                <a:cs typeface="Times New Roman"/>
              </a:rPr>
              <a:t>response.sendRedirect</a:t>
            </a:r>
            <a:r>
              <a:rPr lang="en-US" dirty="0">
                <a:latin typeface="Times New Roman"/>
                <a:ea typeface="Calibri"/>
                <a:cs typeface="Times New Roman"/>
              </a:rPr>
              <a:t>("</a:t>
            </a:r>
            <a:r>
              <a:rPr lang="en-US" dirty="0" err="1">
                <a:latin typeface="Times New Roman"/>
                <a:ea typeface="Calibri"/>
                <a:cs typeface="Times New Roman"/>
              </a:rPr>
              <a:t>fileupload.jsp</a:t>
            </a:r>
            <a:r>
              <a:rPr lang="en-US" dirty="0">
                <a:latin typeface="Times New Roman"/>
                <a:ea typeface="Calibri"/>
                <a:cs typeface="Times New Roman"/>
              </a:rPr>
              <a:t>");</a:t>
            </a:r>
            <a:endParaRPr lang="en-US" sz="1100" dirty="0">
              <a:ea typeface="Calibri"/>
              <a:cs typeface="Times New Roman"/>
            </a:endParaRPr>
          </a:p>
          <a:p>
            <a:pPr algn="just">
              <a:lnSpc>
                <a:spcPct val="115000"/>
              </a:lnSpc>
              <a:spcAft>
                <a:spcPts val="1000"/>
              </a:spcAft>
            </a:pPr>
            <a:r>
              <a:rPr lang="en-US" dirty="0">
                <a:latin typeface="Times New Roman"/>
                <a:ea typeface="Calibri"/>
                <a:cs typeface="Times New Roman"/>
              </a:rPr>
              <a:t>		 }</a:t>
            </a:r>
            <a:endParaRPr lang="en-US" sz="1100" dirty="0">
              <a:ea typeface="Calibri"/>
              <a:cs typeface="Times New Roman"/>
            </a:endParaRPr>
          </a:p>
          <a:p>
            <a:pPr algn="just">
              <a:lnSpc>
                <a:spcPct val="115000"/>
              </a:lnSpc>
              <a:spcAft>
                <a:spcPts val="1000"/>
              </a:spcAft>
            </a:pPr>
            <a:r>
              <a:rPr lang="en-US" dirty="0">
                <a:latin typeface="Times New Roman"/>
                <a:ea typeface="Calibri"/>
                <a:cs typeface="Times New Roman"/>
              </a:rPr>
              <a:t>		 else</a:t>
            </a:r>
            <a:endParaRPr lang="en-US" sz="1100" dirty="0">
              <a:ea typeface="Calibri"/>
              <a:cs typeface="Times New Roman"/>
            </a:endParaRPr>
          </a:p>
          <a:p>
            <a:pPr algn="just">
              <a:lnSpc>
                <a:spcPct val="115000"/>
              </a:lnSpc>
              <a:spcAft>
                <a:spcPts val="1000"/>
              </a:spcAft>
            </a:pPr>
            <a:r>
              <a:rPr lang="en-US" dirty="0">
                <a:latin typeface="Times New Roman"/>
                <a:ea typeface="Calibri"/>
                <a:cs typeface="Times New Roman"/>
              </a:rPr>
              <a:t>		 {</a:t>
            </a:r>
            <a:endParaRPr lang="en-US" sz="1100" dirty="0">
              <a:ea typeface="Calibri"/>
              <a:cs typeface="Times New Roman"/>
            </a:endParaRPr>
          </a:p>
          <a:p>
            <a:pPr algn="just">
              <a:lnSpc>
                <a:spcPct val="115000"/>
              </a:lnSpc>
              <a:spcAft>
                <a:spcPts val="1000"/>
              </a:spcAft>
            </a:pPr>
            <a:r>
              <a:rPr lang="en-US" dirty="0">
                <a:latin typeface="Times New Roman"/>
                <a:ea typeface="Calibri"/>
                <a:cs typeface="Times New Roman"/>
              </a:rPr>
              <a:t>		 </a:t>
            </a:r>
            <a:r>
              <a:rPr lang="en-US" dirty="0" err="1">
                <a:latin typeface="Times New Roman"/>
                <a:ea typeface="Calibri"/>
                <a:cs typeface="Times New Roman"/>
              </a:rPr>
              <a:t>response.sendRedirect</a:t>
            </a:r>
            <a:r>
              <a:rPr lang="en-US" dirty="0">
                <a:latin typeface="Times New Roman"/>
                <a:ea typeface="Calibri"/>
                <a:cs typeface="Times New Roman"/>
              </a:rPr>
              <a:t>("</a:t>
            </a:r>
            <a:r>
              <a:rPr lang="en-US" dirty="0" err="1">
                <a:latin typeface="Times New Roman"/>
                <a:ea typeface="Calibri"/>
                <a:cs typeface="Times New Roman"/>
              </a:rPr>
              <a:t>missmatch.jsp</a:t>
            </a:r>
            <a:r>
              <a:rPr lang="en-US" dirty="0">
                <a:latin typeface="Times New Roman"/>
                <a:ea typeface="Calibri"/>
                <a:cs typeface="Times New Roman"/>
              </a:rPr>
              <a:t>");</a:t>
            </a:r>
            <a:endParaRPr lang="en-US" sz="1100" dirty="0">
              <a:ea typeface="Calibri"/>
              <a:cs typeface="Times New Roman"/>
            </a:endParaRPr>
          </a:p>
          <a:p>
            <a:pPr algn="just">
              <a:lnSpc>
                <a:spcPct val="115000"/>
              </a:lnSpc>
              <a:spcAft>
                <a:spcPts val="1000"/>
              </a:spcAft>
            </a:pPr>
            <a:r>
              <a:rPr lang="en-US" dirty="0">
                <a:latin typeface="Times New Roman"/>
                <a:ea typeface="Calibri"/>
                <a:cs typeface="Times New Roman"/>
              </a:rPr>
              <a:t>		 }</a:t>
            </a:r>
            <a:endParaRPr lang="en-US" sz="1100" dirty="0">
              <a:ea typeface="Calibri"/>
              <a:cs typeface="Times New Roman"/>
            </a:endParaRPr>
          </a:p>
          <a:p>
            <a:pPr algn="just">
              <a:lnSpc>
                <a:spcPct val="115000"/>
              </a:lnSpc>
              <a:spcAft>
                <a:spcPts val="1000"/>
              </a:spcAft>
            </a:pPr>
            <a:r>
              <a:rPr lang="en-US" dirty="0">
                <a:latin typeface="Times New Roman"/>
                <a:ea typeface="Calibri"/>
                <a:cs typeface="Times New Roman"/>
              </a:rPr>
              <a:t>		</a:t>
            </a:r>
            <a:endParaRPr lang="en-US" sz="1100" dirty="0">
              <a:ea typeface="Calibri"/>
              <a:cs typeface="Times New Roman"/>
            </a:endParaRPr>
          </a:p>
          <a:p>
            <a:pPr algn="just">
              <a:lnSpc>
                <a:spcPct val="115000"/>
              </a:lnSpc>
              <a:spcAft>
                <a:spcPts val="1000"/>
              </a:spcAft>
            </a:pPr>
            <a:r>
              <a:rPr lang="en-US" dirty="0">
                <a:latin typeface="Times New Roman"/>
                <a:ea typeface="Calibri"/>
                <a:cs typeface="Times New Roman"/>
              </a:rPr>
              <a:t>	}</a:t>
            </a:r>
            <a:endParaRPr lang="en-US" sz="1100" dirty="0">
              <a:ea typeface="Calibri"/>
              <a:cs typeface="Times New Roman"/>
            </a:endParaRPr>
          </a:p>
          <a:p>
            <a:pPr algn="just">
              <a:lnSpc>
                <a:spcPct val="115000"/>
              </a:lnSpc>
              <a:spcAft>
                <a:spcPts val="1000"/>
              </a:spcAft>
            </a:pPr>
            <a:r>
              <a:rPr lang="en-US" dirty="0">
                <a:latin typeface="Times New Roman"/>
                <a:ea typeface="Calibri"/>
                <a:cs typeface="Times New Roman"/>
              </a:rPr>
              <a:t>}</a:t>
            </a:r>
            <a:endParaRPr lang="en-US" sz="1100" dirty="0">
              <a:ea typeface="Calibri"/>
              <a:cs typeface="Times New Roman"/>
            </a:endParaRPr>
          </a:p>
        </p:txBody>
      </p:sp>
    </p:spTree>
    <p:extLst>
      <p:ext uri="{BB962C8B-B14F-4D97-AF65-F5344CB8AC3E}">
        <p14:creationId xmlns:p14="http://schemas.microsoft.com/office/powerpoint/2010/main" val="3054721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820738"/>
            <a:ext cx="6781799" cy="814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8253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1644</TotalTime>
  <Words>264</Words>
  <Application>Microsoft Office PowerPoint</Application>
  <PresentationFormat>On-screen Show (4:3)</PresentationFormat>
  <Paragraphs>34</Paragraphs>
  <Slides>47</Slides>
  <Notes>3</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spiro10</dc:creator>
  <cp:lastModifiedBy>spiro</cp:lastModifiedBy>
  <cp:revision>352</cp:revision>
  <dcterms:created xsi:type="dcterms:W3CDTF">2006-08-16T00:00:00Z</dcterms:created>
  <dcterms:modified xsi:type="dcterms:W3CDTF">2016-12-20T10:45:29Z</dcterms:modified>
</cp:coreProperties>
</file>