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4"/>
  </p:notesMasterIdLst>
  <p:sldIdLst>
    <p:sldId id="256" r:id="rId2"/>
    <p:sldId id="257" r:id="rId3"/>
    <p:sldId id="272" r:id="rId4"/>
    <p:sldId id="265" r:id="rId5"/>
    <p:sldId id="266" r:id="rId6"/>
    <p:sldId id="267" r:id="rId7"/>
    <p:sldId id="268" r:id="rId8"/>
    <p:sldId id="262" r:id="rId9"/>
    <p:sldId id="269" r:id="rId10"/>
    <p:sldId id="270" r:id="rId11"/>
    <p:sldId id="271"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83F315-554C-460B-960F-D45175CE22AB}" type="datetimeFigureOut">
              <a:rPr lang="en-US" smtClean="0"/>
              <a:pPr/>
              <a:t>20-Dec-16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D013D5-2272-4972-8384-8D16075F1052}" type="slidenum">
              <a:rPr lang="en-US" smtClean="0"/>
              <a:pPr/>
              <a:t>‹#›</a:t>
            </a:fld>
            <a:endParaRPr lang="en-US"/>
          </a:p>
        </p:txBody>
      </p:sp>
    </p:spTree>
    <p:extLst>
      <p:ext uri="{BB962C8B-B14F-4D97-AF65-F5344CB8AC3E}">
        <p14:creationId xmlns:p14="http://schemas.microsoft.com/office/powerpoint/2010/main" val="4273496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46A7E9-D32A-413C-89A9-94728D2354C5}"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6A7E9-D32A-413C-89A9-94728D2354C5}"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6A7E9-D32A-413C-89A9-94728D2354C5}"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6A7E9-D32A-413C-89A9-94728D2354C5}"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46A7E9-D32A-413C-89A9-94728D2354C5}"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46A7E9-D32A-413C-89A9-94728D2354C5}" type="datetimeFigureOut">
              <a:rPr lang="en-US" smtClean="0"/>
              <a:pPr/>
              <a:t>20-Dec-16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46A7E9-D32A-413C-89A9-94728D2354C5}" type="datetimeFigureOut">
              <a:rPr lang="en-US" smtClean="0"/>
              <a:pPr/>
              <a:t>20-Dec-16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46A7E9-D32A-413C-89A9-94728D2354C5}" type="datetimeFigureOut">
              <a:rPr lang="en-US" smtClean="0"/>
              <a:pPr/>
              <a:t>20-Dec-16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6A7E9-D32A-413C-89A9-94728D2354C5}" type="datetimeFigureOut">
              <a:rPr lang="en-US" smtClean="0"/>
              <a:pPr/>
              <a:t>20-Dec-16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46A7E9-D32A-413C-89A9-94728D2354C5}" type="datetimeFigureOut">
              <a:rPr lang="en-US" smtClean="0"/>
              <a:pPr/>
              <a:t>20-Dec-16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46A7E9-D32A-413C-89A9-94728D2354C5}" type="datetimeFigureOut">
              <a:rPr lang="en-US" smtClean="0"/>
              <a:pPr/>
              <a:t>20-Dec-16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2000" b="-4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6A7E9-D32A-413C-89A9-94728D2354C5}" type="datetimeFigureOut">
              <a:rPr lang="en-US" smtClean="0"/>
              <a:pPr/>
              <a:t>20-Dec-16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C319F-8676-4147-98CB-80E004E5A1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Databases" TargetMode="External"/><Relationship Id="rId2" Type="http://schemas.openxmlformats.org/officeDocument/2006/relationships/hyperlink" Target="https://en.wikipedia.org/wiki/Association_rule_learn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600200"/>
            <a:ext cx="8305800" cy="2209799"/>
          </a:xfrm>
        </p:spPr>
        <p:txBody>
          <a:bodyPr>
            <a:noAutofit/>
          </a:bodyPr>
          <a:lstStyle/>
          <a:p>
            <a:r>
              <a:rPr lang="en-US" sz="3200" b="1" dirty="0" smtClean="0">
                <a:latin typeface="Times New Roman" pitchFamily="18" charset="0"/>
                <a:cs typeface="Times New Roman" pitchFamily="18" charset="0"/>
              </a:rPr>
              <a:t>LEARNING PROXIMITY RELATIONS </a:t>
            </a:r>
            <a:r>
              <a:rPr lang="en-US" sz="3200" b="1" smtClean="0">
                <a:latin typeface="Times New Roman" pitchFamily="18" charset="0"/>
                <a:cs typeface="Times New Roman" pitchFamily="18" charset="0"/>
              </a:rPr>
              <a:t>FOR FEATURE </a:t>
            </a:r>
            <a:r>
              <a:rPr lang="en-US" sz="3200" b="1" dirty="0" smtClean="0">
                <a:latin typeface="Times New Roman" pitchFamily="18" charset="0"/>
                <a:cs typeface="Times New Roman" pitchFamily="18" charset="0"/>
              </a:rPr>
              <a:t>SELECTION</a:t>
            </a:r>
            <a:br>
              <a:rPr lang="en-US" sz="3200" b="1" dirty="0" smtClean="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44974063"/>
              </p:ext>
            </p:extLst>
          </p:nvPr>
        </p:nvGraphicFramePr>
        <p:xfrm>
          <a:off x="304800" y="1"/>
          <a:ext cx="8001000" cy="6858000"/>
        </p:xfrm>
        <a:graphic>
          <a:graphicData uri="http://schemas.openxmlformats.org/drawingml/2006/table">
            <a:tbl>
              <a:tblPr/>
              <a:tblGrid>
                <a:gridCol w="4114800"/>
                <a:gridCol w="3886200"/>
              </a:tblGrid>
              <a:tr h="346771">
                <a:tc>
                  <a:txBody>
                    <a:bodyPr/>
                    <a:lstStyle/>
                    <a:p>
                      <a:pPr marL="0" marR="0" algn="ctr">
                        <a:spcBef>
                          <a:spcPts val="600"/>
                        </a:spcBef>
                        <a:spcAft>
                          <a:spcPts val="600"/>
                        </a:spcAft>
                        <a:tabLst>
                          <a:tab pos="523875" algn="l"/>
                          <a:tab pos="1337310" algn="ctr"/>
                        </a:tabLst>
                      </a:pPr>
                      <a:r>
                        <a:rPr lang="en-US" sz="1800" b="1" dirty="0">
                          <a:latin typeface="Times New Roman"/>
                          <a:ea typeface="Times New Roman"/>
                        </a:rPr>
                        <a:t>PROPOSED SYSTEM</a:t>
                      </a:r>
                      <a:endParaRPr lang="en-US" sz="18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2000" b="1">
                          <a:latin typeface="Times New Roman"/>
                          <a:ea typeface="Times New Roman"/>
                          <a:cs typeface="Times New Roman"/>
                        </a:rPr>
                        <a:t>FUTURE ENHANCEMENT</a:t>
                      </a:r>
                      <a:endParaRPr lang="en-US" sz="2000">
                        <a:latin typeface="Times New Roman"/>
                        <a:ea typeface="Times New Roman"/>
                        <a:cs typeface="Times New Roman"/>
                      </a:endParaRPr>
                    </a:p>
                  </a:txBody>
                  <a:tcPr marL="30997" marR="309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06896">
                <a:tc>
                  <a:txBody>
                    <a:bodyPr/>
                    <a:lstStyle/>
                    <a:p>
                      <a:pPr marL="0" marR="0">
                        <a:lnSpc>
                          <a:spcPct val="150000"/>
                        </a:lnSpc>
                        <a:spcBef>
                          <a:spcPts val="0"/>
                        </a:spcBef>
                        <a:spcAft>
                          <a:spcPts val="0"/>
                        </a:spcAft>
                      </a:pPr>
                      <a:r>
                        <a:rPr lang="en-US" sz="1800" b="1" dirty="0">
                          <a:latin typeface="Times New Roman" pitchFamily="18" charset="0"/>
                          <a:ea typeface="Times New Roman"/>
                          <a:cs typeface="Times New Roman" pitchFamily="18" charset="0"/>
                        </a:rPr>
                        <a:t>PROPOSED TECHNIQUE:</a:t>
                      </a:r>
                      <a:r>
                        <a:rPr lang="en-US" sz="1800" dirty="0">
                          <a:latin typeface="Times New Roman" pitchFamily="18" charset="0"/>
                          <a:ea typeface="Times New Roman"/>
                          <a:cs typeface="Times New Roman" pitchFamily="18" charset="0"/>
                        </a:rPr>
                        <a:t>-</a:t>
                      </a:r>
                    </a:p>
                    <a:p>
                      <a:pPr marL="285750" lvl="0" indent="-285750">
                        <a:buFont typeface="Arial" pitchFamily="34" charset="0"/>
                        <a:buChar char="•"/>
                      </a:pPr>
                      <a:r>
                        <a:rPr lang="en-US" sz="1800" kern="1200" dirty="0" smtClean="0">
                          <a:solidFill>
                            <a:schemeClr val="tx1"/>
                          </a:solidFill>
                          <a:effectLst/>
                          <a:latin typeface="Times New Roman" pitchFamily="18" charset="0"/>
                          <a:ea typeface="+mn-ea"/>
                          <a:cs typeface="Times New Roman" pitchFamily="18" charset="0"/>
                        </a:rPr>
                        <a:t>Relevant feature Discovery Algorithm.</a:t>
                      </a:r>
                      <a:endParaRPr lang="en-US" sz="2000" dirty="0">
                        <a:latin typeface="Times New Roman" pitchFamily="18" charset="0"/>
                        <a:ea typeface="Times New Roman"/>
                        <a:cs typeface="Times New Roman" pitchFamily="18" charset="0"/>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102870" algn="just">
                        <a:lnSpc>
                          <a:spcPct val="150000"/>
                        </a:lnSpc>
                        <a:spcBef>
                          <a:spcPts val="0"/>
                        </a:spcBef>
                        <a:spcAft>
                          <a:spcPts val="0"/>
                        </a:spcAft>
                      </a:pPr>
                      <a:r>
                        <a:rPr lang="en-US" sz="2000" dirty="0">
                          <a:effectLst/>
                          <a:latin typeface="Times New Roman" pitchFamily="18" charset="0"/>
                          <a:ea typeface="Times New Roman"/>
                          <a:cs typeface="Times New Roman" pitchFamily="18" charset="0"/>
                        </a:rPr>
                        <a:t> </a:t>
                      </a:r>
                      <a:r>
                        <a:rPr lang="en-US" sz="2000" b="1" dirty="0">
                          <a:effectLst/>
                          <a:latin typeface="Times New Roman" pitchFamily="18" charset="0"/>
                          <a:ea typeface="Times New Roman"/>
                          <a:cs typeface="Times New Roman" pitchFamily="18" charset="0"/>
                        </a:rPr>
                        <a:t> FUTURE TECHNIQUE:</a:t>
                      </a:r>
                      <a:r>
                        <a:rPr lang="en-US" sz="2000" dirty="0">
                          <a:effectLst/>
                          <a:latin typeface="Times New Roman" pitchFamily="18" charset="0"/>
                          <a:ea typeface="Times New Roman"/>
                          <a:cs typeface="Times New Roman" pitchFamily="18" charset="0"/>
                        </a:rPr>
                        <a:t> -</a:t>
                      </a:r>
                    </a:p>
                    <a:p>
                      <a:pPr marL="342900" marR="0" lvl="0" indent="-342900" algn="just">
                        <a:lnSpc>
                          <a:spcPct val="150000"/>
                        </a:lnSpc>
                        <a:spcBef>
                          <a:spcPts val="0"/>
                        </a:spcBef>
                        <a:spcAft>
                          <a:spcPts val="0"/>
                        </a:spcAft>
                        <a:buFont typeface="Symbol"/>
                        <a:buChar char=""/>
                      </a:pPr>
                      <a:r>
                        <a:rPr lang="en-US" sz="2000" smtClean="0">
                          <a:effectLst/>
                          <a:latin typeface="Times New Roman" pitchFamily="18" charset="0"/>
                          <a:ea typeface="Times New Roman"/>
                          <a:cs typeface="Times New Roman" pitchFamily="18" charset="0"/>
                        </a:rPr>
                        <a:t>Item </a:t>
                      </a:r>
                      <a:r>
                        <a:rPr lang="en-US" sz="2000" dirty="0">
                          <a:effectLst/>
                          <a:latin typeface="Times New Roman" pitchFamily="18" charset="0"/>
                          <a:ea typeface="Times New Roman"/>
                          <a:cs typeface="Times New Roman" pitchFamily="18" charset="0"/>
                        </a:rPr>
                        <a:t>set Retrieval Algorithm.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4333">
                <a:tc>
                  <a:txBody>
                    <a:bodyPr/>
                    <a:lstStyle/>
                    <a:p>
                      <a:pPr marL="0" marR="0">
                        <a:lnSpc>
                          <a:spcPct val="150000"/>
                        </a:lnSpc>
                        <a:spcBef>
                          <a:spcPts val="0"/>
                        </a:spcBef>
                        <a:spcAft>
                          <a:spcPts val="0"/>
                        </a:spcAft>
                      </a:pPr>
                      <a:r>
                        <a:rPr lang="en-US" sz="2000" b="1" dirty="0">
                          <a:latin typeface="Times New Roman" pitchFamily="18" charset="0"/>
                          <a:ea typeface="Times New Roman"/>
                          <a:cs typeface="Times New Roman" pitchFamily="18" charset="0"/>
                        </a:rPr>
                        <a:t>TECHNIQUE DEFINITION:-</a:t>
                      </a:r>
                      <a:endParaRPr lang="en-US" sz="2000" dirty="0">
                        <a:latin typeface="Times New Roman" pitchFamily="18" charset="0"/>
                        <a:ea typeface="Times New Roman"/>
                        <a:cs typeface="Times New Roman" pitchFamily="18" charset="0"/>
                      </a:endParaRPr>
                    </a:p>
                    <a:p>
                      <a:pPr marL="285750" lvl="0" indent="-285750" algn="just">
                        <a:lnSpc>
                          <a:spcPct val="150000"/>
                        </a:lnSpc>
                        <a:buFont typeface="Arial" pitchFamily="34" charset="0"/>
                        <a:buChar char="•"/>
                      </a:pPr>
                      <a:r>
                        <a:rPr lang="en-US" sz="1800" kern="1200" dirty="0" smtClean="0">
                          <a:solidFill>
                            <a:schemeClr val="tx1"/>
                          </a:solidFill>
                          <a:effectLst/>
                          <a:latin typeface="Times New Roman" pitchFamily="18" charset="0"/>
                          <a:ea typeface="+mn-ea"/>
                          <a:cs typeface="Times New Roman" pitchFamily="18" charset="0"/>
                        </a:rPr>
                        <a:t>Relevance feature discovery algorithm  produce result of searched term and its relevant term. Which increase the response time of website. </a:t>
                      </a:r>
                      <a:endParaRPr lang="en-US" sz="2000" dirty="0">
                        <a:latin typeface="Times New Roman" pitchFamily="18" charset="0"/>
                        <a:ea typeface="Times New Roman"/>
                        <a:cs typeface="Times New Roman" pitchFamily="18" charset="0"/>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102870" algn="just">
                        <a:lnSpc>
                          <a:spcPct val="150000"/>
                        </a:lnSpc>
                        <a:spcBef>
                          <a:spcPts val="0"/>
                        </a:spcBef>
                        <a:spcAft>
                          <a:spcPts val="0"/>
                        </a:spcAft>
                      </a:pPr>
                      <a:r>
                        <a:rPr lang="en-US" sz="2000" b="1" dirty="0">
                          <a:effectLst/>
                          <a:latin typeface="Times New Roman" pitchFamily="18" charset="0"/>
                          <a:ea typeface="Calibri"/>
                          <a:cs typeface="Times New Roman" pitchFamily="18" charset="0"/>
                        </a:rPr>
                        <a:t>TECHNIQUE DEFINITION:-</a:t>
                      </a:r>
                      <a:endParaRPr lang="en-US" sz="2000" dirty="0">
                        <a:effectLst/>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Symbol"/>
                        <a:buChar char=""/>
                      </a:pPr>
                      <a:r>
                        <a:rPr lang="en-US" sz="2000" dirty="0">
                          <a:effectLst/>
                          <a:latin typeface="Times New Roman" pitchFamily="18" charset="0"/>
                          <a:ea typeface="Times New Roman"/>
                          <a:cs typeface="Times New Roman" pitchFamily="18" charset="0"/>
                        </a:rPr>
                        <a:t>Transaction dataset with frequent item set is fetched and keeping the dataset for large amount of data set.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35276453"/>
              </p:ext>
            </p:extLst>
          </p:nvPr>
        </p:nvGraphicFramePr>
        <p:xfrm>
          <a:off x="304800" y="0"/>
          <a:ext cx="8000999" cy="6705600"/>
        </p:xfrm>
        <a:graphic>
          <a:graphicData uri="http://schemas.openxmlformats.org/drawingml/2006/table">
            <a:tbl>
              <a:tblPr/>
              <a:tblGrid>
                <a:gridCol w="4000030"/>
                <a:gridCol w="4000969"/>
              </a:tblGrid>
              <a:tr h="533399">
                <a:tc>
                  <a:txBody>
                    <a:bodyPr/>
                    <a:lstStyle/>
                    <a:p>
                      <a:pPr marL="0" marR="0" algn="ctr">
                        <a:spcBef>
                          <a:spcPts val="600"/>
                        </a:spcBef>
                        <a:spcAft>
                          <a:spcPts val="600"/>
                        </a:spcAft>
                      </a:pPr>
                      <a:r>
                        <a:rPr lang="en-US" sz="2000" b="1" dirty="0">
                          <a:latin typeface="Times New Roman"/>
                          <a:ea typeface="Times New Roman"/>
                          <a:cs typeface="Times New Roman"/>
                        </a:rPr>
                        <a:t>PRPOSED SYSTEM</a:t>
                      </a:r>
                      <a:endParaRPr lang="en-US" sz="2000" dirty="0">
                        <a:latin typeface="Times New Roman"/>
                        <a:ea typeface="Times New Roman"/>
                        <a:cs typeface="Times New Roman"/>
                      </a:endParaRPr>
                    </a:p>
                  </a:txBody>
                  <a:tcPr marL="30997" marR="309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2000" b="1">
                          <a:latin typeface="Times New Roman"/>
                          <a:ea typeface="Times New Roman"/>
                          <a:cs typeface="Times New Roman"/>
                        </a:rPr>
                        <a:t>FUTURE ENHANCEMENT</a:t>
                      </a:r>
                      <a:endParaRPr lang="en-US" sz="2000">
                        <a:latin typeface="Times New Roman"/>
                        <a:ea typeface="Times New Roman"/>
                        <a:cs typeface="Times New Roman"/>
                      </a:endParaRPr>
                    </a:p>
                  </a:txBody>
                  <a:tcPr marL="30997" marR="309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2201">
                <a:tc>
                  <a:txBody>
                    <a:bodyPr/>
                    <a:lstStyle/>
                    <a:p>
                      <a:pPr marL="0" marR="0" algn="l">
                        <a:lnSpc>
                          <a:spcPct val="115000"/>
                        </a:lnSpc>
                        <a:spcBef>
                          <a:spcPts val="0"/>
                        </a:spcBef>
                        <a:spcAft>
                          <a:spcPts val="1000"/>
                        </a:spcAft>
                      </a:pPr>
                      <a:r>
                        <a:rPr lang="en-US" sz="1800" b="1" dirty="0">
                          <a:latin typeface="Times New Roman" pitchFamily="18" charset="0"/>
                          <a:ea typeface="Calibri"/>
                          <a:cs typeface="Times New Roman" pitchFamily="18" charset="0"/>
                        </a:rPr>
                        <a:t>ENRICHMENT:-</a:t>
                      </a:r>
                      <a:endParaRPr lang="en-US" sz="1800" dirty="0">
                        <a:latin typeface="Times New Roman" pitchFamily="18" charset="0"/>
                        <a:ea typeface="Calibri"/>
                        <a:cs typeface="Times New Roman" pitchFamily="18" charset="0"/>
                      </a:endParaRPr>
                    </a:p>
                    <a:p>
                      <a:pPr marL="285750" lvl="0" indent="-285750">
                        <a:lnSpc>
                          <a:spcPct val="150000"/>
                        </a:lnSpc>
                        <a:buFont typeface="Arial" pitchFamily="34" charset="0"/>
                        <a:buChar char="•"/>
                      </a:pPr>
                      <a:r>
                        <a:rPr lang="en-US" sz="1800" kern="1200" dirty="0" smtClean="0">
                          <a:solidFill>
                            <a:schemeClr val="tx1"/>
                          </a:solidFill>
                          <a:effectLst/>
                          <a:latin typeface="Times New Roman" pitchFamily="18" charset="0"/>
                          <a:ea typeface="+mn-ea"/>
                          <a:cs typeface="Times New Roman" pitchFamily="18" charset="0"/>
                        </a:rPr>
                        <a:t>Response time increased.</a:t>
                      </a:r>
                    </a:p>
                    <a:p>
                      <a:pPr marL="285750" indent="-285750">
                        <a:lnSpc>
                          <a:spcPct val="150000"/>
                        </a:lnSpc>
                        <a:buFont typeface="Arial" pitchFamily="34" charset="0"/>
                        <a:buChar char="•"/>
                      </a:pPr>
                      <a:r>
                        <a:rPr lang="en-US" sz="1800" kern="1200" dirty="0" smtClean="0">
                          <a:solidFill>
                            <a:schemeClr val="tx1"/>
                          </a:solidFill>
                          <a:effectLst/>
                          <a:latin typeface="Times New Roman" pitchFamily="18" charset="0"/>
                          <a:ea typeface="+mn-ea"/>
                          <a:cs typeface="Times New Roman" pitchFamily="18" charset="0"/>
                        </a:rPr>
                        <a:t>Website user will increase.</a:t>
                      </a:r>
                      <a:endParaRPr lang="en-US"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SzPts val="1200"/>
                        <a:buFont typeface="Symbol"/>
                        <a:buChar char=""/>
                      </a:pPr>
                      <a:r>
                        <a:rPr lang="en-US" sz="2000" dirty="0">
                          <a:solidFill>
                            <a:srgbClr val="000000"/>
                          </a:solidFill>
                          <a:effectLst/>
                          <a:latin typeface="Times New Roman"/>
                          <a:ea typeface="Calibri"/>
                          <a:cs typeface="Times New Roman"/>
                        </a:rPr>
                        <a:t>Inner Data Access with frequent fetched dataset is maintained.</a:t>
                      </a:r>
                      <a:endParaRPr lang="en-US" sz="2000" dirty="0">
                        <a:effectLst/>
                        <a:latin typeface="Calibri"/>
                        <a:ea typeface="Times New Roman"/>
                        <a:cs typeface="Times New Roman"/>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1"/>
            <a:ext cx="7696200" cy="4343400"/>
          </a:xfrm>
        </p:spPr>
        <p:txBody>
          <a:bodyPr>
            <a:normAutofit/>
          </a:bodyPr>
          <a:lstStyle/>
          <a:p>
            <a:pPr algn="ctr">
              <a:buNone/>
            </a:pPr>
            <a:endParaRPr lang="en-US" sz="8000" dirty="0" smtClean="0"/>
          </a:p>
          <a:p>
            <a:pPr algn="ctr">
              <a:buNone/>
            </a:pPr>
            <a:r>
              <a:rPr lang="en-US" sz="8000" b="1" dirty="0" smtClean="0">
                <a:effectLst>
                  <a:outerShdw blurRad="38100" dist="38100" dir="2700000" algn="tl">
                    <a:srgbClr val="000000">
                      <a:alpha val="43137"/>
                    </a:srgbClr>
                  </a:outerShdw>
                </a:effectLst>
                <a:latin typeface="Times New Roman" pitchFamily="18" charset="0"/>
                <a:cs typeface="Times New Roman" pitchFamily="18" charset="0"/>
              </a:rPr>
              <a:t>THANK YOU</a:t>
            </a:r>
            <a:endParaRPr lang="en-US" sz="80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143000"/>
          </a:xfrm>
        </p:spPr>
        <p:txBody>
          <a:bodyPr>
            <a:normAutofit/>
          </a:bodyPr>
          <a:lstStyle/>
          <a:p>
            <a:pPr algn="l"/>
            <a:r>
              <a:rPr lang="en-US" sz="2200" b="1" dirty="0">
                <a:effectLst>
                  <a:outerShdw blurRad="38100" dist="38100" dir="2700000" algn="tl">
                    <a:srgbClr val="000000">
                      <a:alpha val="43137"/>
                    </a:srgbClr>
                  </a:outerShdw>
                </a:effectLst>
                <a:latin typeface="Times New Roman" pitchFamily="18" charset="0"/>
                <a:cs typeface="Times New Roman" pitchFamily="18" charset="0"/>
              </a:rPr>
              <a:t>ABSTRACT</a:t>
            </a:r>
            <a:r>
              <a:rPr lang="en-US" dirty="0"/>
              <a:t/>
            </a:r>
            <a:br>
              <a:rPr lang="en-US" dirty="0"/>
            </a:br>
            <a:endParaRPr lang="en-US" dirty="0"/>
          </a:p>
        </p:txBody>
      </p:sp>
      <p:sp>
        <p:nvSpPr>
          <p:cNvPr id="3" name="Content Placeholder 2"/>
          <p:cNvSpPr>
            <a:spLocks noGrp="1"/>
          </p:cNvSpPr>
          <p:nvPr>
            <p:ph idx="1"/>
          </p:nvPr>
        </p:nvSpPr>
        <p:spPr>
          <a:xfrm>
            <a:off x="304800" y="990600"/>
            <a:ext cx="7924800" cy="5334000"/>
          </a:xfrm>
        </p:spPr>
        <p:txBody>
          <a:bodyPr>
            <a:normAutofit/>
          </a:bodyPr>
          <a:lstStyle/>
          <a:p>
            <a:pPr algn="just">
              <a:lnSpc>
                <a:spcPct val="160000"/>
              </a:lnSpc>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Demonstrating late advances in the machine learning systems to best in class discrete decision models, we build up an way to deal with oversee reason the captivating and complex fundamental activity system of a manager (DM), which is portrayed by the DM's needs and attitudinal character, near to the properties investment, to give a couple of delineations. On the reason of shocking inclination data as pairwise connections of options, our framework tries to affect a DM's inclination display likewise as the parameters for the most part discrete decision models. To this end, we reduce our learning capacity to an obliged non-direct change issue.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a:bodyPr>
          <a:lstStyle/>
          <a:p>
            <a:pPr marL="0" indent="0">
              <a:lnSpc>
                <a:spcPct val="150000"/>
              </a:lnSpc>
              <a:buNone/>
            </a:pPr>
            <a:r>
              <a:rPr lang="en-US" sz="2000" dirty="0">
                <a:latin typeface="Times New Roman" pitchFamily="18" charset="0"/>
                <a:cs typeface="Times New Roman" pitchFamily="18" charset="0"/>
              </a:rPr>
              <a:t>In this paper, we focus on the all the more troublesome multi-key circumstance where data streams are exchanged by various data sources with unmistakable keys. We first present a novel </a:t>
            </a:r>
            <a:r>
              <a:rPr lang="en-US" sz="2000" dirty="0" err="1">
                <a:latin typeface="Times New Roman" pitchFamily="18" charset="0"/>
                <a:cs typeface="Times New Roman" pitchFamily="18" charset="0"/>
              </a:rPr>
              <a:t>homomorphic</a:t>
            </a:r>
            <a:r>
              <a:rPr lang="en-US" sz="2000" dirty="0">
                <a:latin typeface="Times New Roman" pitchFamily="18" charset="0"/>
                <a:cs typeface="Times New Roman" pitchFamily="18" charset="0"/>
              </a:rPr>
              <a:t> clear name framework to transparently affirm the outsourced inward thing count on the dynamic data streams, and after that extend it to support the check of network thing count. We exhibit the security of our arrangement in the discretionary prophet model. Furthermore, the exploratory result similarly shows the practicability of our arrangement.</a:t>
            </a:r>
          </a:p>
        </p:txBody>
      </p:sp>
    </p:spTree>
    <p:extLst>
      <p:ext uri="{BB962C8B-B14F-4D97-AF65-F5344CB8AC3E}">
        <p14:creationId xmlns:p14="http://schemas.microsoft.com/office/powerpoint/2010/main" val="2448053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00669719"/>
              </p:ext>
            </p:extLst>
          </p:nvPr>
        </p:nvGraphicFramePr>
        <p:xfrm>
          <a:off x="457200" y="304800"/>
          <a:ext cx="7772400" cy="6710680"/>
        </p:xfrm>
        <a:graphic>
          <a:graphicData uri="http://schemas.openxmlformats.org/drawingml/2006/table">
            <a:tbl>
              <a:tblPr/>
              <a:tblGrid>
                <a:gridCol w="3837007"/>
                <a:gridCol w="3935393"/>
              </a:tblGrid>
              <a:tr h="224599">
                <a:tc>
                  <a:txBody>
                    <a:bodyPr/>
                    <a:lstStyle/>
                    <a:p>
                      <a:pPr marL="0" marR="0" algn="just">
                        <a:lnSpc>
                          <a:spcPct val="150000"/>
                        </a:lnSpc>
                        <a:spcBef>
                          <a:spcPts val="600"/>
                        </a:spcBef>
                        <a:spcAft>
                          <a:spcPts val="600"/>
                        </a:spcAft>
                      </a:pPr>
                      <a:r>
                        <a:rPr lang="en-US" sz="1200" b="1" dirty="0">
                          <a:effectLst/>
                          <a:latin typeface="Times New Roman"/>
                          <a:ea typeface="Calibri"/>
                          <a:cs typeface="Times New Roman"/>
                        </a:rPr>
                        <a:t>EXISTING SYSTEM</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600"/>
                        </a:spcBef>
                        <a:spcAft>
                          <a:spcPts val="600"/>
                        </a:spcAft>
                        <a:tabLst>
                          <a:tab pos="523875" algn="l"/>
                          <a:tab pos="1337310" algn="ctr"/>
                        </a:tabLst>
                      </a:pPr>
                      <a:r>
                        <a:rPr lang="en-US" sz="1200" b="1" dirty="0">
                          <a:effectLst/>
                          <a:latin typeface="Times New Roman"/>
                          <a:ea typeface="Calibri"/>
                          <a:cs typeface="Times New Roman"/>
                        </a:rPr>
                        <a:t>		PROPOSED SYSTEM</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23801">
                <a:tc>
                  <a:txBody>
                    <a:bodyPr/>
                    <a:lstStyle/>
                    <a:p>
                      <a:pPr marL="0" marR="0" algn="just">
                        <a:lnSpc>
                          <a:spcPct val="150000"/>
                        </a:lnSpc>
                        <a:spcBef>
                          <a:spcPts val="0"/>
                        </a:spcBef>
                        <a:spcAft>
                          <a:spcPts val="1000"/>
                        </a:spcAft>
                      </a:pPr>
                      <a:r>
                        <a:rPr lang="en-US" sz="1200" b="1" dirty="0">
                          <a:effectLst/>
                          <a:latin typeface="Times New Roman"/>
                          <a:ea typeface="Calibri"/>
                          <a:cs typeface="Times New Roman"/>
                        </a:rPr>
                        <a:t>EXISTING CONCEPT:- </a:t>
                      </a:r>
                      <a:endParaRPr lang="en-US" sz="1100" dirty="0">
                        <a:effectLst/>
                        <a:latin typeface="Calibri"/>
                        <a:ea typeface="Calibri"/>
                        <a:cs typeface="Times New Roman"/>
                      </a:endParaRPr>
                    </a:p>
                    <a:p>
                      <a:pPr marL="342900" marR="0" lvl="0" indent="-342900" algn="just">
                        <a:lnSpc>
                          <a:spcPct val="100000"/>
                        </a:lnSpc>
                        <a:spcBef>
                          <a:spcPts val="0"/>
                        </a:spcBef>
                        <a:spcAft>
                          <a:spcPts val="0"/>
                        </a:spcAft>
                        <a:buFont typeface="Symbol"/>
                        <a:buChar char=""/>
                      </a:pPr>
                      <a:r>
                        <a:rPr lang="en-US" sz="2000" dirty="0">
                          <a:effectLst/>
                          <a:latin typeface="Times New Roman" pitchFamily="18" charset="0"/>
                          <a:ea typeface="Times New Roman"/>
                          <a:cs typeface="Times New Roman" pitchFamily="18" charset="0"/>
                        </a:rPr>
                        <a:t>Existing concept is unaware that  customers who bought “</a:t>
                      </a:r>
                      <a:r>
                        <a:rPr lang="en-US" sz="2000" b="1" dirty="0">
                          <a:effectLst/>
                          <a:latin typeface="Times New Roman" pitchFamily="18" charset="0"/>
                          <a:ea typeface="Times New Roman"/>
                          <a:cs typeface="Times New Roman" pitchFamily="18" charset="0"/>
                        </a:rPr>
                        <a:t>Advances in </a:t>
                      </a:r>
                      <a:endParaRPr lang="en-US" sz="2000" b="1" dirty="0" smtClean="0">
                        <a:effectLst/>
                        <a:latin typeface="Times New Roman" pitchFamily="18" charset="0"/>
                        <a:ea typeface="Times New Roman"/>
                        <a:cs typeface="Times New Roman" pitchFamily="18" charset="0"/>
                      </a:endParaRPr>
                    </a:p>
                    <a:p>
                      <a:pPr marL="342900" marR="0" lvl="0" indent="-342900" algn="just">
                        <a:lnSpc>
                          <a:spcPct val="100000"/>
                        </a:lnSpc>
                        <a:spcBef>
                          <a:spcPts val="0"/>
                        </a:spcBef>
                        <a:spcAft>
                          <a:spcPts val="0"/>
                        </a:spcAft>
                        <a:buFont typeface="Symbol"/>
                        <a:buChar char=""/>
                      </a:pPr>
                      <a:endParaRPr lang="en-US" sz="2000" b="1" dirty="0" smtClean="0">
                        <a:effectLst/>
                        <a:latin typeface="Times New Roman" pitchFamily="18" charset="0"/>
                        <a:ea typeface="Times New Roman"/>
                        <a:cs typeface="Times New Roman" pitchFamily="18" charset="0"/>
                      </a:endParaRPr>
                    </a:p>
                    <a:p>
                      <a:pPr marL="342900" marR="0" lvl="0" indent="-342900" algn="just">
                        <a:lnSpc>
                          <a:spcPct val="100000"/>
                        </a:lnSpc>
                        <a:spcBef>
                          <a:spcPts val="0"/>
                        </a:spcBef>
                        <a:spcAft>
                          <a:spcPts val="0"/>
                        </a:spcAft>
                        <a:buFont typeface="Symbol"/>
                        <a:buChar char=""/>
                      </a:pPr>
                      <a:r>
                        <a:rPr lang="en-US" sz="2000" b="1" dirty="0" smtClean="0">
                          <a:effectLst/>
                          <a:latin typeface="Times New Roman" pitchFamily="18" charset="0"/>
                          <a:ea typeface="Times New Roman"/>
                          <a:cs typeface="Times New Roman" pitchFamily="18" charset="0"/>
                        </a:rPr>
                        <a:t>Knowledge </a:t>
                      </a:r>
                      <a:r>
                        <a:rPr lang="en-US" sz="2000" b="1" dirty="0">
                          <a:effectLst/>
                          <a:latin typeface="Times New Roman" pitchFamily="18" charset="0"/>
                          <a:ea typeface="Times New Roman"/>
                          <a:cs typeface="Times New Roman" pitchFamily="18" charset="0"/>
                        </a:rPr>
                        <a:t>Discovery and Data Mining</a:t>
                      </a:r>
                      <a:r>
                        <a:rPr lang="en-US" sz="2000" dirty="0">
                          <a:effectLst/>
                          <a:latin typeface="Times New Roman" pitchFamily="18" charset="0"/>
                          <a:ea typeface="Times New Roman"/>
                          <a:cs typeface="Times New Roman" pitchFamily="18" charset="0"/>
                        </a:rPr>
                        <a:t>”,  also bought “</a:t>
                      </a:r>
                      <a:r>
                        <a:rPr lang="en-US" sz="2000" b="1" dirty="0">
                          <a:effectLst/>
                          <a:latin typeface="Times New Roman" pitchFamily="18" charset="0"/>
                          <a:ea typeface="Times New Roman"/>
                          <a:cs typeface="Times New Roman" pitchFamily="18" charset="0"/>
                        </a:rPr>
                        <a:t>Data Mining: Practical Machine Learning Tools and Techniques with Java Implementations</a:t>
                      </a:r>
                      <a:r>
                        <a:rPr lang="en-US" sz="2000" dirty="0">
                          <a:effectLst/>
                          <a:latin typeface="Times New Roman" pitchFamily="18" charset="0"/>
                          <a:ea typeface="Times New Roman"/>
                          <a:cs typeface="Times New Roman" pitchFamily="18" charset="0"/>
                        </a:rPr>
                        <a:t>”</a:t>
                      </a:r>
                    </a:p>
                    <a:p>
                      <a:pPr marL="342900" marR="0" lvl="0" indent="-342900" algn="just">
                        <a:lnSpc>
                          <a:spcPct val="100000"/>
                        </a:lnSpc>
                        <a:spcBef>
                          <a:spcPts val="0"/>
                        </a:spcBef>
                        <a:spcAft>
                          <a:spcPts val="0"/>
                        </a:spcAft>
                        <a:buFont typeface="Symbol"/>
                        <a:buChar char=""/>
                      </a:pPr>
                      <a:r>
                        <a:rPr lang="en-US" sz="2000" dirty="0">
                          <a:effectLst/>
                          <a:latin typeface="Times New Roman" pitchFamily="18" charset="0"/>
                          <a:ea typeface="Times New Roman"/>
                          <a:cs typeface="Times New Roman" pitchFamily="18" charset="0"/>
                        </a:rPr>
                        <a:t>Which have the dataset of only book that have sold per year or certain period of time </a:t>
                      </a:r>
                    </a:p>
                    <a:p>
                      <a:pPr marL="342900" marR="0" lvl="0" indent="-342900" algn="just">
                        <a:lnSpc>
                          <a:spcPct val="100000"/>
                        </a:lnSpc>
                        <a:spcBef>
                          <a:spcPts val="0"/>
                        </a:spcBef>
                        <a:spcAft>
                          <a:spcPts val="0"/>
                        </a:spcAft>
                        <a:buFont typeface="Symbol"/>
                        <a:buChar char=""/>
                      </a:pPr>
                      <a:r>
                        <a:rPr lang="en-US" sz="2000" dirty="0">
                          <a:effectLst/>
                          <a:latin typeface="Times New Roman" pitchFamily="18" charset="0"/>
                          <a:ea typeface="Times New Roman"/>
                          <a:cs typeface="Times New Roman" pitchFamily="18" charset="0"/>
                        </a:rPr>
                        <a:t>Which make the user to search the second book they need to buy which increase the response time of website and client work also increased.</a:t>
                      </a:r>
                    </a:p>
                    <a:p>
                      <a:pPr marL="457200" marR="0" algn="just">
                        <a:lnSpc>
                          <a:spcPct val="150000"/>
                        </a:lnSpc>
                        <a:spcBef>
                          <a:spcPts val="0"/>
                        </a:spcBef>
                        <a:spcAft>
                          <a:spcPts val="0"/>
                        </a:spcAft>
                      </a:pPr>
                      <a:r>
                        <a:rPr lang="en-US" sz="1200" dirty="0">
                          <a:effectLst/>
                          <a:latin typeface="Times New Roman"/>
                          <a:ea typeface="Times New Roman"/>
                          <a:cs typeface="Times New Roman"/>
                        </a:rPr>
                        <a:t> </a:t>
                      </a:r>
                      <a:endParaRPr lang="en-US" sz="1100" dirty="0">
                        <a:effectLst/>
                        <a:latin typeface="Calibri"/>
                        <a:ea typeface="Times New Roman"/>
                        <a:cs typeface="Times New Roman"/>
                      </a:endParaRPr>
                    </a:p>
                    <a:p>
                      <a:pPr marL="457200" marR="0" algn="just">
                        <a:lnSpc>
                          <a:spcPct val="150000"/>
                        </a:lnSpc>
                        <a:spcBef>
                          <a:spcPts val="0"/>
                        </a:spcBef>
                        <a:spcAft>
                          <a:spcPts val="0"/>
                        </a:spcAft>
                      </a:pPr>
                      <a:r>
                        <a:rPr lang="en-US" sz="1200" dirty="0">
                          <a:solidFill>
                            <a:srgbClr val="231F20"/>
                          </a:solidFill>
                          <a:effectLst/>
                          <a:latin typeface="Times New Roman"/>
                          <a:ea typeface="Times New Roman"/>
                          <a:cs typeface="Times New Roman"/>
                        </a:rPr>
                        <a:t> </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200" dirty="0">
                          <a:effectLst/>
                          <a:latin typeface="Times New Roman"/>
                          <a:ea typeface="Calibri"/>
                          <a:cs typeface="Times New Roman"/>
                        </a:rPr>
                        <a:t> </a:t>
                      </a:r>
                      <a:r>
                        <a:rPr lang="en-US" sz="1200" b="1" dirty="0">
                          <a:effectLst/>
                          <a:latin typeface="Times New Roman"/>
                          <a:ea typeface="Calibri"/>
                          <a:cs typeface="Times New Roman"/>
                        </a:rPr>
                        <a:t>PROPOSED CONCEPT:-</a:t>
                      </a:r>
                      <a:r>
                        <a:rPr lang="en-US" sz="1200" dirty="0">
                          <a:effectLst/>
                          <a:latin typeface="Times New Roman"/>
                          <a:ea typeface="Calibri"/>
                          <a:cs typeface="Times New Roman"/>
                        </a:rPr>
                        <a:t> </a:t>
                      </a:r>
                      <a:endParaRPr lang="en-US" sz="1100" dirty="0">
                        <a:effectLst/>
                        <a:latin typeface="Calibri"/>
                        <a:ea typeface="Calibri"/>
                        <a:cs typeface="Times New Roman"/>
                      </a:endParaRPr>
                    </a:p>
                    <a:p>
                      <a:pPr marL="342900" marR="0" lvl="0" indent="-342900" algn="just">
                        <a:lnSpc>
                          <a:spcPct val="100000"/>
                        </a:lnSpc>
                        <a:spcBef>
                          <a:spcPts val="0"/>
                        </a:spcBef>
                        <a:spcAft>
                          <a:spcPts val="0"/>
                        </a:spcAft>
                        <a:buFont typeface="Symbol"/>
                        <a:buChar char=""/>
                      </a:pPr>
                      <a:r>
                        <a:rPr lang="en-US" sz="2000" dirty="0">
                          <a:effectLst/>
                          <a:latin typeface="Times New Roman" pitchFamily="18" charset="0"/>
                          <a:ea typeface="Times New Roman"/>
                          <a:cs typeface="Times New Roman" pitchFamily="18" charset="0"/>
                        </a:rPr>
                        <a:t>Recommend other books (products) this person is likely to buy</a:t>
                      </a:r>
                    </a:p>
                    <a:p>
                      <a:pPr marL="342900" marR="0" lvl="0" indent="-342900" algn="just">
                        <a:lnSpc>
                          <a:spcPct val="100000"/>
                        </a:lnSpc>
                        <a:spcBef>
                          <a:spcPts val="0"/>
                        </a:spcBef>
                        <a:spcAft>
                          <a:spcPts val="0"/>
                        </a:spcAft>
                        <a:buFont typeface="Symbol"/>
                        <a:buChar char=""/>
                      </a:pPr>
                      <a:r>
                        <a:rPr lang="en-US" sz="2000" dirty="0">
                          <a:effectLst/>
                          <a:latin typeface="Times New Roman" pitchFamily="18" charset="0"/>
                          <a:ea typeface="Times New Roman"/>
                          <a:cs typeface="Times New Roman" pitchFamily="18" charset="0"/>
                        </a:rPr>
                        <a:t>Amazon does clustering based on books bought:</a:t>
                      </a:r>
                    </a:p>
                    <a:p>
                      <a:pPr marL="560070" marR="0" algn="just">
                        <a:lnSpc>
                          <a:spcPct val="100000"/>
                        </a:lnSpc>
                        <a:spcBef>
                          <a:spcPts val="0"/>
                        </a:spcBef>
                        <a:spcAft>
                          <a:spcPts val="0"/>
                        </a:spcAft>
                      </a:pPr>
                      <a:r>
                        <a:rPr lang="en-US" sz="2000" dirty="0">
                          <a:effectLst/>
                          <a:latin typeface="Times New Roman" pitchFamily="18" charset="0"/>
                          <a:ea typeface="Times New Roman"/>
                          <a:cs typeface="Times New Roman" pitchFamily="18" charset="0"/>
                        </a:rPr>
                        <a:t>customers who bought “</a:t>
                      </a:r>
                      <a:r>
                        <a:rPr lang="en-US" sz="2000" b="1" dirty="0">
                          <a:effectLst/>
                          <a:latin typeface="Times New Roman" pitchFamily="18" charset="0"/>
                          <a:ea typeface="Times New Roman"/>
                          <a:cs typeface="Times New Roman" pitchFamily="18" charset="0"/>
                        </a:rPr>
                        <a:t>Advances in Knowledge Discovery and Data Mining</a:t>
                      </a:r>
                      <a:r>
                        <a:rPr lang="en-US" sz="2000" dirty="0">
                          <a:effectLst/>
                          <a:latin typeface="Times New Roman" pitchFamily="18" charset="0"/>
                          <a:ea typeface="Times New Roman"/>
                          <a:cs typeface="Times New Roman" pitchFamily="18" charset="0"/>
                        </a:rPr>
                        <a:t>”,  also bought “</a:t>
                      </a:r>
                      <a:r>
                        <a:rPr lang="en-US" sz="2000" b="1" dirty="0">
                          <a:effectLst/>
                          <a:latin typeface="Times New Roman" pitchFamily="18" charset="0"/>
                          <a:ea typeface="Times New Roman"/>
                          <a:cs typeface="Times New Roman" pitchFamily="18" charset="0"/>
                        </a:rPr>
                        <a:t>Data Mining: Practical Machine Learning Tools and Techniques with Java Implementations</a:t>
                      </a:r>
                      <a:r>
                        <a:rPr lang="en-US" sz="2000" dirty="0">
                          <a:effectLst/>
                          <a:latin typeface="Times New Roman" pitchFamily="18" charset="0"/>
                          <a:ea typeface="Times New Roman"/>
                          <a:cs typeface="Times New Roman" pitchFamily="18" charset="0"/>
                        </a:rPr>
                        <a:t>” </a:t>
                      </a:r>
                    </a:p>
                    <a:p>
                      <a:pPr marL="342900" marR="0" lvl="0" indent="-342900" algn="just">
                        <a:lnSpc>
                          <a:spcPct val="100000"/>
                        </a:lnSpc>
                        <a:spcBef>
                          <a:spcPts val="0"/>
                        </a:spcBef>
                        <a:spcAft>
                          <a:spcPts val="0"/>
                        </a:spcAft>
                        <a:buFont typeface="Symbol"/>
                        <a:buChar char=""/>
                      </a:pPr>
                      <a:r>
                        <a:rPr lang="en-US" sz="2000" dirty="0">
                          <a:effectLst/>
                          <a:latin typeface="Times New Roman" pitchFamily="18" charset="0"/>
                          <a:ea typeface="Times New Roman"/>
                          <a:cs typeface="Times New Roman" pitchFamily="18" charset="0"/>
                        </a:rPr>
                        <a:t>Recommendation program is quite successful</a:t>
                      </a:r>
                      <a:r>
                        <a:rPr lang="en-US" sz="2000" dirty="0">
                          <a:solidFill>
                            <a:srgbClr val="231F20"/>
                          </a:solidFill>
                          <a:effectLst/>
                          <a:latin typeface="Times New Roman" pitchFamily="18" charset="0"/>
                          <a:ea typeface="Times New Roman"/>
                          <a:cs typeface="Times New Roman" pitchFamily="18" charset="0"/>
                        </a:rPr>
                        <a:t>.</a:t>
                      </a:r>
                      <a:endParaRPr lang="en-US" sz="2000" dirty="0">
                        <a:effectLst/>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18755475"/>
              </p:ext>
            </p:extLst>
          </p:nvPr>
        </p:nvGraphicFramePr>
        <p:xfrm>
          <a:off x="442208" y="224852"/>
          <a:ext cx="7787391" cy="3691828"/>
        </p:xfrm>
        <a:graphic>
          <a:graphicData uri="http://schemas.openxmlformats.org/drawingml/2006/table">
            <a:tbl>
              <a:tblPr/>
              <a:tblGrid>
                <a:gridCol w="3692990"/>
                <a:gridCol w="4094401"/>
              </a:tblGrid>
              <a:tr h="146429">
                <a:tc>
                  <a:txBody>
                    <a:bodyPr/>
                    <a:lstStyle/>
                    <a:p>
                      <a:pPr marL="0" marR="0" algn="ctr">
                        <a:spcBef>
                          <a:spcPts val="600"/>
                        </a:spcBef>
                        <a:spcAft>
                          <a:spcPts val="600"/>
                        </a:spcAft>
                      </a:pPr>
                      <a:r>
                        <a:rPr lang="en-US" sz="1800" b="1" dirty="0">
                          <a:latin typeface="Times New Roman"/>
                          <a:ea typeface="Times New Roman"/>
                        </a:rPr>
                        <a:t>EXISTING SYSTEM</a:t>
                      </a:r>
                      <a:endParaRPr lang="en-US" sz="18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1800" b="1" dirty="0">
                          <a:latin typeface="Times New Roman"/>
                          <a:ea typeface="Times New Roman"/>
                        </a:rPr>
                        <a:t>PROPOSED SYSTEM</a:t>
                      </a:r>
                      <a:endParaRPr lang="en-US" sz="18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7228">
                <a:tc>
                  <a:txBody>
                    <a:bodyPr/>
                    <a:lstStyle/>
                    <a:p>
                      <a:pPr marL="0" marR="0">
                        <a:lnSpc>
                          <a:spcPct val="150000"/>
                        </a:lnSpc>
                        <a:spcBef>
                          <a:spcPts val="0"/>
                        </a:spcBef>
                        <a:spcAft>
                          <a:spcPts val="0"/>
                        </a:spcAft>
                      </a:pPr>
                      <a:r>
                        <a:rPr lang="en-US" sz="1800" b="1" dirty="0" smtClean="0">
                          <a:latin typeface="Times New Roman" pitchFamily="18" charset="0"/>
                          <a:ea typeface="Times New Roman"/>
                          <a:cs typeface="Times New Roman" pitchFamily="18" charset="0"/>
                        </a:rPr>
                        <a:t> </a:t>
                      </a:r>
                      <a:r>
                        <a:rPr lang="en-US" sz="1800" b="1" dirty="0">
                          <a:latin typeface="Times New Roman" pitchFamily="18" charset="0"/>
                          <a:ea typeface="Times New Roman"/>
                          <a:cs typeface="Times New Roman" pitchFamily="18" charset="0"/>
                        </a:rPr>
                        <a:t>EXISTING TECHNIQUE:-</a:t>
                      </a:r>
                      <a:endParaRPr lang="en-US" sz="1800" dirty="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Char char=""/>
                      </a:pPr>
                      <a:r>
                        <a:rPr lang="en-US" sz="1800" kern="1200" dirty="0" smtClean="0">
                          <a:solidFill>
                            <a:schemeClr val="tx1"/>
                          </a:solidFill>
                          <a:effectLst/>
                          <a:latin typeface="Times New Roman" pitchFamily="18" charset="0"/>
                          <a:ea typeface="+mn-ea"/>
                          <a:cs typeface="Times New Roman" pitchFamily="18" charset="0"/>
                        </a:rPr>
                        <a:t>Search Algorithm.</a:t>
                      </a:r>
                      <a:endParaRPr lang="en-US" sz="2000" dirty="0">
                        <a:latin typeface="Times New Roman" pitchFamily="18" charset="0"/>
                        <a:ea typeface="Times New Roman"/>
                        <a:cs typeface="Times New Roman" pitchFamily="18" charset="0"/>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b="1" dirty="0">
                          <a:latin typeface="Times New Roman" pitchFamily="18" charset="0"/>
                          <a:ea typeface="Times New Roman"/>
                          <a:cs typeface="Times New Roman" pitchFamily="18" charset="0"/>
                        </a:rPr>
                        <a:t>PROPOSED TECHNIQUE:</a:t>
                      </a:r>
                      <a:r>
                        <a:rPr lang="en-US" sz="1800" dirty="0">
                          <a:latin typeface="Times New Roman" pitchFamily="18" charset="0"/>
                          <a:ea typeface="Times New Roman"/>
                          <a:cs typeface="Times New Roman" pitchFamily="18" charset="0"/>
                        </a:rPr>
                        <a:t>-</a:t>
                      </a:r>
                    </a:p>
                    <a:p>
                      <a:pPr marL="285750" lvl="0" indent="-285750">
                        <a:buFont typeface="Arial" pitchFamily="34" charset="0"/>
                        <a:buChar char="•"/>
                      </a:pPr>
                      <a:r>
                        <a:rPr lang="en-US" sz="1800" kern="1200" dirty="0" smtClean="0">
                          <a:solidFill>
                            <a:schemeClr val="tx1"/>
                          </a:solidFill>
                          <a:effectLst/>
                          <a:latin typeface="Times New Roman" pitchFamily="18" charset="0"/>
                          <a:ea typeface="+mn-ea"/>
                          <a:cs typeface="Times New Roman" pitchFamily="18" charset="0"/>
                        </a:rPr>
                        <a:t>Relevant feature Discovery Algorithm.</a:t>
                      </a:r>
                      <a:endParaRPr lang="en-US" sz="2000" dirty="0">
                        <a:latin typeface="Times New Roman" pitchFamily="18" charset="0"/>
                        <a:ea typeface="Times New Roman"/>
                        <a:cs typeface="Times New Roman" pitchFamily="18" charset="0"/>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449">
                <a:tc>
                  <a:txBody>
                    <a:bodyPr/>
                    <a:lstStyle/>
                    <a:p>
                      <a:pPr marL="0" marR="0">
                        <a:lnSpc>
                          <a:spcPct val="150000"/>
                        </a:lnSpc>
                        <a:spcBef>
                          <a:spcPts val="0"/>
                        </a:spcBef>
                        <a:spcAft>
                          <a:spcPts val="0"/>
                        </a:spcAft>
                      </a:pPr>
                      <a:r>
                        <a:rPr lang="en-US" sz="1800" b="1" dirty="0" smtClean="0">
                          <a:latin typeface="Times New Roman" pitchFamily="18" charset="0"/>
                          <a:ea typeface="Times New Roman"/>
                          <a:cs typeface="Times New Roman" pitchFamily="18" charset="0"/>
                        </a:rPr>
                        <a:t>TECHNIQUE </a:t>
                      </a:r>
                      <a:r>
                        <a:rPr lang="en-US" sz="1800" b="1" dirty="0">
                          <a:latin typeface="Times New Roman" pitchFamily="18" charset="0"/>
                          <a:ea typeface="Times New Roman"/>
                          <a:cs typeface="Times New Roman" pitchFamily="18" charset="0"/>
                        </a:rPr>
                        <a:t>DEFINITION:-</a:t>
                      </a:r>
                      <a:endParaRPr lang="en-US" sz="1800" dirty="0">
                        <a:latin typeface="Times New Roman" pitchFamily="18" charset="0"/>
                        <a:ea typeface="Times New Roman"/>
                        <a:cs typeface="Times New Roman" pitchFamily="18" charset="0"/>
                      </a:endParaRPr>
                    </a:p>
                    <a:p>
                      <a:pPr marL="285750" lvl="0" indent="-285750">
                        <a:lnSpc>
                          <a:spcPct val="150000"/>
                        </a:lnSpc>
                        <a:buFont typeface="Arial" pitchFamily="34" charset="0"/>
                        <a:buChar char="•"/>
                      </a:pPr>
                      <a:r>
                        <a:rPr lang="en-US" sz="2000" kern="1200" dirty="0" smtClean="0">
                          <a:solidFill>
                            <a:schemeClr val="tx1"/>
                          </a:solidFill>
                          <a:effectLst/>
                          <a:latin typeface="Times New Roman" pitchFamily="18" charset="0"/>
                          <a:ea typeface="+mn-ea"/>
                          <a:cs typeface="Times New Roman" pitchFamily="18" charset="0"/>
                        </a:rPr>
                        <a:t>Search algorithm make only the result that the user typed.</a:t>
                      </a:r>
                    </a:p>
                    <a:p>
                      <a:pPr marL="285750" indent="-285750">
                        <a:lnSpc>
                          <a:spcPct val="150000"/>
                        </a:lnSpc>
                        <a:buFont typeface="Arial" pitchFamily="34" charset="0"/>
                        <a:buChar char="•"/>
                      </a:pPr>
                      <a:r>
                        <a:rPr lang="en-US" sz="2000" kern="1200" dirty="0" smtClean="0">
                          <a:solidFill>
                            <a:schemeClr val="tx1"/>
                          </a:solidFill>
                          <a:effectLst/>
                          <a:latin typeface="Times New Roman" pitchFamily="18" charset="0"/>
                          <a:ea typeface="+mn-ea"/>
                          <a:cs typeface="Times New Roman" pitchFamily="18" charset="0"/>
                        </a:rPr>
                        <a:t>The algorithm fetched term can’t find the relevant term of search.  </a:t>
                      </a:r>
                      <a:endParaRPr lang="en-US" sz="2000" dirty="0">
                        <a:latin typeface="Times New Roman" pitchFamily="18" charset="0"/>
                        <a:ea typeface="Times New Roman"/>
                        <a:cs typeface="Times New Roman" pitchFamily="18" charset="0"/>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000" b="1" dirty="0">
                          <a:latin typeface="Times New Roman" pitchFamily="18" charset="0"/>
                          <a:ea typeface="Times New Roman"/>
                          <a:cs typeface="Times New Roman" pitchFamily="18" charset="0"/>
                        </a:rPr>
                        <a:t>TECHNIQUE DEFINITION:-</a:t>
                      </a:r>
                      <a:endParaRPr lang="en-US" sz="2000" dirty="0">
                        <a:latin typeface="Times New Roman" pitchFamily="18" charset="0"/>
                        <a:ea typeface="Times New Roman"/>
                        <a:cs typeface="Times New Roman" pitchFamily="18" charset="0"/>
                      </a:endParaRPr>
                    </a:p>
                    <a:p>
                      <a:pPr marL="285750" lvl="0" indent="-285750" algn="just">
                        <a:lnSpc>
                          <a:spcPct val="150000"/>
                        </a:lnSpc>
                        <a:buFont typeface="Arial" pitchFamily="34" charset="0"/>
                        <a:buChar char="•"/>
                      </a:pPr>
                      <a:r>
                        <a:rPr lang="en-US" sz="1800" kern="1200" dirty="0" smtClean="0">
                          <a:solidFill>
                            <a:schemeClr val="tx1"/>
                          </a:solidFill>
                          <a:effectLst/>
                          <a:latin typeface="Times New Roman" pitchFamily="18" charset="0"/>
                          <a:ea typeface="+mn-ea"/>
                          <a:cs typeface="Times New Roman" pitchFamily="18" charset="0"/>
                        </a:rPr>
                        <a:t>Relevance feature discovery algorithm  produce result of searched term and its relevant term. Which increase the response time of website. </a:t>
                      </a:r>
                      <a:endParaRPr lang="en-US" sz="2000" dirty="0">
                        <a:latin typeface="Times New Roman" pitchFamily="18" charset="0"/>
                        <a:ea typeface="Times New Roman"/>
                        <a:cs typeface="Times New Roman" pitchFamily="18" charset="0"/>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447800" y="12877800"/>
          <a:ext cx="4756298" cy="6858000"/>
        </p:xfrm>
        <a:graphic>
          <a:graphicData uri="http://schemas.openxmlformats.org/drawingml/2006/table">
            <a:tbl>
              <a:tblPr/>
              <a:tblGrid>
                <a:gridCol w="2561847"/>
                <a:gridCol w="2194451"/>
              </a:tblGrid>
              <a:tr h="6710936">
                <a:tc>
                  <a:txBody>
                    <a:bodyPr/>
                    <a:lstStyle/>
                    <a:p>
                      <a:pPr marL="0" marR="0" algn="just">
                        <a:lnSpc>
                          <a:spcPct val="150000"/>
                        </a:lnSpc>
                        <a:spcBef>
                          <a:spcPts val="0"/>
                        </a:spcBef>
                        <a:spcAft>
                          <a:spcPts val="0"/>
                        </a:spcAft>
                      </a:pPr>
                      <a:r>
                        <a:rPr lang="en-US" sz="2000" b="1" dirty="0">
                          <a:latin typeface="Times New Roman"/>
                          <a:ea typeface="Times New Roman"/>
                        </a:rPr>
                        <a:t>4.DRAWBACKS:-</a:t>
                      </a:r>
                      <a:endParaRPr lang="en-US" sz="2000" dirty="0">
                        <a:latin typeface="Times New Roman"/>
                        <a:ea typeface="Times New Roman"/>
                      </a:endParaRPr>
                    </a:p>
                    <a:p>
                      <a:pPr marL="342900" marR="0" lvl="0" indent="-342900" algn="just">
                        <a:lnSpc>
                          <a:spcPct val="150000"/>
                        </a:lnSpc>
                        <a:spcBef>
                          <a:spcPts val="0"/>
                        </a:spcBef>
                        <a:spcAft>
                          <a:spcPts val="0"/>
                        </a:spcAft>
                        <a:buFont typeface="Symbol"/>
                        <a:buChar char=""/>
                      </a:pPr>
                      <a:r>
                        <a:rPr lang="en-US" sz="2000" dirty="0">
                          <a:latin typeface="Times New Roman"/>
                          <a:ea typeface="Times New Roman"/>
                        </a:rPr>
                        <a:t>No provision of fixed resource capacity.</a:t>
                      </a:r>
                    </a:p>
                    <a:p>
                      <a:pPr marL="342900" marR="0" lvl="0" indent="-342900" algn="just">
                        <a:lnSpc>
                          <a:spcPct val="150000"/>
                        </a:lnSpc>
                        <a:spcBef>
                          <a:spcPts val="0"/>
                        </a:spcBef>
                        <a:spcAft>
                          <a:spcPts val="0"/>
                        </a:spcAft>
                        <a:buFont typeface="Symbol"/>
                        <a:buChar char=""/>
                      </a:pPr>
                      <a:r>
                        <a:rPr lang="en-US" sz="2000" dirty="0">
                          <a:latin typeface="Times New Roman"/>
                          <a:ea typeface="Times New Roman"/>
                        </a:rPr>
                        <a:t>No central resource manager</a:t>
                      </a:r>
                    </a:p>
                    <a:p>
                      <a:pPr marL="342900" marR="0" lvl="0" indent="-342900" algn="just">
                        <a:lnSpc>
                          <a:spcPct val="150000"/>
                        </a:lnSpc>
                        <a:spcBef>
                          <a:spcPts val="0"/>
                        </a:spcBef>
                        <a:spcAft>
                          <a:spcPts val="0"/>
                        </a:spcAft>
                        <a:buFont typeface="Symbol"/>
                        <a:buChar char=""/>
                      </a:pPr>
                      <a:r>
                        <a:rPr lang="en-US" sz="2000" dirty="0">
                          <a:latin typeface="Times New Roman"/>
                          <a:ea typeface="Times New Roman"/>
                        </a:rPr>
                        <a:t>Competing users</a:t>
                      </a: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000" b="1" dirty="0">
                          <a:latin typeface="Times New Roman"/>
                          <a:ea typeface="Times New Roman"/>
                        </a:rPr>
                        <a:t>ADVANTAGES:-</a:t>
                      </a:r>
                      <a:endParaRPr lang="en-US" sz="2000" dirty="0">
                        <a:latin typeface="Times New Roman"/>
                        <a:ea typeface="Times New Roman"/>
                      </a:endParaRPr>
                    </a:p>
                    <a:p>
                      <a:pPr marL="742950" marR="0" lvl="1" indent="-285750" algn="just">
                        <a:lnSpc>
                          <a:spcPct val="150000"/>
                        </a:lnSpc>
                        <a:spcBef>
                          <a:spcPts val="0"/>
                        </a:spcBef>
                        <a:spcAft>
                          <a:spcPts val="0"/>
                        </a:spcAft>
                        <a:buFont typeface="Symbol"/>
                        <a:buChar char=""/>
                      </a:pPr>
                      <a:r>
                        <a:rPr lang="en-US" sz="2000" dirty="0">
                          <a:latin typeface="Times New Roman"/>
                          <a:ea typeface="Times New Roman"/>
                        </a:rPr>
                        <a:t>This model can predict capacity with 95 percent accuracy.</a:t>
                      </a:r>
                    </a:p>
                    <a:p>
                      <a:pPr marL="742950" marR="0" lvl="1" indent="-285750" algn="just">
                        <a:lnSpc>
                          <a:spcPct val="150000"/>
                        </a:lnSpc>
                        <a:spcBef>
                          <a:spcPts val="0"/>
                        </a:spcBef>
                        <a:spcAft>
                          <a:spcPts val="0"/>
                        </a:spcAft>
                        <a:buFont typeface="Symbol"/>
                        <a:buChar char=""/>
                      </a:pPr>
                      <a:r>
                        <a:rPr lang="en-US" sz="2000" dirty="0">
                          <a:latin typeface="Times New Roman"/>
                          <a:ea typeface="Times New Roman"/>
                        </a:rPr>
                        <a:t>Selecting a node that is likely to satisfy the given resource requirement.</a:t>
                      </a:r>
                    </a:p>
                    <a:p>
                      <a:pPr marL="742950" marR="0" lvl="1" indent="-285750" algn="just">
                        <a:lnSpc>
                          <a:spcPct val="150000"/>
                        </a:lnSpc>
                        <a:spcBef>
                          <a:spcPts val="0"/>
                        </a:spcBef>
                        <a:spcAft>
                          <a:spcPts val="0"/>
                        </a:spcAft>
                        <a:buFont typeface="Symbol"/>
                        <a:buChar char=""/>
                      </a:pPr>
                      <a:r>
                        <a:rPr lang="en-US" sz="2000" dirty="0">
                          <a:latin typeface="Times New Roman"/>
                          <a:ea typeface="Times New Roman"/>
                        </a:rPr>
                        <a:t>Scheduled process.</a:t>
                      </a: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7769608"/>
              </p:ext>
            </p:extLst>
          </p:nvPr>
        </p:nvGraphicFramePr>
        <p:xfrm>
          <a:off x="609600" y="955964"/>
          <a:ext cx="7467601" cy="3657600"/>
        </p:xfrm>
        <a:graphic>
          <a:graphicData uri="http://schemas.openxmlformats.org/drawingml/2006/table">
            <a:tbl>
              <a:tblPr/>
              <a:tblGrid>
                <a:gridCol w="3657600"/>
                <a:gridCol w="3810001"/>
              </a:tblGrid>
              <a:tr h="3657600">
                <a:tc>
                  <a:txBody>
                    <a:bodyPr/>
                    <a:lstStyle/>
                    <a:p>
                      <a:pPr marL="0" marR="0" algn="just">
                        <a:lnSpc>
                          <a:spcPct val="150000"/>
                        </a:lnSpc>
                        <a:spcBef>
                          <a:spcPts val="0"/>
                        </a:spcBef>
                        <a:spcAft>
                          <a:spcPts val="0"/>
                        </a:spcAft>
                      </a:pPr>
                      <a:r>
                        <a:rPr lang="en-US" sz="2000" b="1" baseline="0" dirty="0" smtClean="0">
                          <a:latin typeface="Times New Roman" pitchFamily="18" charset="0"/>
                          <a:ea typeface="Times New Roman"/>
                          <a:cs typeface="Times New Roman" pitchFamily="18" charset="0"/>
                        </a:rPr>
                        <a:t> </a:t>
                      </a:r>
                      <a:r>
                        <a:rPr lang="en-US" sz="2000" b="1" dirty="0" smtClean="0">
                          <a:latin typeface="Times New Roman" pitchFamily="18" charset="0"/>
                          <a:ea typeface="Times New Roman"/>
                          <a:cs typeface="Times New Roman" pitchFamily="18" charset="0"/>
                        </a:rPr>
                        <a:t>DRAWBACKS</a:t>
                      </a:r>
                      <a:r>
                        <a:rPr lang="en-US" sz="2000" b="1" dirty="0">
                          <a:latin typeface="Times New Roman" pitchFamily="18" charset="0"/>
                          <a:ea typeface="Times New Roman"/>
                          <a:cs typeface="Times New Roman" pitchFamily="18" charset="0"/>
                        </a:rPr>
                        <a:t>:-</a:t>
                      </a:r>
                      <a:endParaRPr lang="en-US" sz="2000" dirty="0">
                        <a:latin typeface="Times New Roman" pitchFamily="18" charset="0"/>
                        <a:ea typeface="Times New Roman"/>
                        <a:cs typeface="Times New Roman" pitchFamily="18" charset="0"/>
                      </a:endParaRPr>
                    </a:p>
                    <a:p>
                      <a:pPr marL="285750" lvl="0" indent="-285750">
                        <a:lnSpc>
                          <a:spcPct val="150000"/>
                        </a:lnSpc>
                        <a:buFont typeface="Arial" pitchFamily="34" charset="0"/>
                        <a:buChar char="•"/>
                      </a:pPr>
                      <a:r>
                        <a:rPr lang="en-US" sz="2000" kern="1200" dirty="0" smtClean="0">
                          <a:solidFill>
                            <a:schemeClr val="tx1"/>
                          </a:solidFill>
                          <a:effectLst/>
                          <a:latin typeface="Times New Roman" pitchFamily="18" charset="0"/>
                          <a:ea typeface="+mn-ea"/>
                          <a:cs typeface="Times New Roman" pitchFamily="18" charset="0"/>
                        </a:rPr>
                        <a:t>Response time reduced.</a:t>
                      </a:r>
                    </a:p>
                    <a:p>
                      <a:pPr marL="285750" indent="-285750">
                        <a:lnSpc>
                          <a:spcPct val="150000"/>
                        </a:lnSpc>
                        <a:buFont typeface="Arial" pitchFamily="34" charset="0"/>
                        <a:buChar char="•"/>
                      </a:pPr>
                      <a:r>
                        <a:rPr lang="en-US" sz="2000" kern="1200" dirty="0" smtClean="0">
                          <a:solidFill>
                            <a:schemeClr val="tx1"/>
                          </a:solidFill>
                          <a:effectLst/>
                          <a:latin typeface="Times New Roman" pitchFamily="18" charset="0"/>
                          <a:ea typeface="+mn-ea"/>
                          <a:cs typeface="Times New Roman" pitchFamily="18" charset="0"/>
                        </a:rPr>
                        <a:t>Website user may reduced.</a:t>
                      </a:r>
                      <a:endParaRPr lang="en-US" sz="2000" dirty="0">
                        <a:latin typeface="Times New Roman" pitchFamily="18" charset="0"/>
                        <a:ea typeface="Times New Roman"/>
                        <a:cs typeface="Times New Roman" pitchFamily="18" charset="0"/>
                      </a:endParaRPr>
                    </a:p>
                  </a:txBody>
                  <a:tcPr marL="29304" marR="293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000" b="1" dirty="0" smtClean="0">
                          <a:latin typeface="Times New Roman" pitchFamily="18" charset="0"/>
                          <a:ea typeface="Times New Roman"/>
                          <a:cs typeface="Times New Roman" pitchFamily="18" charset="0"/>
                        </a:rPr>
                        <a:t> ADVANTAGES</a:t>
                      </a:r>
                      <a:r>
                        <a:rPr lang="en-US" sz="2000" b="1" dirty="0">
                          <a:latin typeface="Times New Roman" pitchFamily="18" charset="0"/>
                          <a:ea typeface="Times New Roman"/>
                          <a:cs typeface="Times New Roman" pitchFamily="18" charset="0"/>
                        </a:rPr>
                        <a:t>:-</a:t>
                      </a:r>
                      <a:endParaRPr lang="en-US" sz="2000" dirty="0">
                        <a:latin typeface="Times New Roman" pitchFamily="18" charset="0"/>
                        <a:ea typeface="Times New Roman"/>
                        <a:cs typeface="Times New Roman" pitchFamily="18" charset="0"/>
                      </a:endParaRPr>
                    </a:p>
                    <a:p>
                      <a:pPr marL="285750" lvl="0" indent="-285750">
                        <a:lnSpc>
                          <a:spcPct val="150000"/>
                        </a:lnSpc>
                        <a:buFont typeface="Arial" pitchFamily="34" charset="0"/>
                        <a:buChar char="•"/>
                      </a:pPr>
                      <a:r>
                        <a:rPr lang="en-US" sz="2000" kern="1200" dirty="0" smtClean="0">
                          <a:solidFill>
                            <a:schemeClr val="tx1"/>
                          </a:solidFill>
                          <a:effectLst/>
                          <a:latin typeface="Times New Roman" pitchFamily="18" charset="0"/>
                          <a:ea typeface="+mn-ea"/>
                          <a:cs typeface="Times New Roman" pitchFamily="18" charset="0"/>
                        </a:rPr>
                        <a:t>Response time increased.</a:t>
                      </a:r>
                    </a:p>
                    <a:p>
                      <a:pPr marL="285750" indent="-285750">
                        <a:lnSpc>
                          <a:spcPct val="150000"/>
                        </a:lnSpc>
                        <a:buFont typeface="Arial" pitchFamily="34" charset="0"/>
                        <a:buChar char="•"/>
                      </a:pPr>
                      <a:r>
                        <a:rPr lang="en-US" sz="2000" kern="1200" dirty="0" smtClean="0">
                          <a:solidFill>
                            <a:schemeClr val="tx1"/>
                          </a:solidFill>
                          <a:effectLst/>
                          <a:latin typeface="Times New Roman" pitchFamily="18" charset="0"/>
                          <a:ea typeface="+mn-ea"/>
                          <a:cs typeface="Times New Roman" pitchFamily="18" charset="0"/>
                        </a:rPr>
                        <a:t>Website user will increase.</a:t>
                      </a:r>
                      <a:endParaRPr lang="en-US" sz="2000" dirty="0">
                        <a:latin typeface="Times New Roman" pitchFamily="18" charset="0"/>
                        <a:ea typeface="Times New Roman"/>
                        <a:cs typeface="Times New Roman" pitchFamily="18" charset="0"/>
                      </a:endParaRPr>
                    </a:p>
                  </a:txBody>
                  <a:tcPr marL="29304" marR="293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058934033"/>
              </p:ext>
            </p:extLst>
          </p:nvPr>
        </p:nvGraphicFramePr>
        <p:xfrm>
          <a:off x="533400" y="346364"/>
          <a:ext cx="7543800" cy="609600"/>
        </p:xfrm>
        <a:graphic>
          <a:graphicData uri="http://schemas.openxmlformats.org/drawingml/2006/table">
            <a:tbl>
              <a:tblPr/>
              <a:tblGrid>
                <a:gridCol w="3733800"/>
                <a:gridCol w="3810000"/>
              </a:tblGrid>
              <a:tr h="609600">
                <a:tc>
                  <a:txBody>
                    <a:bodyPr/>
                    <a:lstStyle/>
                    <a:p>
                      <a:pPr marL="0" marR="0" algn="ctr">
                        <a:spcBef>
                          <a:spcPts val="600"/>
                        </a:spcBef>
                        <a:spcAft>
                          <a:spcPts val="600"/>
                        </a:spcAft>
                      </a:pPr>
                      <a:r>
                        <a:rPr lang="en-US" sz="1800" b="1" dirty="0">
                          <a:latin typeface="Times New Roman"/>
                          <a:ea typeface="Times New Roman"/>
                        </a:rPr>
                        <a:t>EXISTING SYSTEM</a:t>
                      </a:r>
                      <a:endParaRPr lang="en-US" sz="18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1800" b="1" dirty="0">
                          <a:latin typeface="Times New Roman"/>
                          <a:ea typeface="Times New Roman"/>
                        </a:rPr>
                        <a:t>PROPOSED SYSTEM</a:t>
                      </a:r>
                      <a:endParaRPr lang="en-US" sz="18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381000" y="119152"/>
            <a:ext cx="7391400" cy="17851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APPLICATIONS</a:t>
            </a:r>
          </a:p>
          <a:p>
            <a:pPr marL="342900" indent="-342900">
              <a:buFont typeface="Arial" pitchFamily="34" charset="0"/>
              <a:buChar char="•"/>
            </a:pPr>
            <a:r>
              <a:rPr lang="en-US" sz="2000" dirty="0">
                <a:latin typeface="Times New Roman" pitchFamily="18" charset="0"/>
                <a:cs typeface="Times New Roman" pitchFamily="18" charset="0"/>
              </a:rPr>
              <a:t>E-commerce, marketing, Health care ,Search engine, Banking</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0">
              <a:lnSpc>
                <a:spcPct val="150000"/>
              </a:lnSpc>
            </a:pPr>
            <a:endParaRPr lang="en-US" sz="2000" dirty="0" smtClean="0">
              <a:latin typeface="Times New Roman" pitchFamily="18" charset="0"/>
              <a:cs typeface="Times New Roman"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457200" y="533400"/>
            <a:ext cx="86868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REQUIREMENTS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HARDWARE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PROCESSOR		:  	PENTIUM IV 2.60 GHz, Intel Dual Core.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RAM			:	4 GB DD RAM</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MONITOR		:	15” LCD, LED MONITOR</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 DISK 		:	40 GB</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Front End 		:  	JAVA (j2ee,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Servlets</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Jsp</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Back End		: 	My SQL</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Operating System  	:  	Windows, Mac, Linux</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IDE			:	Net Beans, Eclipse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23923180"/>
              </p:ext>
            </p:extLst>
          </p:nvPr>
        </p:nvGraphicFramePr>
        <p:xfrm>
          <a:off x="304800" y="0"/>
          <a:ext cx="8000999" cy="6973949"/>
        </p:xfrm>
        <a:graphic>
          <a:graphicData uri="http://schemas.openxmlformats.org/drawingml/2006/table">
            <a:tbl>
              <a:tblPr/>
              <a:tblGrid>
                <a:gridCol w="4000030"/>
                <a:gridCol w="4000969"/>
              </a:tblGrid>
              <a:tr h="478411">
                <a:tc>
                  <a:txBody>
                    <a:bodyPr/>
                    <a:lstStyle/>
                    <a:p>
                      <a:pPr marL="0" marR="0" algn="just">
                        <a:lnSpc>
                          <a:spcPct val="150000"/>
                        </a:lnSpc>
                        <a:spcBef>
                          <a:spcPts val="600"/>
                        </a:spcBef>
                        <a:spcAft>
                          <a:spcPts val="600"/>
                        </a:spcAft>
                        <a:tabLst>
                          <a:tab pos="523875" algn="l"/>
                          <a:tab pos="1337310" algn="ctr"/>
                        </a:tabLst>
                      </a:pPr>
                      <a:r>
                        <a:rPr lang="en-US" sz="1200" b="1" dirty="0">
                          <a:effectLst/>
                          <a:latin typeface="Times New Roman"/>
                          <a:ea typeface="Calibri"/>
                          <a:cs typeface="Times New Roman"/>
                        </a:rPr>
                        <a:t>		PROPOSED SYSTEM</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lnSpc>
                          <a:spcPct val="150000"/>
                        </a:lnSpc>
                        <a:spcBef>
                          <a:spcPts val="0"/>
                        </a:spcBef>
                        <a:spcAft>
                          <a:spcPts val="0"/>
                        </a:spcAft>
                      </a:pPr>
                      <a:r>
                        <a:rPr lang="en-US" sz="1100" b="1">
                          <a:effectLst/>
                          <a:latin typeface="Times New Roman"/>
                          <a:ea typeface="Calibri"/>
                          <a:cs typeface="Times New Roman"/>
                        </a:rPr>
                        <a:t> </a:t>
                      </a:r>
                      <a:endParaRPr lang="en-US" sz="1100">
                        <a:effectLst/>
                        <a:latin typeface="Calibri"/>
                        <a:ea typeface="Calibri"/>
                        <a:cs typeface="Times New Roman"/>
                      </a:endParaRPr>
                    </a:p>
                    <a:p>
                      <a:pPr marL="0" marR="0" indent="457200" algn="just">
                        <a:lnSpc>
                          <a:spcPct val="150000"/>
                        </a:lnSpc>
                        <a:spcBef>
                          <a:spcPts val="0"/>
                        </a:spcBef>
                        <a:spcAft>
                          <a:spcPts val="0"/>
                        </a:spcAft>
                      </a:pPr>
                      <a:r>
                        <a:rPr lang="en-US" sz="1400" b="1">
                          <a:effectLst/>
                          <a:latin typeface="Times New Roman"/>
                          <a:ea typeface="Calibri"/>
                          <a:cs typeface="Times New Roman"/>
                        </a:rPr>
                        <a:t> FUTURE ENCHANCEMENT</a:t>
                      </a:r>
                      <a:endParaRPr lang="en-US" sz="1100">
                        <a:effectLst/>
                        <a:latin typeface="Calibri"/>
                        <a:ea typeface="Calibri"/>
                        <a:cs typeface="Times New Roman"/>
                      </a:endParaRPr>
                    </a:p>
                    <a:p>
                      <a:pPr marL="0" marR="0" algn="just">
                        <a:lnSpc>
                          <a:spcPct val="150000"/>
                        </a:lnSpc>
                        <a:spcBef>
                          <a:spcPts val="0"/>
                        </a:spcBef>
                        <a:spcAft>
                          <a:spcPts val="0"/>
                        </a:spcAft>
                        <a:tabLst>
                          <a:tab pos="215900" algn="l"/>
                          <a:tab pos="523875" algn="l"/>
                          <a:tab pos="1337310" algn="ctr"/>
                        </a:tabLst>
                      </a:pPr>
                      <a:r>
                        <a:rPr lang="en-US" sz="1100" b="1">
                          <a:effectLst/>
                          <a:latin typeface="Times New Roman"/>
                          <a:ea typeface="Calibri"/>
                          <a:cs typeface="Times New Roman"/>
                        </a:rPr>
                        <a:t>	</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50989">
                <a:tc>
                  <a:txBody>
                    <a:bodyPr/>
                    <a:lstStyle/>
                    <a:p>
                      <a:pPr marL="0" marR="0" algn="just">
                        <a:lnSpc>
                          <a:spcPct val="150000"/>
                        </a:lnSpc>
                        <a:spcBef>
                          <a:spcPts val="0"/>
                        </a:spcBef>
                        <a:spcAft>
                          <a:spcPts val="1000"/>
                        </a:spcAft>
                      </a:pPr>
                      <a:r>
                        <a:rPr lang="en-US" sz="1200" dirty="0">
                          <a:effectLst/>
                          <a:latin typeface="Times New Roman"/>
                          <a:ea typeface="Calibri"/>
                          <a:cs typeface="Times New Roman"/>
                        </a:rPr>
                        <a:t> </a:t>
                      </a:r>
                      <a:r>
                        <a:rPr lang="en-US" sz="1200" b="1" dirty="0">
                          <a:effectLst/>
                          <a:latin typeface="Times New Roman"/>
                          <a:ea typeface="Calibri"/>
                          <a:cs typeface="Times New Roman"/>
                        </a:rPr>
                        <a:t>PROPOSED CONCEPT:-</a:t>
                      </a:r>
                      <a:r>
                        <a:rPr lang="en-US" sz="1200" dirty="0">
                          <a:effectLst/>
                          <a:latin typeface="Times New Roman"/>
                          <a:ea typeface="Calibri"/>
                          <a:cs typeface="Times New Roman"/>
                        </a:rPr>
                        <a:t> </a:t>
                      </a:r>
                      <a:endParaRPr lang="en-US" sz="1100" dirty="0">
                        <a:effectLst/>
                        <a:latin typeface="Calibri"/>
                        <a:ea typeface="Calibri"/>
                        <a:cs typeface="Times New Roman"/>
                      </a:endParaRPr>
                    </a:p>
                    <a:p>
                      <a:pPr marL="342900" marR="0" lvl="0" indent="-342900" algn="just">
                        <a:lnSpc>
                          <a:spcPct val="100000"/>
                        </a:lnSpc>
                        <a:spcBef>
                          <a:spcPts val="0"/>
                        </a:spcBef>
                        <a:spcAft>
                          <a:spcPts val="0"/>
                        </a:spcAft>
                        <a:buFont typeface="Symbol"/>
                        <a:buChar char=""/>
                      </a:pPr>
                      <a:r>
                        <a:rPr lang="en-US" sz="2000" dirty="0">
                          <a:effectLst/>
                          <a:latin typeface="Times New Roman" pitchFamily="18" charset="0"/>
                          <a:ea typeface="Times New Roman"/>
                          <a:cs typeface="Times New Roman" pitchFamily="18" charset="0"/>
                        </a:rPr>
                        <a:t>Recommend other books (products) this person is likely to buy</a:t>
                      </a:r>
                    </a:p>
                    <a:p>
                      <a:pPr marL="342900" marR="0" lvl="0" indent="-342900" algn="just">
                        <a:lnSpc>
                          <a:spcPct val="100000"/>
                        </a:lnSpc>
                        <a:spcBef>
                          <a:spcPts val="0"/>
                        </a:spcBef>
                        <a:spcAft>
                          <a:spcPts val="0"/>
                        </a:spcAft>
                        <a:buFont typeface="Symbol"/>
                        <a:buChar char=""/>
                      </a:pPr>
                      <a:r>
                        <a:rPr lang="en-US" sz="2000" dirty="0">
                          <a:effectLst/>
                          <a:latin typeface="Times New Roman" pitchFamily="18" charset="0"/>
                          <a:ea typeface="Times New Roman"/>
                          <a:cs typeface="Times New Roman" pitchFamily="18" charset="0"/>
                        </a:rPr>
                        <a:t>Amazon does clustering based on books bought:</a:t>
                      </a:r>
                    </a:p>
                    <a:p>
                      <a:pPr marL="560070" marR="0" algn="just">
                        <a:lnSpc>
                          <a:spcPct val="100000"/>
                        </a:lnSpc>
                        <a:spcBef>
                          <a:spcPts val="0"/>
                        </a:spcBef>
                        <a:spcAft>
                          <a:spcPts val="0"/>
                        </a:spcAft>
                      </a:pPr>
                      <a:r>
                        <a:rPr lang="en-US" sz="2000" dirty="0">
                          <a:effectLst/>
                          <a:latin typeface="Times New Roman" pitchFamily="18" charset="0"/>
                          <a:ea typeface="Times New Roman"/>
                          <a:cs typeface="Times New Roman" pitchFamily="18" charset="0"/>
                        </a:rPr>
                        <a:t>customers who bought “</a:t>
                      </a:r>
                      <a:r>
                        <a:rPr lang="en-US" sz="2000" b="1" dirty="0">
                          <a:effectLst/>
                          <a:latin typeface="Times New Roman" pitchFamily="18" charset="0"/>
                          <a:ea typeface="Times New Roman"/>
                          <a:cs typeface="Times New Roman" pitchFamily="18" charset="0"/>
                        </a:rPr>
                        <a:t>Advances in Knowledge Discovery and Data Mining</a:t>
                      </a:r>
                      <a:r>
                        <a:rPr lang="en-US" sz="2000" dirty="0">
                          <a:effectLst/>
                          <a:latin typeface="Times New Roman" pitchFamily="18" charset="0"/>
                          <a:ea typeface="Times New Roman"/>
                          <a:cs typeface="Times New Roman" pitchFamily="18" charset="0"/>
                        </a:rPr>
                        <a:t>”,  also bought “</a:t>
                      </a:r>
                      <a:r>
                        <a:rPr lang="en-US" sz="2000" b="1" dirty="0">
                          <a:effectLst/>
                          <a:latin typeface="Times New Roman" pitchFamily="18" charset="0"/>
                          <a:ea typeface="Times New Roman"/>
                          <a:cs typeface="Times New Roman" pitchFamily="18" charset="0"/>
                        </a:rPr>
                        <a:t>Data Mining: Practical Machine Learning Tools and Techniques with Java Implementations</a:t>
                      </a:r>
                      <a:r>
                        <a:rPr lang="en-US" sz="2000" dirty="0">
                          <a:effectLst/>
                          <a:latin typeface="Times New Roman" pitchFamily="18" charset="0"/>
                          <a:ea typeface="Times New Roman"/>
                          <a:cs typeface="Times New Roman" pitchFamily="18" charset="0"/>
                        </a:rPr>
                        <a:t>” </a:t>
                      </a:r>
                    </a:p>
                    <a:p>
                      <a:pPr marL="342900" marR="0" lvl="0" indent="-342900" algn="just">
                        <a:lnSpc>
                          <a:spcPct val="100000"/>
                        </a:lnSpc>
                        <a:spcBef>
                          <a:spcPts val="0"/>
                        </a:spcBef>
                        <a:spcAft>
                          <a:spcPts val="0"/>
                        </a:spcAft>
                        <a:buFont typeface="Symbol"/>
                        <a:buChar char=""/>
                      </a:pPr>
                      <a:r>
                        <a:rPr lang="en-US" sz="2000" dirty="0">
                          <a:effectLst/>
                          <a:latin typeface="Times New Roman" pitchFamily="18" charset="0"/>
                          <a:ea typeface="Times New Roman"/>
                          <a:cs typeface="Times New Roman" pitchFamily="18" charset="0"/>
                        </a:rPr>
                        <a:t>Recommendation program is quite successful</a:t>
                      </a:r>
                      <a:r>
                        <a:rPr lang="en-US" sz="2000" dirty="0">
                          <a:solidFill>
                            <a:srgbClr val="231F20"/>
                          </a:solidFill>
                          <a:effectLst/>
                          <a:latin typeface="Times New Roman" pitchFamily="18" charset="0"/>
                          <a:ea typeface="Times New Roman"/>
                          <a:cs typeface="Times New Roman" pitchFamily="18" charset="0"/>
                        </a:rPr>
                        <a:t>.</a:t>
                      </a:r>
                      <a:endParaRPr lang="en-US" sz="2000" dirty="0">
                        <a:effectLst/>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102870" algn="just">
                        <a:lnSpc>
                          <a:spcPct val="150000"/>
                        </a:lnSpc>
                        <a:spcBef>
                          <a:spcPts val="0"/>
                        </a:spcBef>
                        <a:spcAft>
                          <a:spcPts val="0"/>
                        </a:spcAft>
                      </a:pPr>
                      <a:r>
                        <a:rPr lang="en-US" sz="1200" dirty="0">
                          <a:effectLst/>
                          <a:latin typeface="Times New Roman"/>
                          <a:ea typeface="Calibri"/>
                          <a:cs typeface="Times New Roman"/>
                        </a:rPr>
                        <a:t> </a:t>
                      </a:r>
                      <a:r>
                        <a:rPr lang="en-US" sz="1200" b="1" dirty="0">
                          <a:effectLst/>
                          <a:latin typeface="Times New Roman"/>
                          <a:ea typeface="Calibri"/>
                          <a:cs typeface="Times New Roman"/>
                        </a:rPr>
                        <a:t> FUTURE CONCEPT :</a:t>
                      </a:r>
                      <a:r>
                        <a:rPr lang="en-US" sz="1200" dirty="0">
                          <a:effectLst/>
                          <a:latin typeface="Times New Roman"/>
                          <a:ea typeface="Calibri"/>
                          <a:cs typeface="Times New Roman"/>
                        </a:rPr>
                        <a:t> -</a:t>
                      </a:r>
                      <a:endParaRPr lang="en-US" sz="1100" dirty="0">
                        <a:effectLst/>
                        <a:latin typeface="Calibri"/>
                        <a:ea typeface="Calibri"/>
                        <a:cs typeface="Times New Roman"/>
                      </a:endParaRPr>
                    </a:p>
                    <a:p>
                      <a:pPr marL="342900" marR="0" lvl="0" indent="-342900" algn="just">
                        <a:lnSpc>
                          <a:spcPct val="150000"/>
                        </a:lnSpc>
                        <a:spcBef>
                          <a:spcPts val="0"/>
                        </a:spcBef>
                        <a:spcAft>
                          <a:spcPts val="0"/>
                        </a:spcAft>
                        <a:buFont typeface="Symbol"/>
                        <a:buChar char=""/>
                      </a:pPr>
                      <a:r>
                        <a:rPr lang="en-US" sz="2000" dirty="0">
                          <a:solidFill>
                            <a:srgbClr val="252525"/>
                          </a:solidFill>
                          <a:effectLst/>
                          <a:latin typeface="Times New Roman"/>
                          <a:ea typeface="Times New Roman"/>
                          <a:cs typeface="Times New Roman"/>
                        </a:rPr>
                        <a:t>Algorithm for frequent item set mining and </a:t>
                      </a:r>
                      <a:r>
                        <a:rPr lang="en-US" sz="2000" u="none" strike="noStrike" dirty="0">
                          <a:solidFill>
                            <a:srgbClr val="0000FF"/>
                          </a:solidFill>
                          <a:effectLst/>
                          <a:latin typeface="Times New Roman"/>
                          <a:ea typeface="Times New Roman"/>
                          <a:cs typeface="Times New Roman"/>
                          <a:hlinkClick r:id="rId2" tooltip="Association rule learning"/>
                        </a:rPr>
                        <a:t>association rule learning</a:t>
                      </a:r>
                      <a:r>
                        <a:rPr lang="en-US" sz="2000" dirty="0">
                          <a:effectLst/>
                          <a:latin typeface="Times New Roman"/>
                          <a:ea typeface="Times New Roman"/>
                          <a:cs typeface="Times New Roman"/>
                        </a:rPr>
                        <a:t> over transactional </a:t>
                      </a:r>
                      <a:r>
                        <a:rPr lang="en-US" sz="2000" u="none" strike="noStrike" dirty="0">
                          <a:solidFill>
                            <a:srgbClr val="0000FF"/>
                          </a:solidFill>
                          <a:effectLst/>
                          <a:latin typeface="Times New Roman"/>
                          <a:ea typeface="Times New Roman"/>
                          <a:cs typeface="Times New Roman"/>
                          <a:hlinkClick r:id="rId3" tooltip="Databases"/>
                        </a:rPr>
                        <a:t>databases</a:t>
                      </a:r>
                      <a:r>
                        <a:rPr lang="en-US" sz="2000" dirty="0">
                          <a:solidFill>
                            <a:srgbClr val="252525"/>
                          </a:solidFill>
                          <a:effectLst/>
                          <a:latin typeface="Times New Roman"/>
                          <a:ea typeface="Times New Roman"/>
                          <a:cs typeface="Times New Roman"/>
                        </a:rPr>
                        <a:t>. It proceeds by identifying the frequent individual items in the database and extending them to larger and larger item sets as long as those item sets appear sufficiently often in the database. </a:t>
                      </a:r>
                      <a:endParaRPr lang="en-US"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560</Words>
  <Application>Microsoft Office PowerPoint</Application>
  <PresentationFormat>On-screen Show (4:3)</PresentationFormat>
  <Paragraphs>88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LEARNING PROXIMITY RELATIONS FOR FEATURE SELECTION </vt:lpstr>
      <vt:lpstr>ABSTRACT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Incentive Compatible Privacy-Preserving Data Analysis </dc:title>
  <dc:creator>spiro11</dc:creator>
  <cp:lastModifiedBy>spiro</cp:lastModifiedBy>
  <cp:revision>176</cp:revision>
  <dcterms:created xsi:type="dcterms:W3CDTF">2012-06-27T09:09:11Z</dcterms:created>
  <dcterms:modified xsi:type="dcterms:W3CDTF">2016-12-20T09:30:21Z</dcterms:modified>
</cp:coreProperties>
</file>