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CA386B-F124-2D8D-1C0D-B90B19436606}" v="249" dt="2025-09-09T00:54:30.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6553-70D5-BCE2-4286-E88020BC31C2}"/>
              </a:ext>
            </a:extLst>
          </p:cNvPr>
          <p:cNvSpPr>
            <a:spLocks noGrp="1"/>
          </p:cNvSpPr>
          <p:nvPr>
            <p:ph type="ctrTitle"/>
          </p:nvPr>
        </p:nvSpPr>
        <p:spPr>
          <a:xfrm>
            <a:off x="2188704" y="2116520"/>
            <a:ext cx="7990955" cy="1321804"/>
          </a:xfrm>
        </p:spPr>
        <p:txBody>
          <a:bodyPr/>
          <a:lstStyle/>
          <a:p>
            <a:r>
              <a:rPr lang="en-US" sz="7400" cap="all" dirty="0">
                <a:solidFill>
                  <a:srgbClr val="00B0F0"/>
                </a:solidFill>
                <a:latin typeface="TW Cen MT"/>
              </a:rPr>
              <a:t>Digital Portfolio</a:t>
            </a:r>
            <a:endParaRPr lang="en-US" dirty="0" err="1"/>
          </a:p>
        </p:txBody>
      </p:sp>
      <p:sp>
        <p:nvSpPr>
          <p:cNvPr id="3" name="Subtitle 2">
            <a:extLst>
              <a:ext uri="{FF2B5EF4-FFF2-40B4-BE49-F238E27FC236}">
                <a16:creationId xmlns:a16="http://schemas.microsoft.com/office/drawing/2014/main" id="{BFC7C394-2C7E-F357-981A-C2047BC3CEF0}"/>
              </a:ext>
            </a:extLst>
          </p:cNvPr>
          <p:cNvSpPr>
            <a:spLocks noGrp="1"/>
          </p:cNvSpPr>
          <p:nvPr>
            <p:ph type="subTitle" idx="1"/>
          </p:nvPr>
        </p:nvSpPr>
        <p:spPr>
          <a:xfrm>
            <a:off x="2356602" y="3657597"/>
            <a:ext cx="7151465" cy="1695344"/>
          </a:xfrm>
        </p:spPr>
        <p:txBody>
          <a:bodyPr>
            <a:normAutofit fontScale="70000" lnSpcReduction="20000"/>
          </a:bodyPr>
          <a:lstStyle/>
          <a:p>
            <a:pPr>
              <a:lnSpc>
                <a:spcPct val="120000"/>
              </a:lnSpc>
              <a:spcBef>
                <a:spcPts val="1000"/>
              </a:spcBef>
              <a:spcAft>
                <a:spcPts val="0"/>
              </a:spcAft>
            </a:pPr>
            <a:r>
              <a:rPr lang="en-US" sz="2200" b="1" cap="all" dirty="0" err="1">
                <a:latin typeface="TW Cen MT"/>
              </a:rPr>
              <a:t>STuDENT</a:t>
            </a:r>
            <a:r>
              <a:rPr lang="en-US" sz="2200" b="1" cap="all" dirty="0">
                <a:latin typeface="TW Cen MT"/>
              </a:rPr>
              <a:t> NAME:</a:t>
            </a:r>
            <a:r>
              <a:rPr lang="en-US" sz="2200" cap="all" dirty="0">
                <a:solidFill>
                  <a:srgbClr val="7F7F7F"/>
                </a:solidFill>
                <a:latin typeface="TW Cen MT"/>
              </a:rPr>
              <a:t> </a:t>
            </a:r>
            <a:r>
              <a:rPr lang="en-US" sz="2200" cap="all" dirty="0" err="1">
                <a:solidFill>
                  <a:schemeClr val="tx1">
                    <a:lumMod val="76000"/>
                    <a:lumOff val="24000"/>
                  </a:schemeClr>
                </a:solidFill>
                <a:latin typeface="TW Cen MT"/>
              </a:rPr>
              <a:t>Dikshil.B</a:t>
            </a:r>
            <a:endParaRPr lang="en-US" sz="2200" dirty="0" err="1">
              <a:solidFill>
                <a:schemeClr val="tx1">
                  <a:lumMod val="76000"/>
                  <a:lumOff val="24000"/>
                </a:schemeClr>
              </a:solidFill>
              <a:latin typeface="TW Cen MT"/>
            </a:endParaRPr>
          </a:p>
          <a:p>
            <a:pPr>
              <a:lnSpc>
                <a:spcPct val="120000"/>
              </a:lnSpc>
              <a:spcBef>
                <a:spcPts val="1000"/>
              </a:spcBef>
              <a:spcAft>
                <a:spcPts val="0"/>
              </a:spcAft>
            </a:pPr>
            <a:r>
              <a:rPr lang="en-US" sz="2200" b="1" cap="all" dirty="0">
                <a:latin typeface="TW Cen MT"/>
              </a:rPr>
              <a:t>                                   REGISTERNO AND NMID: </a:t>
            </a:r>
            <a:r>
              <a:rPr lang="en-US" sz="2200" cap="all" dirty="0">
                <a:solidFill>
                  <a:schemeClr val="tx1">
                    <a:lumMod val="76000"/>
                    <a:lumOff val="24000"/>
                  </a:schemeClr>
                </a:solidFill>
                <a:latin typeface="TW Cen MT"/>
              </a:rPr>
              <a:t>asunm117222401453</a:t>
            </a:r>
            <a:endParaRPr lang="en-US" sz="2200" dirty="0">
              <a:solidFill>
                <a:schemeClr val="tx1">
                  <a:lumMod val="76000"/>
                  <a:lumOff val="24000"/>
                </a:schemeClr>
              </a:solidFill>
              <a:latin typeface="TW Cen MT"/>
            </a:endParaRPr>
          </a:p>
          <a:p>
            <a:pPr>
              <a:lnSpc>
                <a:spcPct val="120000"/>
              </a:lnSpc>
              <a:spcBef>
                <a:spcPts val="1000"/>
              </a:spcBef>
              <a:spcAft>
                <a:spcPts val="0"/>
              </a:spcAft>
            </a:pPr>
            <a:r>
              <a:rPr lang="en-US" sz="2200" b="1" cap="all" dirty="0">
                <a:latin typeface="TW Cen MT"/>
              </a:rPr>
              <a:t>                   Department:</a:t>
            </a:r>
            <a:r>
              <a:rPr lang="en-US" sz="2200" cap="all" dirty="0">
                <a:solidFill>
                  <a:srgbClr val="7F7F7F"/>
                </a:solidFill>
                <a:latin typeface="TW Cen MT"/>
              </a:rPr>
              <a:t> </a:t>
            </a:r>
            <a:r>
              <a:rPr lang="en-US" sz="2200" cap="all" dirty="0" err="1">
                <a:solidFill>
                  <a:schemeClr val="tx1">
                    <a:lumMod val="76000"/>
                    <a:lumOff val="24000"/>
                  </a:schemeClr>
                </a:solidFill>
                <a:latin typeface="TW Cen MT"/>
              </a:rPr>
              <a:t>bsc.computer</a:t>
            </a:r>
            <a:r>
              <a:rPr lang="en-US" sz="2200" cap="all" dirty="0">
                <a:solidFill>
                  <a:schemeClr val="tx1">
                    <a:lumMod val="76000"/>
                    <a:lumOff val="24000"/>
                  </a:schemeClr>
                </a:solidFill>
                <a:latin typeface="TW Cen MT"/>
              </a:rPr>
              <a:t> science</a:t>
            </a:r>
            <a:endParaRPr lang="en-US" sz="2200" dirty="0">
              <a:solidFill>
                <a:schemeClr val="tx1">
                  <a:lumMod val="76000"/>
                  <a:lumOff val="24000"/>
                </a:schemeClr>
              </a:solidFill>
              <a:latin typeface="TW Cen MT"/>
            </a:endParaRPr>
          </a:p>
          <a:p>
            <a:pPr>
              <a:lnSpc>
                <a:spcPct val="120000"/>
              </a:lnSpc>
              <a:spcBef>
                <a:spcPts val="1000"/>
              </a:spcBef>
              <a:spcAft>
                <a:spcPts val="0"/>
              </a:spcAft>
            </a:pPr>
            <a:r>
              <a:rPr lang="en-US" sz="2200" b="1" cap="all" dirty="0">
                <a:latin typeface="TW Cen MT"/>
              </a:rPr>
              <a:t>                                              College/university:</a:t>
            </a:r>
            <a:r>
              <a:rPr lang="en-US" sz="2200" cap="all" dirty="0">
                <a:solidFill>
                  <a:srgbClr val="7F7F7F"/>
                </a:solidFill>
                <a:latin typeface="TW Cen MT"/>
              </a:rPr>
              <a:t> </a:t>
            </a:r>
            <a:r>
              <a:rPr lang="en-US" sz="2200" cap="all" dirty="0">
                <a:solidFill>
                  <a:schemeClr val="tx1">
                    <a:lumMod val="76000"/>
                    <a:lumOff val="24000"/>
                  </a:schemeClr>
                </a:solidFill>
                <a:latin typeface="TW Cen MT"/>
              </a:rPr>
              <a:t>Prof </a:t>
            </a:r>
            <a:r>
              <a:rPr lang="en-US" sz="2200" cap="all" dirty="0" err="1">
                <a:solidFill>
                  <a:schemeClr val="tx1">
                    <a:lumMod val="76000"/>
                    <a:lumOff val="24000"/>
                  </a:schemeClr>
                </a:solidFill>
                <a:latin typeface="TW Cen MT"/>
              </a:rPr>
              <a:t>dhanapalan</a:t>
            </a:r>
            <a:r>
              <a:rPr lang="en-US" sz="2200" cap="all" dirty="0">
                <a:solidFill>
                  <a:schemeClr val="tx1">
                    <a:lumMod val="76000"/>
                    <a:lumOff val="24000"/>
                  </a:schemeClr>
                </a:solidFill>
                <a:latin typeface="TW Cen MT"/>
              </a:rPr>
              <a:t> college of science and management/madras university</a:t>
            </a:r>
            <a:endParaRPr lang="en-US" dirty="0">
              <a:solidFill>
                <a:schemeClr val="tx1">
                  <a:lumMod val="76000"/>
                  <a:lumOff val="24000"/>
                </a:schemeClr>
              </a:solidFill>
            </a:endParaRPr>
          </a:p>
        </p:txBody>
      </p:sp>
    </p:spTree>
    <p:extLst>
      <p:ext uri="{BB962C8B-B14F-4D97-AF65-F5344CB8AC3E}">
        <p14:creationId xmlns:p14="http://schemas.microsoft.com/office/powerpoint/2010/main" val="25570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BAED1-FDBB-A1D7-9E8C-B2EB96A63D8D}"/>
              </a:ext>
            </a:extLst>
          </p:cNvPr>
          <p:cNvSpPr>
            <a:spLocks noGrp="1"/>
          </p:cNvSpPr>
          <p:nvPr>
            <p:ph idx="1"/>
          </p:nvPr>
        </p:nvSpPr>
        <p:spPr>
          <a:xfrm>
            <a:off x="1295401" y="1379296"/>
            <a:ext cx="9601196" cy="4496572"/>
          </a:xfrm>
        </p:spPr>
        <p:txBody>
          <a:bodyPr>
            <a:normAutofit fontScale="77500" lnSpcReduction="20000"/>
          </a:bodyPr>
          <a:lstStyle/>
          <a:p>
            <a:pPr algn="just">
              <a:lnSpc>
                <a:spcPct val="120000"/>
              </a:lnSpc>
              <a:spcBef>
                <a:spcPts val="1000"/>
              </a:spcBef>
              <a:spcAft>
                <a:spcPts val="0"/>
              </a:spcAft>
            </a:pPr>
            <a:endParaRPr lang="en-US" sz="2500" cap="all" dirty="0">
              <a:solidFill>
                <a:srgbClr val="000000"/>
              </a:solidFill>
              <a:latin typeface="TW Cen MT"/>
            </a:endParaRPr>
          </a:p>
          <a:p>
            <a:pPr algn="just">
              <a:lnSpc>
                <a:spcPct val="120000"/>
              </a:lnSpc>
              <a:spcBef>
                <a:spcPts val="1000"/>
              </a:spcBef>
              <a:spcAft>
                <a:spcPts val="0"/>
              </a:spcAft>
              <a:buSzPct val="114999"/>
            </a:pPr>
            <a:r>
              <a:rPr lang="en-US" sz="2500" cap="all" dirty="0">
                <a:solidFill>
                  <a:srgbClr val="000000"/>
                </a:solidFill>
                <a:latin typeface="TW Cen M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sz="2500" dirty="0">
              <a:solidFill>
                <a:srgbClr val="000000"/>
              </a:solidFill>
              <a:latin typeface="TW Cen MT"/>
            </a:endParaRPr>
          </a:p>
          <a:p>
            <a:pPr algn="just">
              <a:lnSpc>
                <a:spcPct val="120000"/>
              </a:lnSpc>
              <a:spcBef>
                <a:spcPts val="1000"/>
              </a:spcBef>
              <a:spcAft>
                <a:spcPts val="0"/>
              </a:spcAft>
              <a:buSzPct val="114999"/>
            </a:pPr>
            <a:r>
              <a:rPr lang="en-US" sz="2500" cap="all" dirty="0">
                <a:solidFill>
                  <a:srgbClr val="000000"/>
                </a:solidFill>
                <a:latin typeface="TW Cen M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br>
              <a:rPr lang="en-US" dirty="0"/>
            </a:br>
            <a:endParaRPr lang="en-US"/>
          </a:p>
        </p:txBody>
      </p:sp>
    </p:spTree>
    <p:extLst>
      <p:ext uri="{BB962C8B-B14F-4D97-AF65-F5344CB8AC3E}">
        <p14:creationId xmlns:p14="http://schemas.microsoft.com/office/powerpoint/2010/main" val="122800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61D9-2D44-28BE-A55E-C34BB143211A}"/>
              </a:ext>
            </a:extLst>
          </p:cNvPr>
          <p:cNvSpPr>
            <a:spLocks noGrp="1"/>
          </p:cNvSpPr>
          <p:nvPr>
            <p:ph type="title"/>
          </p:nvPr>
        </p:nvSpPr>
        <p:spPr>
          <a:xfrm>
            <a:off x="491839" y="982132"/>
            <a:ext cx="11249886" cy="1303867"/>
          </a:xfrm>
        </p:spPr>
        <p:txBody>
          <a:bodyPr>
            <a:normAutofit fontScale="90000"/>
          </a:bodyPr>
          <a:lstStyle/>
          <a:p>
            <a:r>
              <a:rPr lang="en-US" sz="7200" cap="all" dirty="0">
                <a:solidFill>
                  <a:srgbClr val="000000"/>
                </a:solidFill>
                <a:latin typeface="TW Cen MT"/>
              </a:rPr>
              <a:t>FEATURES AND Functionality</a:t>
            </a:r>
            <a:endParaRPr lang="en-US" dirty="0"/>
          </a:p>
        </p:txBody>
      </p:sp>
      <p:sp>
        <p:nvSpPr>
          <p:cNvPr id="3" name="Content Placeholder 2">
            <a:extLst>
              <a:ext uri="{FF2B5EF4-FFF2-40B4-BE49-F238E27FC236}">
                <a16:creationId xmlns:a16="http://schemas.microsoft.com/office/drawing/2014/main" id="{2CB48611-8782-1FAB-4508-347345745737}"/>
              </a:ext>
            </a:extLst>
          </p:cNvPr>
          <p:cNvSpPr>
            <a:spLocks noGrp="1"/>
          </p:cNvSpPr>
          <p:nvPr>
            <p:ph idx="1"/>
          </p:nvPr>
        </p:nvSpPr>
        <p:spPr/>
        <p:txBody>
          <a:bodyPr>
            <a:normAutofit fontScale="62500" lnSpcReduction="20000"/>
          </a:bodyPr>
          <a:lstStyle/>
          <a:p>
            <a:pPr algn="just">
              <a:lnSpc>
                <a:spcPct val="120000"/>
              </a:lnSpc>
              <a:spcBef>
                <a:spcPts val="1000"/>
              </a:spcBef>
              <a:spcAft>
                <a:spcPts val="0"/>
              </a:spcAft>
            </a:pPr>
            <a:endParaRPr lang="en-US" sz="2900" cap="all" dirty="0">
              <a:solidFill>
                <a:srgbClr val="000000"/>
              </a:solidFill>
              <a:latin typeface="TW Cen MT"/>
            </a:endParaRPr>
          </a:p>
          <a:p>
            <a:pPr algn="just">
              <a:lnSpc>
                <a:spcPct val="120000"/>
              </a:lnSpc>
              <a:spcBef>
                <a:spcPts val="1000"/>
              </a:spcBef>
              <a:spcAft>
                <a:spcPts val="0"/>
              </a:spcAft>
              <a:buSzPct val="114999"/>
            </a:pPr>
            <a:r>
              <a:rPr lang="en-US" sz="2900" cap="all" dirty="0">
                <a:solidFill>
                  <a:srgbClr val="000000"/>
                </a:solidFill>
                <a:latin typeface="TW Cen MT"/>
              </a:rPr>
              <a:t>The Digital Portfolio is designed with a focus on usability, interactivity, and professional presentation. Its main features and functionalities include:</a:t>
            </a:r>
            <a:endParaRPr lang="en-US" sz="2900">
              <a:solidFill>
                <a:srgbClr val="000000"/>
              </a:solidFill>
              <a:latin typeface="TW Cen MT"/>
            </a:endParaRPr>
          </a:p>
          <a:p>
            <a:pPr algn="just">
              <a:lnSpc>
                <a:spcPct val="120000"/>
              </a:lnSpc>
              <a:spcBef>
                <a:spcPts val="1000"/>
              </a:spcBef>
              <a:spcAft>
                <a:spcPts val="0"/>
              </a:spcAft>
              <a:buSzPct val="114999"/>
            </a:pPr>
            <a:r>
              <a:rPr lang="en-US" sz="2900" cap="all" dirty="0">
                <a:solidFill>
                  <a:srgbClr val="000000"/>
                </a:solidFill>
                <a:latin typeface="TW Cen MT"/>
              </a:rPr>
              <a:t>Profile Header with Branding: Displays a profile photo, name, and professional tagline, creating a strong first impression.</a:t>
            </a:r>
            <a:endParaRPr lang="en-US" sz="2900" dirty="0">
              <a:solidFill>
                <a:srgbClr val="000000"/>
              </a:solidFill>
              <a:latin typeface="TW Cen MT"/>
            </a:endParaRPr>
          </a:p>
          <a:p>
            <a:pPr algn="just">
              <a:lnSpc>
                <a:spcPct val="120000"/>
              </a:lnSpc>
              <a:spcBef>
                <a:spcPts val="1000"/>
              </a:spcBef>
              <a:spcAft>
                <a:spcPts val="0"/>
              </a:spcAft>
              <a:buSzPct val="114999"/>
            </a:pPr>
            <a:r>
              <a:rPr lang="en-US" sz="2900" cap="all" dirty="0">
                <a:solidFill>
                  <a:srgbClr val="000000"/>
                </a:solidFill>
                <a:latin typeface="TW Cen MT"/>
              </a:rPr>
              <a:t>Dark Mode Toggle: A switch located at the top-right corner allows users to switch between light and dark themes, enhancing accessibility and user comfort.</a:t>
            </a:r>
            <a:endParaRPr lang="en-US" sz="2900" dirty="0">
              <a:solidFill>
                <a:srgbClr val="000000"/>
              </a:solidFill>
              <a:latin typeface="TW Cen MT"/>
            </a:endParaRPr>
          </a:p>
          <a:p>
            <a:pPr marL="0" indent="0">
              <a:buSzPct val="114999"/>
              <a:buNone/>
            </a:pPr>
            <a:br>
              <a:rPr lang="en-US" dirty="0"/>
            </a:br>
            <a:endParaRPr lang="en-US" dirty="0"/>
          </a:p>
        </p:txBody>
      </p:sp>
    </p:spTree>
    <p:extLst>
      <p:ext uri="{BB962C8B-B14F-4D97-AF65-F5344CB8AC3E}">
        <p14:creationId xmlns:p14="http://schemas.microsoft.com/office/powerpoint/2010/main" val="247292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51B9C-7189-EBA7-CB4B-F18E62DDBB45}"/>
              </a:ext>
            </a:extLst>
          </p:cNvPr>
          <p:cNvSpPr>
            <a:spLocks noGrp="1"/>
          </p:cNvSpPr>
          <p:nvPr>
            <p:ph idx="1"/>
          </p:nvPr>
        </p:nvSpPr>
        <p:spPr>
          <a:xfrm>
            <a:off x="1295401" y="1448569"/>
            <a:ext cx="9601196" cy="4427299"/>
          </a:xfrm>
        </p:spPr>
        <p:txBody>
          <a:bodyPr>
            <a:normAutofit fontScale="85000" lnSpcReduction="20000"/>
          </a:bodyPr>
          <a:lstStyle/>
          <a:p>
            <a:pPr algn="just">
              <a:lnSpc>
                <a:spcPct val="120000"/>
              </a:lnSpc>
              <a:spcBef>
                <a:spcPts val="1000"/>
              </a:spcBef>
              <a:spcAft>
                <a:spcPts val="0"/>
              </a:spcAft>
            </a:pPr>
            <a:r>
              <a:rPr lang="en-US" sz="2800" cap="all" dirty="0">
                <a:solidFill>
                  <a:srgbClr val="000000"/>
                </a:solidFill>
                <a:latin typeface="TW Cen MT"/>
              </a:rPr>
              <a:t>Responsive Design: Built with HTML, CSS, and Flexbox techniques to ensure the portfolio adapts seamlessly across desktop, tablet, and mobile devices.</a:t>
            </a:r>
            <a:endParaRPr lang="en-US" sz="2800" dirty="0">
              <a:solidFill>
                <a:srgbClr val="000000"/>
              </a:solidFill>
              <a:latin typeface="TW Cen MT"/>
            </a:endParaRPr>
          </a:p>
          <a:p>
            <a:pPr algn="just">
              <a:lnSpc>
                <a:spcPct val="120000"/>
              </a:lnSpc>
              <a:spcBef>
                <a:spcPts val="1000"/>
              </a:spcBef>
              <a:spcAft>
                <a:spcPts val="0"/>
              </a:spcAft>
              <a:buSzPct val="114999"/>
            </a:pPr>
            <a:r>
              <a:rPr lang="en-US" sz="2800" cap="all" dirty="0">
                <a:solidFill>
                  <a:srgbClr val="000000"/>
                </a:solidFill>
                <a:latin typeface="TW Cen MT"/>
              </a:rPr>
              <a:t>Navigation Bar: A fixed menu bar provides smooth and quick navigation to different sections like About, Education, Certificates, Projects, and Contact.</a:t>
            </a:r>
            <a:endParaRPr lang="en-US" sz="2800" dirty="0">
              <a:solidFill>
                <a:srgbClr val="000000"/>
              </a:solidFill>
              <a:latin typeface="TW Cen MT"/>
            </a:endParaRPr>
          </a:p>
          <a:p>
            <a:pPr algn="just">
              <a:lnSpc>
                <a:spcPct val="120000"/>
              </a:lnSpc>
              <a:spcBef>
                <a:spcPts val="1000"/>
              </a:spcBef>
              <a:spcAft>
                <a:spcPts val="0"/>
              </a:spcAft>
              <a:buSzPct val="114999"/>
            </a:pPr>
            <a:r>
              <a:rPr lang="en-US" sz="2800" cap="all" dirty="0">
                <a:solidFill>
                  <a:srgbClr val="000000"/>
                </a:solidFill>
                <a:latin typeface="TW Cen MT"/>
              </a:rPr>
              <a:t>Card-Based Sections: Information such as education, certificates, and projects is presented in clean card layouts for readability and a professional appearance. </a:t>
            </a:r>
            <a:endParaRPr lang="en-US" sz="2800" dirty="0">
              <a:solidFill>
                <a:srgbClr val="000000"/>
              </a:solidFill>
              <a:latin typeface="TW Cen MT"/>
            </a:endParaRPr>
          </a:p>
          <a:p>
            <a:pPr marL="0" indent="0">
              <a:buSzPct val="114999"/>
              <a:buNone/>
            </a:pPr>
            <a:br>
              <a:rPr lang="en-US" dirty="0"/>
            </a:br>
            <a:endParaRPr lang="en-US" dirty="0"/>
          </a:p>
        </p:txBody>
      </p:sp>
    </p:spTree>
    <p:extLst>
      <p:ext uri="{BB962C8B-B14F-4D97-AF65-F5344CB8AC3E}">
        <p14:creationId xmlns:p14="http://schemas.microsoft.com/office/powerpoint/2010/main" val="288490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A87CD-E361-E43D-FD5D-E1ED15A00296}"/>
              </a:ext>
            </a:extLst>
          </p:cNvPr>
          <p:cNvSpPr>
            <a:spLocks noGrp="1"/>
          </p:cNvSpPr>
          <p:nvPr>
            <p:ph idx="1"/>
          </p:nvPr>
        </p:nvSpPr>
        <p:spPr>
          <a:xfrm>
            <a:off x="1295401" y="1268460"/>
            <a:ext cx="9601196" cy="4607408"/>
          </a:xfrm>
        </p:spPr>
        <p:txBody>
          <a:bodyPr>
            <a:normAutofit fontScale="92500" lnSpcReduction="20000"/>
          </a:bodyPr>
          <a:lstStyle/>
          <a:p>
            <a:pPr algn="just">
              <a:lnSpc>
                <a:spcPct val="120000"/>
              </a:lnSpc>
              <a:spcBef>
                <a:spcPts val="1000"/>
              </a:spcBef>
              <a:spcAft>
                <a:spcPts val="0"/>
              </a:spcAft>
            </a:pPr>
            <a:r>
              <a:rPr lang="en-US" sz="2900" cap="all" dirty="0">
                <a:solidFill>
                  <a:srgbClr val="000000"/>
                </a:solidFill>
                <a:latin typeface="TW Cen MT"/>
              </a:rPr>
              <a:t>Resume Download Button: A dedicated button in the Contact section enables recruiters to download the resume instantly in PDF or Word format.</a:t>
            </a:r>
            <a:endParaRPr lang="en-US" sz="2900" dirty="0">
              <a:solidFill>
                <a:srgbClr val="000000"/>
              </a:solidFill>
              <a:latin typeface="TW Cen MT"/>
            </a:endParaRPr>
          </a:p>
          <a:p>
            <a:pPr algn="just">
              <a:lnSpc>
                <a:spcPct val="120000"/>
              </a:lnSpc>
              <a:spcBef>
                <a:spcPts val="1000"/>
              </a:spcBef>
              <a:spcAft>
                <a:spcPts val="0"/>
              </a:spcAft>
              <a:buSzPct val="114999"/>
            </a:pPr>
            <a:r>
              <a:rPr lang="en-US" sz="2900" cap="all" dirty="0">
                <a:solidFill>
                  <a:srgbClr val="000000"/>
                </a:solidFill>
                <a:latin typeface="TW Cen MT"/>
              </a:rPr>
              <a:t>Interactive Elements: Hover effects, smooth transitions, and button highlights make the portfolio engaging and modern.</a:t>
            </a:r>
            <a:endParaRPr lang="en-US" sz="2900" dirty="0">
              <a:solidFill>
                <a:srgbClr val="000000"/>
              </a:solidFill>
              <a:latin typeface="TW Cen MT"/>
            </a:endParaRPr>
          </a:p>
          <a:p>
            <a:pPr>
              <a:lnSpc>
                <a:spcPct val="120000"/>
              </a:lnSpc>
              <a:spcBef>
                <a:spcPts val="1000"/>
              </a:spcBef>
              <a:spcAft>
                <a:spcPts val="0"/>
              </a:spcAft>
              <a:buSzPct val="114999"/>
            </a:pPr>
            <a:r>
              <a:rPr lang="en-US" sz="2900" cap="all" dirty="0">
                <a:solidFill>
                  <a:srgbClr val="000000"/>
                </a:solidFill>
                <a:latin typeface="TW Cen MT"/>
              </a:rPr>
              <a:t>Project Showcasing: Dedicated project section highlights problem statements, overviews, tools used, and results, making it easy to demonstrate practical skills</a:t>
            </a:r>
            <a:endParaRPr lang="en-US" dirty="0"/>
          </a:p>
        </p:txBody>
      </p:sp>
    </p:spTree>
    <p:extLst>
      <p:ext uri="{BB962C8B-B14F-4D97-AF65-F5344CB8AC3E}">
        <p14:creationId xmlns:p14="http://schemas.microsoft.com/office/powerpoint/2010/main" val="59457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A0F00-3B3E-7FEB-5FCF-6160911B5479}"/>
              </a:ext>
            </a:extLst>
          </p:cNvPr>
          <p:cNvSpPr>
            <a:spLocks noGrp="1"/>
          </p:cNvSpPr>
          <p:nvPr>
            <p:ph idx="1"/>
          </p:nvPr>
        </p:nvSpPr>
        <p:spPr>
          <a:xfrm>
            <a:off x="1295401" y="1226896"/>
            <a:ext cx="9601196" cy="4648972"/>
          </a:xfrm>
        </p:spPr>
        <p:txBody>
          <a:bodyPr>
            <a:normAutofit fontScale="92500"/>
          </a:bodyPr>
          <a:lstStyle/>
          <a:p>
            <a:pPr algn="just">
              <a:lnSpc>
                <a:spcPct val="120000"/>
              </a:lnSpc>
              <a:spcBef>
                <a:spcPts val="1000"/>
              </a:spcBef>
              <a:spcAft>
                <a:spcPts val="0"/>
              </a:spcAft>
            </a:pPr>
            <a:r>
              <a:rPr lang="en-US" sz="3600" cap="all" dirty="0">
                <a:solidFill>
                  <a:srgbClr val="000000"/>
                </a:solidFill>
                <a:latin typeface="TW Cen MT"/>
              </a:rPr>
              <a:t>Minimalist Design Principle: Clear typography, proper spacing, and pastel-to-dark theme gradients keep the portfolio visually appealing yet distraction-free.</a:t>
            </a:r>
            <a:endParaRPr lang="en-US" sz="3600" dirty="0">
              <a:solidFill>
                <a:srgbClr val="000000"/>
              </a:solidFill>
              <a:latin typeface="TW Cen MT"/>
            </a:endParaRPr>
          </a:p>
          <a:p>
            <a:pPr algn="just">
              <a:lnSpc>
                <a:spcPct val="120000"/>
              </a:lnSpc>
              <a:spcBef>
                <a:spcPts val="1000"/>
              </a:spcBef>
              <a:spcAft>
                <a:spcPts val="0"/>
              </a:spcAft>
              <a:buSzPct val="114999"/>
            </a:pPr>
            <a:r>
              <a:rPr lang="en-US" sz="3600" cap="all" dirty="0">
                <a:solidFill>
                  <a:srgbClr val="000000"/>
                </a:solidFill>
                <a:latin typeface="TW Cen MT"/>
              </a:rPr>
              <a:t>Accessibility Support: Sufficient contrast in dark mode and mobile-friendly layout ensure easy navigation for all users. </a:t>
            </a:r>
            <a:endParaRPr lang="en-US" dirty="0"/>
          </a:p>
        </p:txBody>
      </p:sp>
    </p:spTree>
    <p:extLst>
      <p:ext uri="{BB962C8B-B14F-4D97-AF65-F5344CB8AC3E}">
        <p14:creationId xmlns:p14="http://schemas.microsoft.com/office/powerpoint/2010/main" val="75332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1251-F123-C824-80EC-00C59CC71A6A}"/>
              </a:ext>
            </a:extLst>
          </p:cNvPr>
          <p:cNvSpPr>
            <a:spLocks noGrp="1"/>
          </p:cNvSpPr>
          <p:nvPr>
            <p:ph type="title"/>
          </p:nvPr>
        </p:nvSpPr>
        <p:spPr>
          <a:xfrm>
            <a:off x="1295402" y="483369"/>
            <a:ext cx="9601196" cy="1234594"/>
          </a:xfrm>
        </p:spPr>
        <p:txBody>
          <a:bodyPr>
            <a:normAutofit fontScale="90000"/>
          </a:bodyPr>
          <a:lstStyle/>
          <a:p>
            <a:r>
              <a:rPr lang="en-US" sz="6400" cap="all">
                <a:solidFill>
                  <a:srgbClr val="000000"/>
                </a:solidFill>
                <a:latin typeface="TW Cen MT"/>
              </a:rPr>
              <a:t>RESULTS AND SCREENSHOTS</a:t>
            </a:r>
            <a:endParaRPr lang="en-US"/>
          </a:p>
        </p:txBody>
      </p:sp>
      <p:pic>
        <p:nvPicPr>
          <p:cNvPr id="4" name="Content Placeholder 3" descr="A screen shot of a computer program&#10;&#10;AI-generated content may be incorrect.">
            <a:extLst>
              <a:ext uri="{FF2B5EF4-FFF2-40B4-BE49-F238E27FC236}">
                <a16:creationId xmlns:a16="http://schemas.microsoft.com/office/drawing/2014/main" id="{5919CA1F-2806-39E2-5099-64290DEFF239}"/>
              </a:ext>
            </a:extLst>
          </p:cNvPr>
          <p:cNvPicPr>
            <a:picLocks noGrp="1" noChangeAspect="1"/>
          </p:cNvPicPr>
          <p:nvPr>
            <p:ph idx="1"/>
          </p:nvPr>
        </p:nvPicPr>
        <p:blipFill>
          <a:blip r:embed="rId2"/>
          <a:stretch>
            <a:fillRect/>
          </a:stretch>
        </p:blipFill>
        <p:spPr>
          <a:xfrm>
            <a:off x="819088" y="1711805"/>
            <a:ext cx="4443966" cy="4288754"/>
          </a:xfrm>
          <a:prstGeom prst="rect">
            <a:avLst/>
          </a:prstGeom>
        </p:spPr>
      </p:pic>
      <p:pic>
        <p:nvPicPr>
          <p:cNvPr id="5" name="Picture 4" descr="A screen shot of a computer program&#10;&#10;AI-generated content may be incorrect.">
            <a:extLst>
              <a:ext uri="{FF2B5EF4-FFF2-40B4-BE49-F238E27FC236}">
                <a16:creationId xmlns:a16="http://schemas.microsoft.com/office/drawing/2014/main" id="{8525236F-1020-B585-1B57-F126CD6F9755}"/>
              </a:ext>
            </a:extLst>
          </p:cNvPr>
          <p:cNvPicPr>
            <a:picLocks noChangeAspect="1"/>
          </p:cNvPicPr>
          <p:nvPr/>
        </p:nvPicPr>
        <p:blipFill>
          <a:blip r:embed="rId3"/>
          <a:stretch>
            <a:fillRect/>
          </a:stretch>
        </p:blipFill>
        <p:spPr>
          <a:xfrm>
            <a:off x="5479040" y="1718397"/>
            <a:ext cx="6152285" cy="4280190"/>
          </a:xfrm>
          <a:prstGeom prst="rect">
            <a:avLst/>
          </a:prstGeom>
        </p:spPr>
      </p:pic>
    </p:spTree>
    <p:extLst>
      <p:ext uri="{BB962C8B-B14F-4D97-AF65-F5344CB8AC3E}">
        <p14:creationId xmlns:p14="http://schemas.microsoft.com/office/powerpoint/2010/main" val="321419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program&#10;&#10;AI-generated content may be incorrect.">
            <a:extLst>
              <a:ext uri="{FF2B5EF4-FFF2-40B4-BE49-F238E27FC236}">
                <a16:creationId xmlns:a16="http://schemas.microsoft.com/office/drawing/2014/main" id="{3BCFBB18-B0FA-4715-C518-AC673C7CDB88}"/>
              </a:ext>
            </a:extLst>
          </p:cNvPr>
          <p:cNvPicPr>
            <a:picLocks noGrp="1" noChangeAspect="1"/>
          </p:cNvPicPr>
          <p:nvPr>
            <p:ph idx="1"/>
          </p:nvPr>
        </p:nvPicPr>
        <p:blipFill>
          <a:blip r:embed="rId2"/>
          <a:stretch>
            <a:fillRect/>
          </a:stretch>
        </p:blipFill>
        <p:spPr>
          <a:xfrm>
            <a:off x="645101" y="1168399"/>
            <a:ext cx="5276850" cy="4876800"/>
          </a:xfrm>
          <a:prstGeom prst="rect">
            <a:avLst/>
          </a:prstGeom>
        </p:spPr>
      </p:pic>
      <p:pic>
        <p:nvPicPr>
          <p:cNvPr id="5" name="Picture 4" descr="A computer screen shot of a program&#10;&#10;AI-generated content may be incorrect.">
            <a:extLst>
              <a:ext uri="{FF2B5EF4-FFF2-40B4-BE49-F238E27FC236}">
                <a16:creationId xmlns:a16="http://schemas.microsoft.com/office/drawing/2014/main" id="{9C42EB36-2247-BCAC-380E-6E27AE00C2C4}"/>
              </a:ext>
            </a:extLst>
          </p:cNvPr>
          <p:cNvPicPr>
            <a:picLocks noChangeAspect="1"/>
          </p:cNvPicPr>
          <p:nvPr/>
        </p:nvPicPr>
        <p:blipFill>
          <a:blip r:embed="rId3"/>
          <a:stretch>
            <a:fillRect/>
          </a:stretch>
        </p:blipFill>
        <p:spPr>
          <a:xfrm>
            <a:off x="6101195" y="1170709"/>
            <a:ext cx="5517573" cy="4876800"/>
          </a:xfrm>
          <a:prstGeom prst="rect">
            <a:avLst/>
          </a:prstGeom>
        </p:spPr>
      </p:pic>
    </p:spTree>
    <p:extLst>
      <p:ext uri="{BB962C8B-B14F-4D97-AF65-F5344CB8AC3E}">
        <p14:creationId xmlns:p14="http://schemas.microsoft.com/office/powerpoint/2010/main" val="1200431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mputer screen shot of a program&#10;&#10;AI-generated content may be incorrect.">
            <a:extLst>
              <a:ext uri="{FF2B5EF4-FFF2-40B4-BE49-F238E27FC236}">
                <a16:creationId xmlns:a16="http://schemas.microsoft.com/office/drawing/2014/main" id="{4CFF578C-2F4E-5868-EBBE-3A483C84A70C}"/>
              </a:ext>
            </a:extLst>
          </p:cNvPr>
          <p:cNvPicPr>
            <a:picLocks noGrp="1" noChangeAspect="1"/>
          </p:cNvPicPr>
          <p:nvPr>
            <p:ph idx="1"/>
          </p:nvPr>
        </p:nvPicPr>
        <p:blipFill>
          <a:blip r:embed="rId2"/>
          <a:stretch>
            <a:fillRect/>
          </a:stretch>
        </p:blipFill>
        <p:spPr>
          <a:xfrm>
            <a:off x="640338" y="1297854"/>
            <a:ext cx="5452630" cy="4493202"/>
          </a:xfrm>
          <a:prstGeom prst="rect">
            <a:avLst/>
          </a:prstGeom>
        </p:spPr>
      </p:pic>
      <p:pic>
        <p:nvPicPr>
          <p:cNvPr id="5" name="Picture 4" descr="A computer screen shot of a program code&#10;&#10;AI-generated content may be incorrect.">
            <a:extLst>
              <a:ext uri="{FF2B5EF4-FFF2-40B4-BE49-F238E27FC236}">
                <a16:creationId xmlns:a16="http://schemas.microsoft.com/office/drawing/2014/main" id="{B31C2E97-18B5-AD9E-2332-94740A8AA395}"/>
              </a:ext>
            </a:extLst>
          </p:cNvPr>
          <p:cNvPicPr>
            <a:picLocks noChangeAspect="1"/>
          </p:cNvPicPr>
          <p:nvPr/>
        </p:nvPicPr>
        <p:blipFill>
          <a:blip r:embed="rId3"/>
          <a:stretch>
            <a:fillRect/>
          </a:stretch>
        </p:blipFill>
        <p:spPr>
          <a:xfrm>
            <a:off x="6209866" y="1300163"/>
            <a:ext cx="5452630" cy="4493202"/>
          </a:xfrm>
          <a:prstGeom prst="rect">
            <a:avLst/>
          </a:prstGeom>
        </p:spPr>
      </p:pic>
    </p:spTree>
    <p:extLst>
      <p:ext uri="{BB962C8B-B14F-4D97-AF65-F5344CB8AC3E}">
        <p14:creationId xmlns:p14="http://schemas.microsoft.com/office/powerpoint/2010/main" val="75021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EB02D3F3-A2EF-467E-630C-A5A05F10AF3A}"/>
              </a:ext>
            </a:extLst>
          </p:cNvPr>
          <p:cNvPicPr>
            <a:picLocks noGrp="1" noChangeAspect="1"/>
          </p:cNvPicPr>
          <p:nvPr>
            <p:ph idx="1"/>
          </p:nvPr>
        </p:nvPicPr>
        <p:blipFill>
          <a:blip r:embed="rId2"/>
          <a:stretch>
            <a:fillRect/>
          </a:stretch>
        </p:blipFill>
        <p:spPr>
          <a:xfrm>
            <a:off x="1624877" y="475239"/>
            <a:ext cx="7972425" cy="307657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B4593C1A-1F7C-65F9-95DD-BC108C10A021}"/>
              </a:ext>
            </a:extLst>
          </p:cNvPr>
          <p:cNvPicPr>
            <a:picLocks noChangeAspect="1"/>
          </p:cNvPicPr>
          <p:nvPr/>
        </p:nvPicPr>
        <p:blipFill>
          <a:blip r:embed="rId3"/>
          <a:stretch>
            <a:fillRect/>
          </a:stretch>
        </p:blipFill>
        <p:spPr>
          <a:xfrm>
            <a:off x="1624879" y="3556721"/>
            <a:ext cx="7972425" cy="2917248"/>
          </a:xfrm>
          <a:prstGeom prst="rect">
            <a:avLst/>
          </a:prstGeom>
        </p:spPr>
      </p:pic>
    </p:spTree>
    <p:extLst>
      <p:ext uri="{BB962C8B-B14F-4D97-AF65-F5344CB8AC3E}">
        <p14:creationId xmlns:p14="http://schemas.microsoft.com/office/powerpoint/2010/main" val="496569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D29F-0512-0FE2-309A-2C8ECEBFF9E0}"/>
              </a:ext>
            </a:extLst>
          </p:cNvPr>
          <p:cNvSpPr>
            <a:spLocks noGrp="1"/>
          </p:cNvSpPr>
          <p:nvPr>
            <p:ph type="title"/>
          </p:nvPr>
        </p:nvSpPr>
        <p:spPr/>
        <p:txBody>
          <a:bodyPr/>
          <a:lstStyle/>
          <a:p>
            <a:r>
              <a:rPr lang="en-US" sz="7200" cap="all" dirty="0">
                <a:solidFill>
                  <a:srgbClr val="000000"/>
                </a:solidFill>
                <a:latin typeface="TW Cen MT"/>
              </a:rPr>
              <a:t>CONCLUSION </a:t>
            </a:r>
            <a:endParaRPr lang="en-US" dirty="0"/>
          </a:p>
        </p:txBody>
      </p:sp>
      <p:sp>
        <p:nvSpPr>
          <p:cNvPr id="3" name="Content Placeholder 2">
            <a:extLst>
              <a:ext uri="{FF2B5EF4-FFF2-40B4-BE49-F238E27FC236}">
                <a16:creationId xmlns:a16="http://schemas.microsoft.com/office/drawing/2014/main" id="{14EB9BA1-D3E4-9E0C-561F-F5DE050617A6}"/>
              </a:ext>
            </a:extLst>
          </p:cNvPr>
          <p:cNvSpPr>
            <a:spLocks noGrp="1"/>
          </p:cNvSpPr>
          <p:nvPr>
            <p:ph idx="1"/>
          </p:nvPr>
        </p:nvSpPr>
        <p:spPr/>
        <p:txBody>
          <a:bodyPr>
            <a:normAutofit fontScale="92500" lnSpcReduction="20000"/>
          </a:bodyPr>
          <a:lstStyle/>
          <a:p>
            <a:r>
              <a:rPr lang="en-US" sz="2900" cap="all" dirty="0">
                <a:solidFill>
                  <a:srgbClr val="000000"/>
                </a:solidFill>
                <a:latin typeface="TW Cen M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dirty="0"/>
          </a:p>
        </p:txBody>
      </p:sp>
    </p:spTree>
    <p:extLst>
      <p:ext uri="{BB962C8B-B14F-4D97-AF65-F5344CB8AC3E}">
        <p14:creationId xmlns:p14="http://schemas.microsoft.com/office/powerpoint/2010/main" val="154608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3190-DA3E-D90B-D449-0078CE7BA7B5}"/>
              </a:ext>
            </a:extLst>
          </p:cNvPr>
          <p:cNvSpPr>
            <a:spLocks noGrp="1"/>
          </p:cNvSpPr>
          <p:nvPr>
            <p:ph type="title"/>
          </p:nvPr>
        </p:nvSpPr>
        <p:spPr/>
        <p:txBody>
          <a:bodyPr/>
          <a:lstStyle/>
          <a:p>
            <a:r>
              <a:rPr lang="en-US" sz="6400" cap="all">
                <a:solidFill>
                  <a:srgbClr val="000000"/>
                </a:solidFill>
                <a:latin typeface="TW Cen MT"/>
              </a:rPr>
              <a:t>PROJECT TITLE </a:t>
            </a:r>
            <a:endParaRPr lang="en-US"/>
          </a:p>
        </p:txBody>
      </p:sp>
      <p:sp>
        <p:nvSpPr>
          <p:cNvPr id="3" name="Content Placeholder 2">
            <a:extLst>
              <a:ext uri="{FF2B5EF4-FFF2-40B4-BE49-F238E27FC236}">
                <a16:creationId xmlns:a16="http://schemas.microsoft.com/office/drawing/2014/main" id="{9B20EAEC-CC35-6595-A467-F9D955E24BA1}"/>
              </a:ext>
            </a:extLst>
          </p:cNvPr>
          <p:cNvSpPr>
            <a:spLocks noGrp="1"/>
          </p:cNvSpPr>
          <p:nvPr>
            <p:ph idx="1"/>
          </p:nvPr>
        </p:nvSpPr>
        <p:spPr/>
        <p:txBody>
          <a:bodyPr>
            <a:normAutofit fontScale="92500"/>
          </a:bodyPr>
          <a:lstStyle/>
          <a:p>
            <a:r>
              <a:rPr lang="en-US" sz="7000" cap="all">
                <a:solidFill>
                  <a:srgbClr val="000000"/>
                </a:solidFill>
                <a:latin typeface="Times New Roman"/>
                <a:cs typeface="Times New Roman"/>
              </a:rPr>
              <a:t>Interactive Digital Portfolio with Resume Integration</a:t>
            </a:r>
            <a:endParaRPr lang="en-US"/>
          </a:p>
        </p:txBody>
      </p:sp>
    </p:spTree>
    <p:extLst>
      <p:ext uri="{BB962C8B-B14F-4D97-AF65-F5344CB8AC3E}">
        <p14:creationId xmlns:p14="http://schemas.microsoft.com/office/powerpoint/2010/main" val="189232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6FB5-B601-53A7-F74E-85E373918D35}"/>
              </a:ext>
            </a:extLst>
          </p:cNvPr>
          <p:cNvSpPr>
            <a:spLocks noGrp="1"/>
          </p:cNvSpPr>
          <p:nvPr>
            <p:ph type="title"/>
          </p:nvPr>
        </p:nvSpPr>
        <p:spPr/>
        <p:txBody>
          <a:bodyPr/>
          <a:lstStyle/>
          <a:p>
            <a:r>
              <a:rPr lang="en-US" sz="7200" cap="all" dirty="0">
                <a:solidFill>
                  <a:srgbClr val="000000"/>
                </a:solidFill>
                <a:latin typeface="TW Cen MT"/>
              </a:rPr>
              <a:t>AGENDA</a:t>
            </a:r>
            <a:endParaRPr lang="en-US" dirty="0"/>
          </a:p>
        </p:txBody>
      </p:sp>
      <p:sp>
        <p:nvSpPr>
          <p:cNvPr id="3" name="Content Placeholder 2">
            <a:extLst>
              <a:ext uri="{FF2B5EF4-FFF2-40B4-BE49-F238E27FC236}">
                <a16:creationId xmlns:a16="http://schemas.microsoft.com/office/drawing/2014/main" id="{5FBA7B25-C100-52FA-2109-D245724F6701}"/>
              </a:ext>
            </a:extLst>
          </p:cNvPr>
          <p:cNvSpPr>
            <a:spLocks noGrp="1"/>
          </p:cNvSpPr>
          <p:nvPr>
            <p:ph idx="1"/>
          </p:nvPr>
        </p:nvSpPr>
        <p:spPr>
          <a:xfrm>
            <a:off x="1166249" y="2556932"/>
            <a:ext cx="9730348" cy="3680563"/>
          </a:xfrm>
        </p:spPr>
        <p:txBody>
          <a:bodyPr>
            <a:normAutofit fontScale="70000" lnSpcReduction="20000"/>
          </a:bodyPr>
          <a:lstStyle/>
          <a:p>
            <a:pPr>
              <a:lnSpc>
                <a:spcPct val="120000"/>
              </a:lnSpc>
              <a:spcBef>
                <a:spcPts val="1000"/>
              </a:spcBef>
              <a:spcAft>
                <a:spcPts val="0"/>
              </a:spcAft>
            </a:pPr>
            <a:r>
              <a:rPr lang="en-US" sz="2600" cap="all" dirty="0">
                <a:solidFill>
                  <a:srgbClr val="000000"/>
                </a:solidFill>
                <a:latin typeface="TW Cen MT"/>
              </a:rPr>
              <a:t>1.</a:t>
            </a:r>
            <a:r>
              <a:rPr lang="en-US" sz="2600" cap="all" dirty="0">
                <a:solidFill>
                  <a:srgbClr val="0D0D0D"/>
                </a:solidFill>
                <a:latin typeface="Times New Roman"/>
                <a:cs typeface="Times New Roman"/>
              </a:rPr>
              <a:t>Problem Statement</a:t>
            </a:r>
            <a:endParaRPr lang="en-US" sz="2600" dirty="0">
              <a:solidFill>
                <a:srgbClr val="000000"/>
              </a:solidFill>
              <a:latin typeface="Times New Roman"/>
              <a:cs typeface="Times New Roman"/>
            </a:endParaRPr>
          </a:p>
          <a:p>
            <a:pPr>
              <a:lnSpc>
                <a:spcPct val="120000"/>
              </a:lnSpc>
              <a:spcBef>
                <a:spcPts val="1000"/>
              </a:spcBef>
              <a:spcAft>
                <a:spcPts val="0"/>
              </a:spcAft>
              <a:buSzPct val="114999"/>
            </a:pPr>
            <a:r>
              <a:rPr lang="en-US" sz="2600" cap="all" dirty="0">
                <a:solidFill>
                  <a:srgbClr val="000000"/>
                </a:solidFill>
                <a:latin typeface="TW Cen MT"/>
              </a:rPr>
              <a:t>2.</a:t>
            </a:r>
            <a:r>
              <a:rPr lang="en-US" sz="2600" cap="all" dirty="0">
                <a:solidFill>
                  <a:srgbClr val="0D0D0D"/>
                </a:solidFill>
                <a:latin typeface="Times New Roman"/>
                <a:cs typeface="Times New Roman"/>
              </a:rPr>
              <a:t>Project Overview</a:t>
            </a:r>
            <a:endParaRPr lang="en-US" sz="2600" dirty="0">
              <a:solidFill>
                <a:srgbClr val="000000"/>
              </a:solidFill>
              <a:latin typeface="Times New Roman"/>
              <a:cs typeface="Times New Roman"/>
            </a:endParaRPr>
          </a:p>
          <a:p>
            <a:pPr>
              <a:lnSpc>
                <a:spcPct val="120000"/>
              </a:lnSpc>
              <a:spcBef>
                <a:spcPts val="1000"/>
              </a:spcBef>
              <a:spcAft>
                <a:spcPts val="0"/>
              </a:spcAft>
              <a:buSzPct val="114999"/>
            </a:pPr>
            <a:r>
              <a:rPr lang="en-US" sz="2600" cap="all" dirty="0">
                <a:solidFill>
                  <a:srgbClr val="000000"/>
                </a:solidFill>
                <a:latin typeface="TW Cen MT"/>
              </a:rPr>
              <a:t>3.</a:t>
            </a:r>
            <a:r>
              <a:rPr lang="en-US" sz="2600" cap="all" dirty="0">
                <a:solidFill>
                  <a:srgbClr val="0D0D0D"/>
                </a:solidFill>
                <a:latin typeface="Times New Roman"/>
                <a:cs typeface="Times New Roman"/>
              </a:rPr>
              <a:t>End Users</a:t>
            </a:r>
            <a:endParaRPr lang="en-US" sz="2600" dirty="0">
              <a:solidFill>
                <a:srgbClr val="000000"/>
              </a:solidFill>
              <a:latin typeface="Times New Roman"/>
              <a:cs typeface="Times New Roman"/>
            </a:endParaRPr>
          </a:p>
          <a:p>
            <a:pPr>
              <a:lnSpc>
                <a:spcPct val="120000"/>
              </a:lnSpc>
              <a:spcBef>
                <a:spcPts val="1000"/>
              </a:spcBef>
              <a:spcAft>
                <a:spcPts val="0"/>
              </a:spcAft>
              <a:buSzPct val="114999"/>
            </a:pPr>
            <a:r>
              <a:rPr lang="en-US" sz="2600" cap="all" dirty="0">
                <a:solidFill>
                  <a:srgbClr val="000000"/>
                </a:solidFill>
                <a:latin typeface="TW Cen MT"/>
              </a:rPr>
              <a:t>4.</a:t>
            </a:r>
            <a:r>
              <a:rPr lang="en-US" sz="2600" cap="all" dirty="0">
                <a:solidFill>
                  <a:srgbClr val="0D0D0D"/>
                </a:solidFill>
                <a:latin typeface="Times New Roman"/>
                <a:cs typeface="Times New Roman"/>
              </a:rPr>
              <a:t>Tools and Technologies</a:t>
            </a:r>
            <a:endParaRPr lang="en-US" sz="2600" dirty="0">
              <a:solidFill>
                <a:srgbClr val="000000"/>
              </a:solidFill>
              <a:latin typeface="Times New Roman"/>
              <a:cs typeface="Times New Roman"/>
            </a:endParaRPr>
          </a:p>
          <a:p>
            <a:pPr>
              <a:lnSpc>
                <a:spcPct val="120000"/>
              </a:lnSpc>
              <a:spcBef>
                <a:spcPts val="1000"/>
              </a:spcBef>
              <a:spcAft>
                <a:spcPts val="0"/>
              </a:spcAft>
              <a:buSzPct val="114999"/>
            </a:pPr>
            <a:r>
              <a:rPr lang="en-US" sz="2600" cap="all" dirty="0">
                <a:solidFill>
                  <a:srgbClr val="000000"/>
                </a:solidFill>
                <a:latin typeface="TW Cen MT"/>
              </a:rPr>
              <a:t>5.</a:t>
            </a:r>
            <a:r>
              <a:rPr lang="en-US" sz="2600" cap="all" dirty="0">
                <a:solidFill>
                  <a:srgbClr val="0D0D0D"/>
                </a:solidFill>
                <a:latin typeface="Times New Roman"/>
                <a:cs typeface="Times New Roman"/>
              </a:rPr>
              <a:t>Portfolio design and Layout</a:t>
            </a:r>
            <a:endParaRPr lang="en-US" sz="2600" dirty="0">
              <a:solidFill>
                <a:srgbClr val="000000"/>
              </a:solidFill>
              <a:latin typeface="Times New Roman"/>
              <a:cs typeface="Times New Roman"/>
            </a:endParaRPr>
          </a:p>
          <a:p>
            <a:pPr>
              <a:lnSpc>
                <a:spcPct val="120000"/>
              </a:lnSpc>
              <a:spcBef>
                <a:spcPts val="1000"/>
              </a:spcBef>
              <a:spcAft>
                <a:spcPts val="0"/>
              </a:spcAft>
              <a:buSzPct val="114999"/>
            </a:pPr>
            <a:r>
              <a:rPr lang="en-US" sz="2600" cap="all" dirty="0">
                <a:solidFill>
                  <a:srgbClr val="000000"/>
                </a:solidFill>
                <a:latin typeface="TW Cen MT"/>
              </a:rPr>
              <a:t>6.</a:t>
            </a:r>
            <a:r>
              <a:rPr lang="en-US" sz="2600" cap="all" dirty="0">
                <a:solidFill>
                  <a:srgbClr val="0D0D0D"/>
                </a:solidFill>
                <a:latin typeface="Times New Roman"/>
                <a:cs typeface="Times New Roman"/>
              </a:rPr>
              <a:t>Features and Functionality</a:t>
            </a:r>
            <a:endParaRPr lang="en-US" sz="2600" dirty="0">
              <a:solidFill>
                <a:srgbClr val="000000"/>
              </a:solidFill>
              <a:latin typeface="Times New Roman"/>
              <a:cs typeface="Times New Roman"/>
            </a:endParaRPr>
          </a:p>
          <a:p>
            <a:pPr>
              <a:lnSpc>
                <a:spcPct val="120000"/>
              </a:lnSpc>
              <a:spcBef>
                <a:spcPts val="1000"/>
              </a:spcBef>
              <a:spcAft>
                <a:spcPts val="0"/>
              </a:spcAft>
              <a:buSzPct val="114999"/>
            </a:pPr>
            <a:r>
              <a:rPr lang="en-US" sz="2600" cap="all" dirty="0">
                <a:solidFill>
                  <a:srgbClr val="000000"/>
                </a:solidFill>
                <a:latin typeface="TW Cen MT"/>
              </a:rPr>
              <a:t>7.</a:t>
            </a:r>
            <a:r>
              <a:rPr lang="en-US" sz="2600" cap="all" dirty="0">
                <a:solidFill>
                  <a:srgbClr val="0D0D0D"/>
                </a:solidFill>
                <a:latin typeface="Times New Roman"/>
                <a:cs typeface="Times New Roman"/>
              </a:rPr>
              <a:t>Results and Screenshots</a:t>
            </a:r>
            <a:endParaRPr lang="en-US" sz="2600" dirty="0">
              <a:solidFill>
                <a:srgbClr val="000000"/>
              </a:solidFill>
              <a:latin typeface="Times New Roman"/>
              <a:cs typeface="Times New Roman"/>
            </a:endParaRPr>
          </a:p>
          <a:p>
            <a:pPr>
              <a:lnSpc>
                <a:spcPct val="120000"/>
              </a:lnSpc>
              <a:spcBef>
                <a:spcPts val="1000"/>
              </a:spcBef>
              <a:spcAft>
                <a:spcPts val="0"/>
              </a:spcAft>
              <a:buSzPct val="114999"/>
            </a:pPr>
            <a:r>
              <a:rPr lang="en-US" sz="2600" cap="all" dirty="0">
                <a:solidFill>
                  <a:srgbClr val="000000"/>
                </a:solidFill>
                <a:latin typeface="TW Cen MT"/>
              </a:rPr>
              <a:t>8.</a:t>
            </a:r>
            <a:r>
              <a:rPr lang="en-US" sz="2600" cap="all" dirty="0">
                <a:solidFill>
                  <a:srgbClr val="0D0D0D"/>
                </a:solidFill>
                <a:latin typeface="Times New Roman"/>
                <a:cs typeface="Times New Roman"/>
              </a:rPr>
              <a:t>Conclusion</a:t>
            </a:r>
            <a:endParaRPr lang="en-US" sz="2600" dirty="0">
              <a:solidFill>
                <a:srgbClr val="000000"/>
              </a:solidFill>
              <a:latin typeface="Times New Roman"/>
              <a:cs typeface="Times New Roman"/>
            </a:endParaRPr>
          </a:p>
          <a:p>
            <a:pPr>
              <a:lnSpc>
                <a:spcPct val="120000"/>
              </a:lnSpc>
              <a:spcBef>
                <a:spcPts val="1000"/>
              </a:spcBef>
              <a:spcAft>
                <a:spcPts val="0"/>
              </a:spcAft>
              <a:buSzPct val="114999"/>
            </a:pPr>
            <a:r>
              <a:rPr lang="en-US" sz="2600" cap="all" dirty="0">
                <a:solidFill>
                  <a:srgbClr val="000000"/>
                </a:solidFill>
                <a:latin typeface="TW Cen MT"/>
              </a:rPr>
              <a:t>9.</a:t>
            </a:r>
            <a:r>
              <a:rPr lang="en-US" sz="2600" cap="all" dirty="0">
                <a:solidFill>
                  <a:srgbClr val="0D0D0D"/>
                </a:solidFill>
                <a:latin typeface="Times New Roman"/>
                <a:cs typeface="Times New Roman"/>
              </a:rPr>
              <a:t>Github Link</a:t>
            </a:r>
            <a:endParaRPr lang="en-US" dirty="0"/>
          </a:p>
        </p:txBody>
      </p:sp>
    </p:spTree>
    <p:extLst>
      <p:ext uri="{BB962C8B-B14F-4D97-AF65-F5344CB8AC3E}">
        <p14:creationId xmlns:p14="http://schemas.microsoft.com/office/powerpoint/2010/main" val="302576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B882-B885-AAB8-DEB3-5C69E2F2EB74}"/>
              </a:ext>
            </a:extLst>
          </p:cNvPr>
          <p:cNvSpPr>
            <a:spLocks noGrp="1"/>
          </p:cNvSpPr>
          <p:nvPr>
            <p:ph type="title"/>
          </p:nvPr>
        </p:nvSpPr>
        <p:spPr/>
        <p:txBody>
          <a:bodyPr/>
          <a:lstStyle/>
          <a:p>
            <a:r>
              <a:rPr lang="en-US" sz="6400" cap="all">
                <a:solidFill>
                  <a:srgbClr val="000000"/>
                </a:solidFill>
                <a:latin typeface="TW Cen MT"/>
              </a:rPr>
              <a:t>PROBLEM  STATEMENT</a:t>
            </a:r>
            <a:endParaRPr lang="en-US"/>
          </a:p>
        </p:txBody>
      </p:sp>
      <p:sp>
        <p:nvSpPr>
          <p:cNvPr id="3" name="Content Placeholder 2">
            <a:extLst>
              <a:ext uri="{FF2B5EF4-FFF2-40B4-BE49-F238E27FC236}">
                <a16:creationId xmlns:a16="http://schemas.microsoft.com/office/drawing/2014/main" id="{57B6ADD2-A768-4742-6A1C-26FB32455678}"/>
              </a:ext>
            </a:extLst>
          </p:cNvPr>
          <p:cNvSpPr>
            <a:spLocks noGrp="1"/>
          </p:cNvSpPr>
          <p:nvPr>
            <p:ph idx="1"/>
          </p:nvPr>
        </p:nvSpPr>
        <p:spPr>
          <a:xfrm>
            <a:off x="1295401" y="2556932"/>
            <a:ext cx="9601196" cy="3706393"/>
          </a:xfrm>
        </p:spPr>
        <p:txBody>
          <a:bodyPr>
            <a:normAutofit lnSpcReduction="10000"/>
          </a:bodyPr>
          <a:lstStyle/>
          <a:p>
            <a:r>
              <a:rPr lang="en-US" sz="2600" cap="all" dirty="0">
                <a:solidFill>
                  <a:srgbClr val="000000"/>
                </a:solidFill>
                <a:latin typeface="TW Cen M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dirty="0"/>
          </a:p>
        </p:txBody>
      </p:sp>
    </p:spTree>
    <p:extLst>
      <p:ext uri="{BB962C8B-B14F-4D97-AF65-F5344CB8AC3E}">
        <p14:creationId xmlns:p14="http://schemas.microsoft.com/office/powerpoint/2010/main" val="220001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AC75-C34E-D18D-F8F8-5B08C50FDD90}"/>
              </a:ext>
            </a:extLst>
          </p:cNvPr>
          <p:cNvSpPr>
            <a:spLocks noGrp="1"/>
          </p:cNvSpPr>
          <p:nvPr>
            <p:ph type="title"/>
          </p:nvPr>
        </p:nvSpPr>
        <p:spPr>
          <a:xfrm>
            <a:off x="1295402" y="982132"/>
            <a:ext cx="9601196" cy="2121285"/>
          </a:xfrm>
        </p:spPr>
        <p:txBody>
          <a:bodyPr/>
          <a:lstStyle/>
          <a:p>
            <a:pPr algn="l"/>
            <a:r>
              <a:rPr lang="en-US" sz="6400" cap="all" dirty="0">
                <a:solidFill>
                  <a:srgbClr val="000000"/>
                </a:solidFill>
                <a:latin typeface="TW Cen MT"/>
              </a:rPr>
              <a:t>PROJECT  OVERVIEW </a:t>
            </a:r>
            <a:endParaRPr lang="en-US" sz="6400" dirty="0">
              <a:solidFill>
                <a:srgbClr val="000000"/>
              </a:solidFill>
              <a:latin typeface="TW Cen MT"/>
            </a:endParaRPr>
          </a:p>
          <a:p>
            <a:endParaRPr lang="en-US" dirty="0"/>
          </a:p>
        </p:txBody>
      </p:sp>
      <p:sp>
        <p:nvSpPr>
          <p:cNvPr id="3" name="Content Placeholder 2">
            <a:extLst>
              <a:ext uri="{FF2B5EF4-FFF2-40B4-BE49-F238E27FC236}">
                <a16:creationId xmlns:a16="http://schemas.microsoft.com/office/drawing/2014/main" id="{16D82D0A-082B-2550-9452-A62292EB5530}"/>
              </a:ext>
            </a:extLst>
          </p:cNvPr>
          <p:cNvSpPr>
            <a:spLocks noGrp="1"/>
          </p:cNvSpPr>
          <p:nvPr>
            <p:ph idx="1"/>
          </p:nvPr>
        </p:nvSpPr>
        <p:spPr/>
        <p:txBody>
          <a:bodyPr>
            <a:normAutofit fontScale="77500" lnSpcReduction="20000"/>
          </a:bodyPr>
          <a:lstStyle/>
          <a:p>
            <a:pPr>
              <a:lnSpc>
                <a:spcPct val="120000"/>
              </a:lnSpc>
              <a:spcBef>
                <a:spcPts val="1000"/>
              </a:spcBef>
              <a:spcAft>
                <a:spcPts val="0"/>
              </a:spcAft>
            </a:pPr>
            <a:r>
              <a:rPr lang="en-US" sz="2800" cap="all" dirty="0">
                <a:solidFill>
                  <a:srgbClr val="000000"/>
                </a:solidFill>
                <a:latin typeface="TW Cen M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dirty="0">
              <a:solidFill>
                <a:srgbClr val="000000"/>
              </a:solidFill>
              <a:latin typeface="TW Cen MT"/>
            </a:endParaRPr>
          </a:p>
          <a:p>
            <a:pPr marL="0" indent="0">
              <a:buSzPct val="114999"/>
              <a:buNone/>
            </a:pPr>
            <a:br>
              <a:rPr lang="en-US" dirty="0"/>
            </a:br>
            <a:endParaRPr lang="en-US" dirty="0"/>
          </a:p>
        </p:txBody>
      </p:sp>
    </p:spTree>
    <p:extLst>
      <p:ext uri="{BB962C8B-B14F-4D97-AF65-F5344CB8AC3E}">
        <p14:creationId xmlns:p14="http://schemas.microsoft.com/office/powerpoint/2010/main" val="96349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E2DE-F73A-FE89-1D28-B9682C946866}"/>
              </a:ext>
            </a:extLst>
          </p:cNvPr>
          <p:cNvSpPr>
            <a:spLocks noGrp="1"/>
          </p:cNvSpPr>
          <p:nvPr>
            <p:ph type="title"/>
          </p:nvPr>
        </p:nvSpPr>
        <p:spPr>
          <a:xfrm>
            <a:off x="1295402" y="982132"/>
            <a:ext cx="9601196" cy="2220850"/>
          </a:xfrm>
        </p:spPr>
        <p:txBody>
          <a:bodyPr/>
          <a:lstStyle/>
          <a:p>
            <a:pPr algn="l"/>
            <a:r>
              <a:rPr lang="en-US" sz="4800" cap="all">
                <a:solidFill>
                  <a:srgbClr val="000000"/>
                </a:solidFill>
                <a:latin typeface="TW Cen MT"/>
              </a:rPr>
              <a:t>WHO ARE THE END USERS? </a:t>
            </a:r>
            <a:endParaRPr lang="en-US" sz="4800">
              <a:solidFill>
                <a:srgbClr val="000000"/>
              </a:solidFill>
              <a:latin typeface="TW Cen MT"/>
            </a:endParaRPr>
          </a:p>
          <a:p>
            <a:endParaRPr lang="en-US" dirty="0"/>
          </a:p>
        </p:txBody>
      </p:sp>
      <p:sp>
        <p:nvSpPr>
          <p:cNvPr id="18" name="Content Placeholder 17">
            <a:extLst>
              <a:ext uri="{FF2B5EF4-FFF2-40B4-BE49-F238E27FC236}">
                <a16:creationId xmlns:a16="http://schemas.microsoft.com/office/drawing/2014/main" id="{98590F1E-D5CF-DD23-A7EE-026D74E30842}"/>
              </a:ext>
            </a:extLst>
          </p:cNvPr>
          <p:cNvSpPr>
            <a:spLocks noGrp="1"/>
          </p:cNvSpPr>
          <p:nvPr>
            <p:ph idx="1"/>
          </p:nvPr>
        </p:nvSpPr>
        <p:spPr/>
        <p:txBody>
          <a:bodyPr>
            <a:normAutofit fontScale="85000" lnSpcReduction="20000"/>
          </a:bodyPr>
          <a:lstStyle/>
          <a:p>
            <a:r>
              <a:rPr lang="en-US" sz="3600" cap="all" dirty="0">
                <a:solidFill>
                  <a:srgbClr val="000000"/>
                </a:solidFill>
                <a:latin typeface="TW Cen M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dirty="0"/>
          </a:p>
        </p:txBody>
      </p:sp>
    </p:spTree>
    <p:extLst>
      <p:ext uri="{BB962C8B-B14F-4D97-AF65-F5344CB8AC3E}">
        <p14:creationId xmlns:p14="http://schemas.microsoft.com/office/powerpoint/2010/main" val="21742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FB99-B166-F85E-C167-5CB34EAC5022}"/>
              </a:ext>
            </a:extLst>
          </p:cNvPr>
          <p:cNvSpPr>
            <a:spLocks noGrp="1"/>
          </p:cNvSpPr>
          <p:nvPr>
            <p:ph type="title"/>
          </p:nvPr>
        </p:nvSpPr>
        <p:spPr/>
        <p:txBody>
          <a:bodyPr/>
          <a:lstStyle/>
          <a:p>
            <a:r>
              <a:rPr lang="en-US" sz="5400" cap="all" dirty="0">
                <a:solidFill>
                  <a:srgbClr val="000000"/>
                </a:solidFill>
                <a:latin typeface="TW Cen MT"/>
              </a:rPr>
              <a:t>TOOLS AND TECHNIQUES </a:t>
            </a:r>
            <a:endParaRPr lang="en-US" dirty="0"/>
          </a:p>
        </p:txBody>
      </p:sp>
      <p:sp>
        <p:nvSpPr>
          <p:cNvPr id="3" name="Content Placeholder 2">
            <a:extLst>
              <a:ext uri="{FF2B5EF4-FFF2-40B4-BE49-F238E27FC236}">
                <a16:creationId xmlns:a16="http://schemas.microsoft.com/office/drawing/2014/main" id="{559F5103-CEAC-0819-C491-9A5D49EA4964}"/>
              </a:ext>
            </a:extLst>
          </p:cNvPr>
          <p:cNvSpPr>
            <a:spLocks noGrp="1"/>
          </p:cNvSpPr>
          <p:nvPr>
            <p:ph idx="1"/>
          </p:nvPr>
        </p:nvSpPr>
        <p:spPr/>
        <p:txBody>
          <a:bodyPr>
            <a:normAutofit fontScale="77500" lnSpcReduction="20000"/>
          </a:bodyPr>
          <a:lstStyle/>
          <a:p>
            <a:pPr algn="just">
              <a:lnSpc>
                <a:spcPct val="120000"/>
              </a:lnSpc>
              <a:spcBef>
                <a:spcPts val="1000"/>
              </a:spcBef>
              <a:spcAft>
                <a:spcPts val="0"/>
              </a:spcAft>
            </a:pPr>
            <a:r>
              <a:rPr lang="en-US" sz="2300" cap="all" dirty="0">
                <a:solidFill>
                  <a:srgbClr val="000000"/>
                </a:solidFill>
                <a:latin typeface="TW Cen MT"/>
              </a:rPr>
              <a:t>The tools used in this project include:</a:t>
            </a:r>
            <a:endParaRPr lang="en-US" sz="2300" dirty="0">
              <a:solidFill>
                <a:srgbClr val="000000"/>
              </a:solidFill>
              <a:latin typeface="TW Cen MT"/>
            </a:endParaRPr>
          </a:p>
          <a:p>
            <a:pPr algn="just">
              <a:lnSpc>
                <a:spcPct val="120000"/>
              </a:lnSpc>
              <a:spcBef>
                <a:spcPts val="1000"/>
              </a:spcBef>
              <a:spcAft>
                <a:spcPts val="0"/>
              </a:spcAft>
              <a:buSzPct val="114999"/>
            </a:pPr>
            <a:r>
              <a:rPr lang="en-US" sz="2300" cap="all" dirty="0">
                <a:solidFill>
                  <a:srgbClr val="000000"/>
                </a:solidFill>
                <a:latin typeface="TW Cen MT"/>
              </a:rPr>
              <a:t>HTML – for structuring the web pages.</a:t>
            </a:r>
            <a:endParaRPr lang="en-US" sz="2300" dirty="0">
              <a:solidFill>
                <a:srgbClr val="000000"/>
              </a:solidFill>
              <a:latin typeface="TW Cen MT"/>
            </a:endParaRPr>
          </a:p>
          <a:p>
            <a:pPr algn="just">
              <a:lnSpc>
                <a:spcPct val="120000"/>
              </a:lnSpc>
              <a:spcBef>
                <a:spcPts val="1000"/>
              </a:spcBef>
              <a:spcAft>
                <a:spcPts val="0"/>
              </a:spcAft>
              <a:buSzPct val="114999"/>
            </a:pPr>
            <a:r>
              <a:rPr lang="en-US" sz="2300" cap="all" dirty="0">
                <a:solidFill>
                  <a:srgbClr val="000000"/>
                </a:solidFill>
                <a:latin typeface="TW Cen MT"/>
              </a:rPr>
              <a:t>CSS – for styling, gradients, responsive layout, and card-based design.</a:t>
            </a:r>
            <a:endParaRPr lang="en-US" sz="2300" dirty="0">
              <a:solidFill>
                <a:srgbClr val="000000"/>
              </a:solidFill>
              <a:latin typeface="TW Cen MT"/>
            </a:endParaRPr>
          </a:p>
          <a:p>
            <a:pPr algn="just">
              <a:lnSpc>
                <a:spcPct val="120000"/>
              </a:lnSpc>
              <a:spcBef>
                <a:spcPts val="1000"/>
              </a:spcBef>
              <a:spcAft>
                <a:spcPts val="0"/>
              </a:spcAft>
              <a:buSzPct val="114999"/>
            </a:pPr>
            <a:r>
              <a:rPr lang="en-US" sz="2300" cap="all" dirty="0">
                <a:solidFill>
                  <a:srgbClr val="000000"/>
                </a:solidFill>
                <a:latin typeface="TW Cen MT"/>
              </a:rPr>
              <a:t>JavaScript – for interactivity (dark mode toggle, button actions).</a:t>
            </a:r>
            <a:endParaRPr lang="en-US" sz="2300" dirty="0">
              <a:solidFill>
                <a:srgbClr val="000000"/>
              </a:solidFill>
              <a:latin typeface="TW Cen MT"/>
            </a:endParaRPr>
          </a:p>
          <a:p>
            <a:pPr algn="just">
              <a:lnSpc>
                <a:spcPct val="120000"/>
              </a:lnSpc>
              <a:spcBef>
                <a:spcPts val="1000"/>
              </a:spcBef>
              <a:spcAft>
                <a:spcPts val="0"/>
              </a:spcAft>
              <a:buSzPct val="114999"/>
            </a:pPr>
            <a:r>
              <a:rPr lang="en-US" sz="2300" cap="all" dirty="0">
                <a:solidFill>
                  <a:srgbClr val="000000"/>
                </a:solidFill>
                <a:latin typeface="TW Cen MT"/>
              </a:rPr>
              <a:t>VS Code – as the development environment.</a:t>
            </a:r>
            <a:endParaRPr lang="en-US" sz="2300" dirty="0">
              <a:solidFill>
                <a:srgbClr val="000000"/>
              </a:solidFill>
              <a:latin typeface="TW Cen MT"/>
            </a:endParaRPr>
          </a:p>
          <a:p>
            <a:pPr algn="just">
              <a:lnSpc>
                <a:spcPct val="120000"/>
              </a:lnSpc>
              <a:spcBef>
                <a:spcPts val="1000"/>
              </a:spcBef>
              <a:spcAft>
                <a:spcPts val="0"/>
              </a:spcAft>
              <a:buSzPct val="114999"/>
            </a:pPr>
            <a:r>
              <a:rPr lang="en-US" sz="2300" cap="all" dirty="0">
                <a:solidFill>
                  <a:srgbClr val="000000"/>
                </a:solidFill>
                <a:latin typeface="TW Cen MT"/>
              </a:rPr>
              <a:t>Google Fonts – for modern, professional typography.</a:t>
            </a:r>
            <a:endParaRPr lang="en-US" sz="2300" dirty="0">
              <a:solidFill>
                <a:srgbClr val="000000"/>
              </a:solidFill>
              <a:latin typeface="TW Cen MT"/>
            </a:endParaRPr>
          </a:p>
          <a:p>
            <a:pPr algn="just">
              <a:lnSpc>
                <a:spcPct val="120000"/>
              </a:lnSpc>
              <a:spcBef>
                <a:spcPts val="1000"/>
              </a:spcBef>
              <a:spcAft>
                <a:spcPts val="0"/>
              </a:spcAft>
              <a:buSzPct val="114999"/>
            </a:pPr>
            <a:r>
              <a:rPr lang="en-US" sz="2300" cap="all" dirty="0">
                <a:solidFill>
                  <a:srgbClr val="000000"/>
                </a:solidFill>
                <a:latin typeface="TW Cen MT"/>
              </a:rPr>
              <a:t>GitHub – for version control and hosting.</a:t>
            </a:r>
            <a:endParaRPr lang="en-US" sz="2300" dirty="0">
              <a:solidFill>
                <a:srgbClr val="000000"/>
              </a:solidFill>
              <a:latin typeface="TW Cen MT"/>
            </a:endParaRPr>
          </a:p>
          <a:p>
            <a:pPr>
              <a:lnSpc>
                <a:spcPct val="120000"/>
              </a:lnSpc>
              <a:spcBef>
                <a:spcPts val="1000"/>
              </a:spcBef>
              <a:spcAft>
                <a:spcPts val="0"/>
              </a:spcAft>
              <a:buSzPct val="114999"/>
            </a:pPr>
            <a:r>
              <a:rPr lang="en-US" sz="2300" cap="all" dirty="0">
                <a:solidFill>
                  <a:srgbClr val="000000"/>
                </a:solidFill>
                <a:latin typeface="TW Cen MT"/>
              </a:rPr>
              <a:t>Web Browser </a:t>
            </a:r>
            <a:r>
              <a:rPr lang="en-US" sz="2300" cap="all" dirty="0" err="1">
                <a:solidFill>
                  <a:srgbClr val="000000"/>
                </a:solidFill>
                <a:latin typeface="TW Cen MT"/>
              </a:rPr>
              <a:t>DevTools</a:t>
            </a:r>
            <a:r>
              <a:rPr lang="en-US" sz="2300" cap="all" dirty="0">
                <a:solidFill>
                  <a:srgbClr val="000000"/>
                </a:solidFill>
                <a:latin typeface="TW Cen MT"/>
              </a:rPr>
              <a:t> – for debugging and testing responsiveness</a:t>
            </a:r>
            <a:endParaRPr lang="en-US" dirty="0"/>
          </a:p>
        </p:txBody>
      </p:sp>
    </p:spTree>
    <p:extLst>
      <p:ext uri="{BB962C8B-B14F-4D97-AF65-F5344CB8AC3E}">
        <p14:creationId xmlns:p14="http://schemas.microsoft.com/office/powerpoint/2010/main" val="53456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51349-1994-3AD0-42F6-9F6222D7E893}"/>
              </a:ext>
            </a:extLst>
          </p:cNvPr>
          <p:cNvSpPr>
            <a:spLocks noGrp="1"/>
          </p:cNvSpPr>
          <p:nvPr>
            <p:ph idx="1"/>
          </p:nvPr>
        </p:nvSpPr>
        <p:spPr>
          <a:xfrm>
            <a:off x="1295401" y="1129914"/>
            <a:ext cx="9573487" cy="4745954"/>
          </a:xfrm>
        </p:spPr>
        <p:txBody>
          <a:bodyPr>
            <a:normAutofit fontScale="85000" lnSpcReduction="20000"/>
          </a:bodyPr>
          <a:lstStyle/>
          <a:p>
            <a:pPr algn="just">
              <a:lnSpc>
                <a:spcPct val="120000"/>
              </a:lnSpc>
              <a:spcBef>
                <a:spcPts val="1000"/>
              </a:spcBef>
              <a:spcAft>
                <a:spcPts val="0"/>
              </a:spcAft>
            </a:pPr>
            <a:r>
              <a:rPr lang="en-US" sz="1900" cap="all" dirty="0">
                <a:solidFill>
                  <a:srgbClr val="000000"/>
                </a:solidFill>
                <a:latin typeface="TW Cen MT"/>
              </a:rPr>
              <a:t>The techniques applied are:</a:t>
            </a:r>
            <a:endParaRPr lang="en-US" sz="1900" dirty="0">
              <a:solidFill>
                <a:srgbClr val="000000"/>
              </a:solidFill>
              <a:latin typeface="TW Cen MT"/>
            </a:endParaRPr>
          </a:p>
          <a:p>
            <a:pPr algn="just">
              <a:lnSpc>
                <a:spcPct val="120000"/>
              </a:lnSpc>
              <a:spcBef>
                <a:spcPts val="1000"/>
              </a:spcBef>
              <a:spcAft>
                <a:spcPts val="0"/>
              </a:spcAft>
              <a:buSzPct val="114999"/>
            </a:pPr>
            <a:r>
              <a:rPr lang="en-US" sz="1900" cap="all" dirty="0">
                <a:solidFill>
                  <a:srgbClr val="000000"/>
                </a:solidFill>
                <a:latin typeface="TW Cen MT"/>
              </a:rPr>
              <a:t>Responsive Web Design (RWD): Ensuring the portfolio works smoothly across desktops, tablets, and mobiles.</a:t>
            </a:r>
            <a:endParaRPr lang="en-US" sz="1900" dirty="0">
              <a:solidFill>
                <a:srgbClr val="000000"/>
              </a:solidFill>
              <a:latin typeface="TW Cen MT"/>
            </a:endParaRPr>
          </a:p>
          <a:p>
            <a:pPr algn="just">
              <a:lnSpc>
                <a:spcPct val="120000"/>
              </a:lnSpc>
              <a:spcBef>
                <a:spcPts val="1000"/>
              </a:spcBef>
              <a:spcAft>
                <a:spcPts val="0"/>
              </a:spcAft>
              <a:buSzPct val="114999"/>
            </a:pPr>
            <a:r>
              <a:rPr lang="en-US" sz="1900" cap="all" dirty="0">
                <a:solidFill>
                  <a:srgbClr val="000000"/>
                </a:solidFill>
                <a:latin typeface="TW Cen MT"/>
              </a:rPr>
              <a:t>Flexbox Layout: For aligning the profile photo and text in the header, and maintaining consistent spacing.</a:t>
            </a:r>
            <a:endParaRPr lang="en-US" sz="1900">
              <a:solidFill>
                <a:srgbClr val="000000"/>
              </a:solidFill>
              <a:latin typeface="TW Cen MT"/>
            </a:endParaRPr>
          </a:p>
          <a:p>
            <a:pPr algn="just">
              <a:lnSpc>
                <a:spcPct val="120000"/>
              </a:lnSpc>
              <a:spcBef>
                <a:spcPts val="1000"/>
              </a:spcBef>
              <a:spcAft>
                <a:spcPts val="0"/>
              </a:spcAft>
              <a:buSzPct val="114999"/>
            </a:pPr>
            <a:r>
              <a:rPr lang="en-US" sz="1900" cap="all" dirty="0">
                <a:solidFill>
                  <a:srgbClr val="000000"/>
                </a:solidFill>
                <a:latin typeface="TW Cen MT"/>
              </a:rPr>
              <a:t>Card-Based UI: For clear separation of education, certificates, projects, and skills.</a:t>
            </a:r>
            <a:endParaRPr lang="en-US" sz="1900" dirty="0">
              <a:solidFill>
                <a:srgbClr val="000000"/>
              </a:solidFill>
              <a:latin typeface="TW Cen MT"/>
            </a:endParaRPr>
          </a:p>
          <a:p>
            <a:pPr algn="just">
              <a:lnSpc>
                <a:spcPct val="120000"/>
              </a:lnSpc>
              <a:spcBef>
                <a:spcPts val="1000"/>
              </a:spcBef>
              <a:spcAft>
                <a:spcPts val="0"/>
              </a:spcAft>
              <a:buSzPct val="114999"/>
            </a:pPr>
            <a:r>
              <a:rPr lang="en-US" sz="1900" cap="all" dirty="0">
                <a:solidFill>
                  <a:srgbClr val="000000"/>
                </a:solidFill>
                <a:latin typeface="TW Cen MT"/>
              </a:rPr>
              <a:t>Dark Mode Implementation: Using CSS class toggling with JavaScript for a smooth user experience.</a:t>
            </a:r>
            <a:endParaRPr lang="en-US" sz="1900" dirty="0">
              <a:solidFill>
                <a:srgbClr val="000000"/>
              </a:solidFill>
              <a:latin typeface="TW Cen MT"/>
            </a:endParaRPr>
          </a:p>
          <a:p>
            <a:pPr algn="just">
              <a:lnSpc>
                <a:spcPct val="120000"/>
              </a:lnSpc>
              <a:spcBef>
                <a:spcPts val="1000"/>
              </a:spcBef>
              <a:spcAft>
                <a:spcPts val="0"/>
              </a:spcAft>
              <a:buSzPct val="114999"/>
            </a:pPr>
            <a:r>
              <a:rPr lang="en-US" sz="1900" cap="all" dirty="0">
                <a:solidFill>
                  <a:srgbClr val="000000"/>
                </a:solidFill>
                <a:latin typeface="TW Cen MT"/>
              </a:rPr>
              <a:t>Gradient Themes &amp; Shadows: To enhance the modern and attractive visual appeal.</a:t>
            </a:r>
            <a:endParaRPr lang="en-US" sz="1900" dirty="0">
              <a:solidFill>
                <a:srgbClr val="000000"/>
              </a:solidFill>
              <a:latin typeface="TW Cen MT"/>
            </a:endParaRPr>
          </a:p>
          <a:p>
            <a:pPr algn="just">
              <a:lnSpc>
                <a:spcPct val="120000"/>
              </a:lnSpc>
              <a:spcBef>
                <a:spcPts val="1000"/>
              </a:spcBef>
              <a:spcAft>
                <a:spcPts val="0"/>
              </a:spcAft>
              <a:buSzPct val="114999"/>
            </a:pPr>
            <a:r>
              <a:rPr lang="en-US" sz="1900" cap="all" dirty="0">
                <a:solidFill>
                  <a:srgbClr val="000000"/>
                </a:solidFill>
                <a:latin typeface="TW Cen MT"/>
              </a:rPr>
              <a:t>Hover and Transition Effects: For interactive buttons and links that improve user engagement.</a:t>
            </a:r>
            <a:endParaRPr lang="en-US" sz="1900" dirty="0">
              <a:solidFill>
                <a:srgbClr val="000000"/>
              </a:solidFill>
              <a:latin typeface="TW Cen MT"/>
            </a:endParaRPr>
          </a:p>
          <a:p>
            <a:pPr algn="just">
              <a:lnSpc>
                <a:spcPct val="120000"/>
              </a:lnSpc>
              <a:spcBef>
                <a:spcPts val="1000"/>
              </a:spcBef>
              <a:spcAft>
                <a:spcPts val="0"/>
              </a:spcAft>
              <a:buSzPct val="114999"/>
            </a:pPr>
            <a:r>
              <a:rPr lang="en-US" sz="1900" cap="all" dirty="0">
                <a:solidFill>
                  <a:srgbClr val="000000"/>
                </a:solidFill>
                <a:latin typeface="TW Cen MT"/>
              </a:rPr>
              <a:t>Minimalist Design Principle: Keeping the layout simple, professional, and easy to navigate.</a:t>
            </a:r>
            <a:endParaRPr lang="en-US" sz="1900" dirty="0">
              <a:solidFill>
                <a:srgbClr val="000000"/>
              </a:solidFill>
              <a:latin typeface="TW Cen MT"/>
            </a:endParaRPr>
          </a:p>
          <a:p>
            <a:pPr>
              <a:buSzPct val="114999"/>
            </a:pPr>
            <a:br>
              <a:rPr lang="en-US" dirty="0"/>
            </a:br>
            <a:endParaRPr lang="en-US" dirty="0"/>
          </a:p>
        </p:txBody>
      </p:sp>
    </p:spTree>
    <p:extLst>
      <p:ext uri="{BB962C8B-B14F-4D97-AF65-F5344CB8AC3E}">
        <p14:creationId xmlns:p14="http://schemas.microsoft.com/office/powerpoint/2010/main" val="427467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FEAA-FF64-933C-5F7D-FEDF3D5EF4D8}"/>
              </a:ext>
            </a:extLst>
          </p:cNvPr>
          <p:cNvSpPr>
            <a:spLocks noGrp="1"/>
          </p:cNvSpPr>
          <p:nvPr>
            <p:ph type="title"/>
          </p:nvPr>
        </p:nvSpPr>
        <p:spPr/>
        <p:txBody>
          <a:bodyPr/>
          <a:lstStyle/>
          <a:p>
            <a:r>
              <a:rPr lang="en-US" sz="5400" cap="all" dirty="0">
                <a:solidFill>
                  <a:srgbClr val="000000"/>
                </a:solidFill>
                <a:latin typeface="TW Cen MT"/>
              </a:rPr>
              <a:t>POTFOLIO DESIGN AND LAYOUT </a:t>
            </a:r>
            <a:endParaRPr lang="en-US" dirty="0"/>
          </a:p>
        </p:txBody>
      </p:sp>
      <p:sp>
        <p:nvSpPr>
          <p:cNvPr id="3" name="Content Placeholder 2">
            <a:extLst>
              <a:ext uri="{FF2B5EF4-FFF2-40B4-BE49-F238E27FC236}">
                <a16:creationId xmlns:a16="http://schemas.microsoft.com/office/drawing/2014/main" id="{C7B24E5D-4932-2DE1-F2F3-EC6DF8CF42B0}"/>
              </a:ext>
            </a:extLst>
          </p:cNvPr>
          <p:cNvSpPr>
            <a:spLocks noGrp="1"/>
          </p:cNvSpPr>
          <p:nvPr>
            <p:ph idx="1"/>
          </p:nvPr>
        </p:nvSpPr>
        <p:spPr/>
        <p:txBody>
          <a:bodyPr>
            <a:normAutofit fontScale="85000" lnSpcReduction="20000"/>
          </a:bodyPr>
          <a:lstStyle/>
          <a:p>
            <a:pPr algn="just">
              <a:lnSpc>
                <a:spcPct val="120000"/>
              </a:lnSpc>
              <a:spcBef>
                <a:spcPts val="1000"/>
              </a:spcBef>
              <a:spcAft>
                <a:spcPts val="0"/>
              </a:spcAft>
            </a:pPr>
            <a:r>
              <a:rPr lang="en-US" sz="2300" cap="all" dirty="0">
                <a:solidFill>
                  <a:srgbClr val="000000"/>
                </a:solidFill>
                <a:latin typeface="TW Cen M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sz="2300" dirty="0">
              <a:solidFill>
                <a:srgbClr val="000000"/>
              </a:solidFill>
              <a:latin typeface="TW Cen MT"/>
            </a:endParaRPr>
          </a:p>
          <a:p>
            <a:pPr>
              <a:lnSpc>
                <a:spcPct val="120000"/>
              </a:lnSpc>
              <a:spcBef>
                <a:spcPts val="1000"/>
              </a:spcBef>
              <a:spcAft>
                <a:spcPts val="0"/>
              </a:spcAft>
              <a:buSzPct val="114999"/>
            </a:pPr>
            <a:r>
              <a:rPr lang="en-US" sz="2300" cap="all" dirty="0">
                <a:solidFill>
                  <a:srgbClr val="000000"/>
                </a:solidFill>
                <a:latin typeface="TW Cen M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endParaRPr lang="en-US" dirty="0"/>
          </a:p>
        </p:txBody>
      </p:sp>
    </p:spTree>
    <p:extLst>
      <p:ext uri="{BB962C8B-B14F-4D97-AF65-F5344CB8AC3E}">
        <p14:creationId xmlns:p14="http://schemas.microsoft.com/office/powerpoint/2010/main" val="34812094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Organic</vt:lpstr>
      <vt:lpstr>Digital Portfolio</vt:lpstr>
      <vt:lpstr>PROJECT TITLE </vt:lpstr>
      <vt:lpstr>AGENDA</vt:lpstr>
      <vt:lpstr>PROBLEM  STATEMENT</vt:lpstr>
      <vt:lpstr>PROJECT  OVERVIEW  </vt:lpstr>
      <vt:lpstr>WHO ARE THE END USERS?  </vt:lpstr>
      <vt:lpstr>TOOLS AND TECHNIQUES </vt:lpstr>
      <vt:lpstr>PowerPoint Presentation</vt:lpstr>
      <vt:lpstr>POTFOLIO DESIGN AND LAYOUT </vt:lpstr>
      <vt:lpstr>PowerPoint Presentation</vt:lpstr>
      <vt:lpstr>FEATURES AND Functionality</vt:lpstr>
      <vt:lpstr>PowerPoint Presentation</vt:lpstr>
      <vt:lpstr>PowerPoint Presentation</vt:lpstr>
      <vt:lpstr>PowerPoint Presentation</vt:lpstr>
      <vt:lpstr>RESULTS AND SCREENSHOTS</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DIKSHIL B</cp:lastModifiedBy>
  <cp:revision>132</cp:revision>
  <dcterms:created xsi:type="dcterms:W3CDTF">2025-09-08T14:51:44Z</dcterms:created>
  <dcterms:modified xsi:type="dcterms:W3CDTF">2025-09-09T00:56:28Z</dcterms:modified>
</cp:coreProperties>
</file>