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91" r:id="rId7"/>
    <p:sldId id="272" r:id="rId8"/>
    <p:sldId id="273" r:id="rId9"/>
    <p:sldId id="274" r:id="rId10"/>
    <p:sldId id="270" r:id="rId11"/>
    <p:sldId id="271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56" r:id="rId26"/>
    <p:sldId id="257" r:id="rId27"/>
    <p:sldId id="258" r:id="rId28"/>
    <p:sldId id="289" r:id="rId29"/>
    <p:sldId id="259" r:id="rId30"/>
    <p:sldId id="260" r:id="rId31"/>
    <p:sldId id="261" r:id="rId32"/>
    <p:sldId id="262" r:id="rId33"/>
    <p:sldId id="26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81BE-3503-8A3B-7EDD-B0330BD40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3926610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371738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Algorithms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92E44-41CD-26D3-298C-F725405191B8}"/>
              </a:ext>
            </a:extLst>
          </p:cNvPr>
          <p:cNvSpPr txBox="1"/>
          <p:nvPr/>
        </p:nvSpPr>
        <p:spPr>
          <a:xfrm>
            <a:off x="512095" y="894612"/>
            <a:ext cx="10986916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Example – Sorting Algorithms</a:t>
            </a:r>
          </a:p>
          <a:p>
            <a:pPr>
              <a:spcBef>
                <a:spcPts val="600"/>
              </a:spcBef>
            </a:pPr>
            <a:r>
              <a:rPr lang="en-US" b="1" dirty="0"/>
              <a:t>Sorting = Arranging data in order (ascending/descending).</a:t>
            </a:r>
            <a:endParaRPr lang="en-US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Bubble Sort (simple):</a:t>
            </a:r>
            <a:r>
              <a:rPr lang="en-US" dirty="0"/>
              <a:t> Compare adjacent elements and swap if out of order. Repeat until sorted.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Insertion Sort:</a:t>
            </a:r>
            <a:r>
              <a:rPr lang="en-US" dirty="0"/>
              <a:t> Insert elements into their correct position one by one.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Merge Sort / Quick Sort:</a:t>
            </a:r>
            <a:r>
              <a:rPr lang="en-US" dirty="0"/>
              <a:t> Divide &amp; conquer approach, more efficient.</a:t>
            </a:r>
          </a:p>
          <a:p>
            <a:pPr>
              <a:spcBef>
                <a:spcPts val="600"/>
              </a:spcBef>
            </a:pPr>
            <a:r>
              <a:rPr lang="en-US" b="1" dirty="0"/>
              <a:t>Real-world Use:</a:t>
            </a:r>
            <a:r>
              <a:rPr lang="en-US" dirty="0"/>
              <a:t> Sorting names in contacts, sorting search results by relevance.</a:t>
            </a:r>
          </a:p>
        </p:txBody>
      </p:sp>
    </p:spTree>
    <p:extLst>
      <p:ext uri="{BB962C8B-B14F-4D97-AF65-F5344CB8AC3E}">
        <p14:creationId xmlns:p14="http://schemas.microsoft.com/office/powerpoint/2010/main" val="331371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371738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Algorithms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92E44-41CD-26D3-298C-F725405191B8}"/>
              </a:ext>
            </a:extLst>
          </p:cNvPr>
          <p:cNvSpPr txBox="1"/>
          <p:nvPr/>
        </p:nvSpPr>
        <p:spPr>
          <a:xfrm>
            <a:off x="512095" y="894612"/>
            <a:ext cx="1098691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Searching Algorithms</a:t>
            </a:r>
          </a:p>
          <a:p>
            <a:pPr>
              <a:spcBef>
                <a:spcPts val="600"/>
              </a:spcBef>
            </a:pPr>
            <a:r>
              <a:rPr lang="en-US" b="1" dirty="0"/>
              <a:t>Searching = Finding a specific element in a dataset.</a:t>
            </a:r>
            <a:endParaRPr lang="en-US" dirty="0"/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Linear Search:</a:t>
            </a:r>
            <a:endParaRPr lang="en-US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Check elements one by one.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Works on unsorted data.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Time: O(n).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Binary Search:</a:t>
            </a:r>
            <a:endParaRPr lang="en-US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Works on </a:t>
            </a:r>
            <a:r>
              <a:rPr lang="en-US" b="1" dirty="0"/>
              <a:t>sorted data only</a:t>
            </a:r>
            <a:r>
              <a:rPr lang="en-US" dirty="0"/>
              <a:t>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Repeatedly divide list in half.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Much faster → O(log n).</a:t>
            </a:r>
          </a:p>
          <a:p>
            <a:pPr>
              <a:spcBef>
                <a:spcPts val="600"/>
              </a:spcBef>
            </a:pPr>
            <a:r>
              <a:rPr lang="en-US" b="1" dirty="0"/>
              <a:t>Real-world Use:</a:t>
            </a:r>
            <a:r>
              <a:rPr lang="en-US" dirty="0"/>
              <a:t> Search in Google, finding files in directories.</a:t>
            </a:r>
          </a:p>
        </p:txBody>
      </p:sp>
    </p:spTree>
    <p:extLst>
      <p:ext uri="{BB962C8B-B14F-4D97-AF65-F5344CB8AC3E}">
        <p14:creationId xmlns:p14="http://schemas.microsoft.com/office/powerpoint/2010/main" val="69393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371738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Algorithms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92E44-41CD-26D3-298C-F725405191B8}"/>
              </a:ext>
            </a:extLst>
          </p:cNvPr>
          <p:cNvSpPr txBox="1"/>
          <p:nvPr/>
        </p:nvSpPr>
        <p:spPr>
          <a:xfrm>
            <a:off x="512095" y="894612"/>
            <a:ext cx="10986916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Algorithms = Step-by-step instructions.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Important for </a:t>
            </a:r>
            <a:r>
              <a:rPr lang="en-US" b="1" dirty="0"/>
              <a:t>problem solving, efficiency, reusability</a:t>
            </a:r>
            <a:r>
              <a:rPr lang="en-US" dirty="0"/>
              <a:t>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Types: </a:t>
            </a:r>
            <a:r>
              <a:rPr lang="en-US" b="1" dirty="0"/>
              <a:t>Sequential, Conditional, Iterative</a:t>
            </a:r>
            <a:r>
              <a:rPr lang="en-US" dirty="0"/>
              <a:t>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Applications: Sorting, Searching, Factorials, Decision-making.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Algorithms are </a:t>
            </a:r>
            <a:r>
              <a:rPr lang="en-US" b="1" dirty="0"/>
              <a:t>foundation of programming &amp; computer science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1011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81BE-3503-8A3B-7EDD-B0330BD40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Inter"/>
              </a:rPr>
              <a:t>Pseudocode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9516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432947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effectLst/>
                <a:latin typeface="Inter"/>
              </a:rPr>
              <a:t>Pseudocode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92E44-41CD-26D3-298C-F725405191B8}"/>
              </a:ext>
            </a:extLst>
          </p:cNvPr>
          <p:cNvSpPr txBox="1"/>
          <p:nvPr/>
        </p:nvSpPr>
        <p:spPr>
          <a:xfrm>
            <a:off x="512095" y="894612"/>
            <a:ext cx="10986916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Definition</a:t>
            </a:r>
          </a:p>
          <a:p>
            <a:pPr marL="742950" lvl="1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A language-agnostic, human-readable description of an algorithm.</a:t>
            </a:r>
          </a:p>
          <a:p>
            <a:pPr marL="742950" lvl="1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Looks like code, but does not follow a specific programming language’s syntax.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Purpose</a:t>
            </a:r>
          </a:p>
          <a:p>
            <a:pPr marL="742950" lvl="1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Plan algorithms before coding (focus on logic, not syntax).</a:t>
            </a:r>
          </a:p>
          <a:p>
            <a:pPr marL="742950" lvl="1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Communicate ideas clearly among programmers, students, and stakeholders.</a:t>
            </a:r>
          </a:p>
          <a:p>
            <a:pPr marL="742950" lvl="1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Teach algorithmic thinking.</a:t>
            </a:r>
          </a:p>
          <a:p>
            <a:pPr marL="742950" lvl="1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Serve as readable documentation for complex logic.</a:t>
            </a:r>
          </a:p>
          <a:p>
            <a:pPr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What it’s not</a:t>
            </a:r>
          </a:p>
          <a:p>
            <a:pPr marL="742950" lvl="1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Not executable directly.</a:t>
            </a:r>
          </a:p>
          <a:p>
            <a:pPr marL="742950" lvl="1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Not tied to data types or language-specific details unless you choose to include them.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8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432947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effectLst/>
                <a:latin typeface="Inter"/>
              </a:rPr>
              <a:t>Pseudocode</a:t>
            </a:r>
            <a:endParaRPr lang="en-IN" sz="24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530F35-29E7-03A5-3F0A-4CDB515B6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49878"/>
              </p:ext>
            </p:extLst>
          </p:nvPr>
        </p:nvGraphicFramePr>
        <p:xfrm>
          <a:off x="593276" y="1034378"/>
          <a:ext cx="10109438" cy="3655620"/>
        </p:xfrm>
        <a:graphic>
          <a:graphicData uri="http://schemas.openxmlformats.org/drawingml/2006/table">
            <a:tbl>
              <a:tblPr/>
              <a:tblGrid>
                <a:gridCol w="5054719">
                  <a:extLst>
                    <a:ext uri="{9D8B030D-6E8A-4147-A177-3AD203B41FA5}">
                      <a16:colId xmlns:a16="http://schemas.microsoft.com/office/drawing/2014/main" val="2275708140"/>
                    </a:ext>
                  </a:extLst>
                </a:gridCol>
                <a:gridCol w="5054719">
                  <a:extLst>
                    <a:ext uri="{9D8B030D-6E8A-4147-A177-3AD203B41FA5}">
                      <a16:colId xmlns:a16="http://schemas.microsoft.com/office/drawing/2014/main" val="496479060"/>
                    </a:ext>
                  </a:extLst>
                </a:gridCol>
              </a:tblGrid>
              <a:tr h="364966">
                <a:tc>
                  <a:txBody>
                    <a:bodyPr/>
                    <a:lstStyle/>
                    <a:p>
                      <a:r>
                        <a:rPr lang="en-IN" sz="1800" b="1" dirty="0"/>
                        <a:t>Keyword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Meaning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363842"/>
                  </a:ext>
                </a:extLst>
              </a:tr>
              <a:tr h="364966">
                <a:tc>
                  <a:txBody>
                    <a:bodyPr/>
                    <a:lstStyle/>
                    <a:p>
                      <a:r>
                        <a:rPr lang="en-IN" sz="1800"/>
                        <a:t>START / END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Beginning and end of algorithm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129004"/>
                  </a:ext>
                </a:extLst>
              </a:tr>
              <a:tr h="364966">
                <a:tc>
                  <a:txBody>
                    <a:bodyPr/>
                    <a:lstStyle/>
                    <a:p>
                      <a:r>
                        <a:rPr lang="en-IN" sz="1800"/>
                        <a:t>INPUT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Accept data from user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488357"/>
                  </a:ext>
                </a:extLst>
              </a:tr>
              <a:tr h="364966">
                <a:tc>
                  <a:txBody>
                    <a:bodyPr/>
                    <a:lstStyle/>
                    <a:p>
                      <a:r>
                        <a:rPr lang="en-IN" sz="1800"/>
                        <a:t>OUTPUT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Display result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610104"/>
                  </a:ext>
                </a:extLst>
              </a:tr>
              <a:tr h="364966">
                <a:tc>
                  <a:txBody>
                    <a:bodyPr/>
                    <a:lstStyle/>
                    <a:p>
                      <a:r>
                        <a:rPr lang="en-IN" sz="1800"/>
                        <a:t>SET / ASSIGN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Assign value to variable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232806"/>
                  </a:ext>
                </a:extLst>
              </a:tr>
              <a:tr h="364966">
                <a:tc>
                  <a:txBody>
                    <a:bodyPr/>
                    <a:lstStyle/>
                    <a:p>
                      <a:r>
                        <a:rPr lang="en-IN" sz="1800"/>
                        <a:t>IF … THEN … ELSE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Decision making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998899"/>
                  </a:ext>
                </a:extLst>
              </a:tr>
              <a:tr h="364966">
                <a:tc>
                  <a:txBody>
                    <a:bodyPr/>
                    <a:lstStyle/>
                    <a:p>
                      <a:r>
                        <a:rPr lang="en-IN" sz="1800"/>
                        <a:t>WHILE … DO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Loop until condition fails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122408"/>
                  </a:ext>
                </a:extLst>
              </a:tr>
              <a:tr h="364966">
                <a:tc>
                  <a:txBody>
                    <a:bodyPr/>
                    <a:lstStyle/>
                    <a:p>
                      <a:r>
                        <a:rPr lang="en-IN" sz="1800"/>
                        <a:t>FOR … TO …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Loop for a fixed number of times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16443"/>
                  </a:ext>
                </a:extLst>
              </a:tr>
              <a:tr h="364966">
                <a:tc>
                  <a:txBody>
                    <a:bodyPr/>
                    <a:lstStyle/>
                    <a:p>
                      <a:r>
                        <a:rPr lang="en-IN" sz="1800"/>
                        <a:t>REPEAT … UNTIL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Loop that executes at least once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960885"/>
                  </a:ext>
                </a:extLst>
              </a:tr>
              <a:tr h="364966">
                <a:tc>
                  <a:txBody>
                    <a:bodyPr/>
                    <a:lstStyle/>
                    <a:p>
                      <a:r>
                        <a:rPr lang="en-IN" sz="1800"/>
                        <a:t>CALL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Invoke a function/procedure</a:t>
                      </a:r>
                    </a:p>
                  </a:txBody>
                  <a:tcPr marL="91242" marR="91242" marT="45621" marB="456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380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482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432947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effectLst/>
                <a:latin typeface="Inter"/>
              </a:rPr>
              <a:t>Pseudocode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92E44-41CD-26D3-298C-F725405191B8}"/>
              </a:ext>
            </a:extLst>
          </p:cNvPr>
          <p:cNvSpPr txBox="1"/>
          <p:nvPr/>
        </p:nvSpPr>
        <p:spPr>
          <a:xfrm>
            <a:off x="512095" y="894612"/>
            <a:ext cx="1098691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IN" b="1" dirty="0">
                <a:latin typeface="Inter"/>
              </a:rPr>
              <a:t>Tran</a:t>
            </a:r>
            <a:r>
              <a:rPr lang="en-IN" b="1" i="0" dirty="0">
                <a:effectLst/>
                <a:latin typeface="Inter"/>
              </a:rPr>
              <a:t>slating Flowcharts into Pseudocode</a:t>
            </a:r>
            <a:br>
              <a:rPr lang="en-IN" b="0" i="0" dirty="0">
                <a:effectLst/>
                <a:latin typeface="Inter"/>
              </a:rPr>
            </a:br>
            <a:r>
              <a:rPr lang="en-IN" b="0" i="0" dirty="0">
                <a:effectLst/>
                <a:latin typeface="Inter"/>
              </a:rPr>
              <a:t>Map flowchart symbols to code-like constructs: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Start/End (oval) → BEGIN … END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Process (rectangle) → assignments or calculations (SET x ← …)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Input/Output (parallelogram) → READ/PRINT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Decision (diamond) → IF … THEN … ELSE … ENDIF (or WHILE for repeated decision)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Arrows → execution order (sequence)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Loops: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Pre-check loop (decision before body) → WHILE condition DO … ENDWHILE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Post-check loop (decision after body) → REPEAT … UNTIL condition</a:t>
            </a:r>
          </a:p>
        </p:txBody>
      </p:sp>
    </p:spTree>
    <p:extLst>
      <p:ext uri="{BB962C8B-B14F-4D97-AF65-F5344CB8AC3E}">
        <p14:creationId xmlns:p14="http://schemas.microsoft.com/office/powerpoint/2010/main" val="93142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432947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effectLst/>
                <a:latin typeface="Inter"/>
              </a:rPr>
              <a:t>Pseudocode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92E44-41CD-26D3-298C-F725405191B8}"/>
              </a:ext>
            </a:extLst>
          </p:cNvPr>
          <p:cNvSpPr txBox="1"/>
          <p:nvPr/>
        </p:nvSpPr>
        <p:spPr>
          <a:xfrm>
            <a:off x="512095" y="894612"/>
            <a:ext cx="10986916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b="1" i="0" dirty="0">
                <a:effectLst/>
                <a:latin typeface="Inter"/>
              </a:rPr>
              <a:t>Steps to translate: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List the flowchart’s steps in order of arrows.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Convert each shape using the mapping above.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Preserve the exact decision conditions and which branch is “true/false.”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Use indentation to show nesting/branches.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For repeated decision diamonds that form a cycle, choose WHILE or REPEAT…UNTIL based on whether the condition is checked before or after the body.</a:t>
            </a:r>
          </a:p>
        </p:txBody>
      </p:sp>
    </p:spTree>
    <p:extLst>
      <p:ext uri="{BB962C8B-B14F-4D97-AF65-F5344CB8AC3E}">
        <p14:creationId xmlns:p14="http://schemas.microsoft.com/office/powerpoint/2010/main" val="1431576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432947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effectLst/>
                <a:latin typeface="Inter"/>
              </a:rPr>
              <a:t>Pseudocode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DFD97-3D48-87D7-1508-6C945FCCA13D}"/>
              </a:ext>
            </a:extLst>
          </p:cNvPr>
          <p:cNvSpPr txBox="1"/>
          <p:nvPr/>
        </p:nvSpPr>
        <p:spPr>
          <a:xfrm>
            <a:off x="512095" y="894612"/>
            <a:ext cx="60945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Inter"/>
              </a:rPr>
              <a:t>Example A (pre-check loop):</a:t>
            </a:r>
          </a:p>
          <a:p>
            <a:endParaRPr lang="en-IN" b="1" dirty="0"/>
          </a:p>
          <a:p>
            <a:r>
              <a:rPr lang="en-IN" dirty="0"/>
              <a:t>BEGIN</a:t>
            </a:r>
          </a:p>
          <a:p>
            <a:r>
              <a:rPr lang="en-IN" dirty="0"/>
              <a:t>  READ n</a:t>
            </a:r>
          </a:p>
          <a:p>
            <a:r>
              <a:rPr lang="en-IN" dirty="0"/>
              <a:t>  SET sum ← 0</a:t>
            </a:r>
          </a:p>
          <a:p>
            <a:r>
              <a:rPr lang="en-IN" dirty="0"/>
              <a:t>  SET </a:t>
            </a:r>
            <a:r>
              <a:rPr lang="en-IN" dirty="0" err="1"/>
              <a:t>i</a:t>
            </a:r>
            <a:r>
              <a:rPr lang="en-IN" dirty="0"/>
              <a:t> ← 1</a:t>
            </a:r>
          </a:p>
          <a:p>
            <a:r>
              <a:rPr lang="en-IN" dirty="0"/>
              <a:t>  WHILE </a:t>
            </a:r>
            <a:r>
              <a:rPr lang="en-IN" dirty="0" err="1"/>
              <a:t>i</a:t>
            </a:r>
            <a:r>
              <a:rPr lang="en-IN" dirty="0"/>
              <a:t> ≤ n DO</a:t>
            </a:r>
          </a:p>
          <a:p>
            <a:r>
              <a:rPr lang="en-IN" dirty="0"/>
              <a:t>    SET sum ← sum + </a:t>
            </a:r>
            <a:r>
              <a:rPr lang="en-IN" dirty="0" err="1"/>
              <a:t>i</a:t>
            </a:r>
            <a:endParaRPr lang="en-IN" dirty="0"/>
          </a:p>
          <a:p>
            <a:r>
              <a:rPr lang="en-IN" dirty="0"/>
              <a:t>    SET </a:t>
            </a:r>
            <a:r>
              <a:rPr lang="en-IN" dirty="0" err="1"/>
              <a:t>i</a:t>
            </a:r>
            <a:r>
              <a:rPr lang="en-IN" dirty="0"/>
              <a:t> ← </a:t>
            </a:r>
            <a:r>
              <a:rPr lang="en-IN" dirty="0" err="1"/>
              <a:t>i</a:t>
            </a:r>
            <a:r>
              <a:rPr lang="en-IN" dirty="0"/>
              <a:t> + 1</a:t>
            </a:r>
          </a:p>
          <a:p>
            <a:r>
              <a:rPr lang="en-IN" dirty="0"/>
              <a:t>  ENDWHILE</a:t>
            </a:r>
          </a:p>
          <a:p>
            <a:r>
              <a:rPr lang="en-IN" dirty="0"/>
              <a:t>  PRINT sum</a:t>
            </a:r>
          </a:p>
          <a:p>
            <a:r>
              <a:rPr lang="en-IN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35022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432947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effectLst/>
                <a:latin typeface="Inter"/>
              </a:rPr>
              <a:t>Pseudocode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DFD97-3D48-87D7-1508-6C945FCCA13D}"/>
              </a:ext>
            </a:extLst>
          </p:cNvPr>
          <p:cNvSpPr txBox="1"/>
          <p:nvPr/>
        </p:nvSpPr>
        <p:spPr>
          <a:xfrm>
            <a:off x="512094" y="894612"/>
            <a:ext cx="79590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Inter"/>
              </a:rPr>
              <a:t>Post-check loop example (keep reading numbers until user enters 0):</a:t>
            </a:r>
          </a:p>
          <a:p>
            <a:endParaRPr lang="en-US" b="1" i="0" dirty="0">
              <a:effectLst/>
              <a:latin typeface="Inter"/>
            </a:endParaRPr>
          </a:p>
          <a:p>
            <a:r>
              <a:rPr lang="en-US" b="1" i="0" dirty="0">
                <a:effectLst/>
                <a:latin typeface="Inter"/>
              </a:rPr>
              <a:t>BEGIN</a:t>
            </a:r>
          </a:p>
          <a:p>
            <a:r>
              <a:rPr lang="en-US" b="1" i="0" dirty="0">
                <a:effectLst/>
                <a:latin typeface="Inter"/>
              </a:rPr>
              <a:t>  SET total ← 0</a:t>
            </a:r>
          </a:p>
          <a:p>
            <a:r>
              <a:rPr lang="en-US" b="1" i="0" dirty="0">
                <a:effectLst/>
                <a:latin typeface="Inter"/>
              </a:rPr>
              <a:t>  REPEAT</a:t>
            </a:r>
          </a:p>
          <a:p>
            <a:r>
              <a:rPr lang="en-US" b="1" i="0" dirty="0">
                <a:effectLst/>
                <a:latin typeface="Inter"/>
              </a:rPr>
              <a:t>    READ x</a:t>
            </a:r>
          </a:p>
          <a:p>
            <a:r>
              <a:rPr lang="en-US" b="1" i="0" dirty="0">
                <a:effectLst/>
                <a:latin typeface="Inter"/>
              </a:rPr>
              <a:t>    SET total ← total + x</a:t>
            </a:r>
          </a:p>
          <a:p>
            <a:r>
              <a:rPr lang="en-US" b="1" i="0" dirty="0">
                <a:effectLst/>
                <a:latin typeface="Inter"/>
              </a:rPr>
              <a:t>  UNTIL x = 0</a:t>
            </a:r>
          </a:p>
          <a:p>
            <a:r>
              <a:rPr lang="en-US" b="1" i="0" dirty="0">
                <a:effectLst/>
                <a:latin typeface="Inter"/>
              </a:rPr>
              <a:t>  PRINT total</a:t>
            </a:r>
          </a:p>
          <a:p>
            <a:r>
              <a:rPr lang="en-US" b="1" i="0" dirty="0">
                <a:effectLst/>
                <a:latin typeface="Inter"/>
              </a:rPr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8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371738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Algorithms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92E44-41CD-26D3-298C-F725405191B8}"/>
              </a:ext>
            </a:extLst>
          </p:cNvPr>
          <p:cNvSpPr txBox="1"/>
          <p:nvPr/>
        </p:nvSpPr>
        <p:spPr>
          <a:xfrm>
            <a:off x="512095" y="894612"/>
            <a:ext cx="10986916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Definition:</a:t>
            </a:r>
            <a:endParaRPr lang="en-US" dirty="0"/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An algorithm is a </a:t>
            </a:r>
            <a:r>
              <a:rPr lang="en-US" b="1" dirty="0"/>
              <a:t>finite sequence of clear, step-by-step instructions</a:t>
            </a:r>
            <a:r>
              <a:rPr lang="en-US" dirty="0"/>
              <a:t> designed to solve a specific problem or perform a task.</a:t>
            </a:r>
          </a:p>
          <a:p>
            <a:pPr>
              <a:spcBef>
                <a:spcPts val="600"/>
              </a:spcBef>
            </a:pPr>
            <a:r>
              <a:rPr lang="en-US" b="1" dirty="0"/>
              <a:t>Key Points :</a:t>
            </a:r>
            <a:endParaRPr lang="en-US" dirty="0"/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Clear</a:t>
            </a:r>
            <a:r>
              <a:rPr lang="en-US" dirty="0"/>
              <a:t> – Each step must be well-defined.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Finite</a:t>
            </a:r>
            <a:r>
              <a:rPr lang="en-US" dirty="0"/>
              <a:t> – An algorithm must end after a number of steps.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Deterministic</a:t>
            </a:r>
            <a:r>
              <a:rPr lang="en-US" dirty="0"/>
              <a:t> – Same input → same output every time.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Effective</a:t>
            </a:r>
            <a:r>
              <a:rPr lang="en-US" dirty="0"/>
              <a:t> – Solves the problem in reasonable time.</a:t>
            </a:r>
          </a:p>
          <a:p>
            <a:pPr>
              <a:spcBef>
                <a:spcPts val="600"/>
              </a:spcBef>
            </a:pPr>
            <a:r>
              <a:rPr lang="en-US" b="1" dirty="0"/>
              <a:t>Example: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Making tea is an algorithm: Boil water → Add tea leaves → Add sugar/milk → Serve.</a:t>
            </a:r>
          </a:p>
          <a:p>
            <a:pPr lvl="1">
              <a:spcBef>
                <a:spcPts val="60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66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432947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effectLst/>
                <a:latin typeface="Inter"/>
              </a:rPr>
              <a:t>Pseudocode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DFD97-3D48-87D7-1508-6C945FCCA13D}"/>
              </a:ext>
            </a:extLst>
          </p:cNvPr>
          <p:cNvSpPr txBox="1"/>
          <p:nvPr/>
        </p:nvSpPr>
        <p:spPr>
          <a:xfrm>
            <a:off x="512094" y="894612"/>
            <a:ext cx="79590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Find Factorial of a Number</a:t>
            </a:r>
          </a:p>
          <a:p>
            <a:endParaRPr lang="en-US" b="1" i="0" dirty="0">
              <a:effectLst/>
              <a:latin typeface="Inter"/>
            </a:endParaRPr>
          </a:p>
          <a:p>
            <a:r>
              <a:rPr lang="en-US" b="1" i="0" dirty="0">
                <a:effectLst/>
                <a:latin typeface="Inter"/>
              </a:rPr>
              <a:t>START</a:t>
            </a:r>
          </a:p>
          <a:p>
            <a:r>
              <a:rPr lang="en-US" b="1" i="0" dirty="0">
                <a:effectLst/>
                <a:latin typeface="Inter"/>
              </a:rPr>
              <a:t>INPUT number</a:t>
            </a:r>
          </a:p>
          <a:p>
            <a:r>
              <a:rPr lang="en-US" b="1" i="0" dirty="0">
                <a:effectLst/>
                <a:latin typeface="Inter"/>
              </a:rPr>
              <a:t>SET factorial = 1</a:t>
            </a:r>
          </a:p>
          <a:p>
            <a:r>
              <a:rPr lang="en-US" b="1" i="0" dirty="0">
                <a:effectLst/>
                <a:latin typeface="Inter"/>
              </a:rPr>
              <a:t>FOR </a:t>
            </a:r>
            <a:r>
              <a:rPr lang="en-US" b="1" i="0" dirty="0" err="1">
                <a:effectLst/>
                <a:latin typeface="Inter"/>
              </a:rPr>
              <a:t>i</a:t>
            </a:r>
            <a:r>
              <a:rPr lang="en-US" b="1" i="0" dirty="0">
                <a:effectLst/>
                <a:latin typeface="Inter"/>
              </a:rPr>
              <a:t> FROM 1 TO number</a:t>
            </a:r>
          </a:p>
          <a:p>
            <a:r>
              <a:rPr lang="en-US" b="1" i="0" dirty="0">
                <a:effectLst/>
                <a:latin typeface="Inter"/>
              </a:rPr>
              <a:t>    SET factorial = factorial * </a:t>
            </a:r>
            <a:r>
              <a:rPr lang="en-US" b="1" i="0" dirty="0" err="1">
                <a:effectLst/>
                <a:latin typeface="Inter"/>
              </a:rPr>
              <a:t>i</a:t>
            </a:r>
            <a:endParaRPr lang="en-US" b="1" i="0" dirty="0">
              <a:effectLst/>
              <a:latin typeface="Inter"/>
            </a:endParaRPr>
          </a:p>
          <a:p>
            <a:r>
              <a:rPr lang="en-US" b="1" i="0" dirty="0">
                <a:effectLst/>
                <a:latin typeface="Inter"/>
              </a:rPr>
              <a:t>END FOR</a:t>
            </a:r>
          </a:p>
          <a:p>
            <a:r>
              <a:rPr lang="en-US" b="1" i="0" dirty="0">
                <a:effectLst/>
                <a:latin typeface="Inter"/>
              </a:rPr>
              <a:t>OUTPUT factorial</a:t>
            </a:r>
          </a:p>
          <a:p>
            <a:r>
              <a:rPr lang="en-US" b="1" i="0" dirty="0">
                <a:effectLst/>
                <a:latin typeface="Inter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47944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432947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effectLst/>
                <a:latin typeface="Inter"/>
              </a:rPr>
              <a:t>Pseudocode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DFD97-3D48-87D7-1508-6C945FCCA13D}"/>
              </a:ext>
            </a:extLst>
          </p:cNvPr>
          <p:cNvSpPr txBox="1"/>
          <p:nvPr/>
        </p:nvSpPr>
        <p:spPr>
          <a:xfrm>
            <a:off x="512094" y="894612"/>
            <a:ext cx="79590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Check Even or Odd</a:t>
            </a:r>
          </a:p>
          <a:p>
            <a:endParaRPr lang="en-US" b="1" i="0" dirty="0">
              <a:effectLst/>
              <a:latin typeface="Inter"/>
            </a:endParaRPr>
          </a:p>
          <a:p>
            <a:r>
              <a:rPr lang="en-US" b="1" i="0" dirty="0">
                <a:effectLst/>
                <a:latin typeface="Inter"/>
              </a:rPr>
              <a:t>START</a:t>
            </a:r>
          </a:p>
          <a:p>
            <a:r>
              <a:rPr lang="en-US" b="1" i="0" dirty="0">
                <a:effectLst/>
                <a:latin typeface="Inter"/>
              </a:rPr>
              <a:t>INPUT num</a:t>
            </a:r>
          </a:p>
          <a:p>
            <a:r>
              <a:rPr lang="en-US" b="1" i="0" dirty="0">
                <a:effectLst/>
                <a:latin typeface="Inter"/>
              </a:rPr>
              <a:t>IF num MOD 2 = 0 THEN</a:t>
            </a:r>
          </a:p>
          <a:p>
            <a:r>
              <a:rPr lang="en-US" b="1" i="0" dirty="0">
                <a:effectLst/>
                <a:latin typeface="Inter"/>
              </a:rPr>
              <a:t>    OUTPUT "Even"</a:t>
            </a:r>
          </a:p>
          <a:p>
            <a:r>
              <a:rPr lang="en-US" b="1" i="0" dirty="0">
                <a:effectLst/>
                <a:latin typeface="Inter"/>
              </a:rPr>
              <a:t>ELSE</a:t>
            </a:r>
          </a:p>
          <a:p>
            <a:r>
              <a:rPr lang="en-US" b="1" i="0" dirty="0">
                <a:effectLst/>
                <a:latin typeface="Inter"/>
              </a:rPr>
              <a:t>    OUTPUT "Odd"</a:t>
            </a:r>
          </a:p>
          <a:p>
            <a:r>
              <a:rPr lang="en-US" b="1" i="0" dirty="0">
                <a:effectLst/>
                <a:latin typeface="Inter"/>
              </a:rPr>
              <a:t>END IF</a:t>
            </a:r>
          </a:p>
          <a:p>
            <a:r>
              <a:rPr lang="en-US" b="1" i="0" dirty="0">
                <a:effectLst/>
                <a:latin typeface="Inter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541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432947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effectLst/>
                <a:latin typeface="Inter"/>
              </a:rPr>
              <a:t>Pseudocode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DFD97-3D48-87D7-1508-6C945FCCA13D}"/>
              </a:ext>
            </a:extLst>
          </p:cNvPr>
          <p:cNvSpPr txBox="1"/>
          <p:nvPr/>
        </p:nvSpPr>
        <p:spPr>
          <a:xfrm>
            <a:off x="512094" y="894612"/>
            <a:ext cx="79590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Linear Search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START</a:t>
            </a:r>
          </a:p>
          <a:p>
            <a:r>
              <a:rPr lang="en-US" b="1" dirty="0"/>
              <a:t>INPUT list, target</a:t>
            </a:r>
          </a:p>
          <a:p>
            <a:r>
              <a:rPr lang="en-US" b="1" dirty="0"/>
              <a:t>SET found = FALSE</a:t>
            </a:r>
          </a:p>
          <a:p>
            <a:r>
              <a:rPr lang="en-US" b="1" dirty="0"/>
              <a:t>FOR </a:t>
            </a:r>
            <a:r>
              <a:rPr lang="en-US" b="1" dirty="0" err="1"/>
              <a:t>i</a:t>
            </a:r>
            <a:r>
              <a:rPr lang="en-US" b="1" dirty="0"/>
              <a:t> FROM 1 TO length of list</a:t>
            </a:r>
          </a:p>
          <a:p>
            <a:r>
              <a:rPr lang="en-US" b="1" dirty="0"/>
              <a:t>    IF list[</a:t>
            </a:r>
            <a:r>
              <a:rPr lang="en-US" b="1" dirty="0" err="1"/>
              <a:t>i</a:t>
            </a:r>
            <a:r>
              <a:rPr lang="en-US" b="1" dirty="0"/>
              <a:t>] = target THEN</a:t>
            </a:r>
          </a:p>
          <a:p>
            <a:r>
              <a:rPr lang="en-US" b="1" dirty="0"/>
              <a:t>        OUTPUT "Found at position", </a:t>
            </a:r>
            <a:r>
              <a:rPr lang="en-US" b="1" dirty="0" err="1"/>
              <a:t>i</a:t>
            </a:r>
            <a:endParaRPr lang="en-US" b="1" dirty="0"/>
          </a:p>
          <a:p>
            <a:r>
              <a:rPr lang="en-US" b="1" dirty="0"/>
              <a:t>        SET found = TRUE</a:t>
            </a:r>
          </a:p>
          <a:p>
            <a:r>
              <a:rPr lang="en-US" b="1" dirty="0"/>
              <a:t>        EXIT FOR</a:t>
            </a:r>
          </a:p>
          <a:p>
            <a:r>
              <a:rPr lang="en-US" b="1" dirty="0"/>
              <a:t>    END IF</a:t>
            </a:r>
          </a:p>
          <a:p>
            <a:r>
              <a:rPr lang="en-US" b="1" dirty="0"/>
              <a:t>END FOR</a:t>
            </a:r>
          </a:p>
          <a:p>
            <a:r>
              <a:rPr lang="en-US" b="1" dirty="0"/>
              <a:t>IF found = FALSE THEN</a:t>
            </a:r>
          </a:p>
          <a:p>
            <a:r>
              <a:rPr lang="en-US" b="1" dirty="0"/>
              <a:t>    OUTPUT "Not Found"</a:t>
            </a:r>
          </a:p>
          <a:p>
            <a:r>
              <a:rPr lang="en-US" b="1" dirty="0"/>
              <a:t>END IF</a:t>
            </a:r>
          </a:p>
          <a:p>
            <a:r>
              <a:rPr lang="en-US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0386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432947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effectLst/>
                <a:latin typeface="Inter"/>
              </a:rPr>
              <a:t>Pseudocode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DFD97-3D48-87D7-1508-6C945FCCA13D}"/>
              </a:ext>
            </a:extLst>
          </p:cNvPr>
          <p:cNvSpPr txBox="1"/>
          <p:nvPr/>
        </p:nvSpPr>
        <p:spPr>
          <a:xfrm>
            <a:off x="512094" y="894612"/>
            <a:ext cx="79590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Bubble Sort</a:t>
            </a:r>
          </a:p>
          <a:p>
            <a:endParaRPr lang="en-US" b="1" dirty="0"/>
          </a:p>
          <a:p>
            <a:r>
              <a:rPr lang="en-US" b="1" dirty="0"/>
              <a:t>START</a:t>
            </a:r>
          </a:p>
          <a:p>
            <a:r>
              <a:rPr lang="en-US" b="1" dirty="0"/>
              <a:t>INPUT list of n numbers</a:t>
            </a:r>
          </a:p>
          <a:p>
            <a:r>
              <a:rPr lang="en-US" b="1" dirty="0"/>
              <a:t>FOR </a:t>
            </a:r>
            <a:r>
              <a:rPr lang="en-US" b="1" dirty="0" err="1"/>
              <a:t>i</a:t>
            </a:r>
            <a:r>
              <a:rPr lang="en-US" b="1" dirty="0"/>
              <a:t> FROM 1 TO n-1</a:t>
            </a:r>
          </a:p>
          <a:p>
            <a:r>
              <a:rPr lang="en-US" b="1" dirty="0"/>
              <a:t>    FOR j FROM 1 TO n-</a:t>
            </a:r>
            <a:r>
              <a:rPr lang="en-US" b="1" dirty="0" err="1"/>
              <a:t>i</a:t>
            </a:r>
            <a:endParaRPr lang="en-US" b="1" dirty="0"/>
          </a:p>
          <a:p>
            <a:r>
              <a:rPr lang="en-US" b="1" dirty="0"/>
              <a:t>        IF list[j] &gt; list[j+1] THEN</a:t>
            </a:r>
          </a:p>
          <a:p>
            <a:r>
              <a:rPr lang="en-US" b="1" dirty="0"/>
              <a:t>            SWAP list[j], list[j+1]</a:t>
            </a:r>
          </a:p>
          <a:p>
            <a:r>
              <a:rPr lang="en-US" b="1" dirty="0"/>
              <a:t>        END IF</a:t>
            </a:r>
          </a:p>
          <a:p>
            <a:r>
              <a:rPr lang="en-US" b="1" dirty="0"/>
              <a:t>    END FOR</a:t>
            </a:r>
          </a:p>
          <a:p>
            <a:r>
              <a:rPr lang="en-US" b="1" dirty="0"/>
              <a:t>END FOR</a:t>
            </a:r>
          </a:p>
          <a:p>
            <a:r>
              <a:rPr lang="en-US" b="1" dirty="0"/>
              <a:t>OUTPUT sorted list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3357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432947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effectLst/>
                <a:latin typeface="Inter"/>
              </a:rPr>
              <a:t>Pseudocode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DFD97-3D48-87D7-1508-6C945FCCA13D}"/>
              </a:ext>
            </a:extLst>
          </p:cNvPr>
          <p:cNvSpPr txBox="1"/>
          <p:nvPr/>
        </p:nvSpPr>
        <p:spPr>
          <a:xfrm>
            <a:off x="512094" y="894612"/>
            <a:ext cx="7959045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Advantages of Pseudocode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Easy to learn and use.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Enhances logical thinking.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Can be quickly converted into any programming language.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Reduces development time.</a:t>
            </a:r>
          </a:p>
          <a:p>
            <a:endParaRPr lang="en-US" b="1" dirty="0"/>
          </a:p>
          <a:p>
            <a:r>
              <a:rPr lang="en-US" b="1" dirty="0"/>
              <a:t>Limitations of Pseudocode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No formal standard – writing style may differ.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Not executable by computers.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Can sometimes oversimplify complex logic.</a:t>
            </a:r>
          </a:p>
        </p:txBody>
      </p:sp>
    </p:spTree>
    <p:extLst>
      <p:ext uri="{BB962C8B-B14F-4D97-AF65-F5344CB8AC3E}">
        <p14:creationId xmlns:p14="http://schemas.microsoft.com/office/powerpoint/2010/main" val="1070820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81BE-3503-8A3B-7EDD-B0330BD40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chart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FC29E-E36D-62DC-60B0-7FE93EF44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72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371738"/>
            <a:ext cx="5540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Definition of Flowcharts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92E44-41CD-26D3-298C-F725405191B8}"/>
              </a:ext>
            </a:extLst>
          </p:cNvPr>
          <p:cNvSpPr txBox="1"/>
          <p:nvPr/>
        </p:nvSpPr>
        <p:spPr>
          <a:xfrm>
            <a:off x="512095" y="894612"/>
            <a:ext cx="10986916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A flowchart is a graphical representation of a process, system, or algorithm.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It uses symbols and arrows to show the sequence of steps and the decision points.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Flowcharts help visualize logic, simplify complex processes, and improve understanding.</a:t>
            </a:r>
          </a:p>
          <a:p>
            <a:pPr>
              <a:spcBef>
                <a:spcPts val="600"/>
              </a:spcBef>
            </a:pPr>
            <a:endParaRPr lang="en-IN" dirty="0"/>
          </a:p>
          <a:p>
            <a:pPr>
              <a:spcBef>
                <a:spcPts val="600"/>
              </a:spcBef>
            </a:pPr>
            <a:r>
              <a:rPr lang="en-US" b="1" dirty="0"/>
              <a:t>Importance of Flowcharts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Clarity &amp; Communication: Simplifies complex ideas for better understanding.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Problem-Solving Tool: Helps in breaking down a process step by step.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Documentation: Acts as a reference for system design and processes.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Error Detection: Makes it easier to identify gaps, bottlenecks, or redundant steps.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Training &amp; Learning: Useful in teaching new employees or students about a </a:t>
            </a:r>
            <a:r>
              <a:rPr lang="en-US" dirty="0" err="1"/>
              <a:t>proces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904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371738"/>
            <a:ext cx="5540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Real-World Applications of Flowcharts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92E44-41CD-26D3-298C-F725405191B8}"/>
              </a:ext>
            </a:extLst>
          </p:cNvPr>
          <p:cNvSpPr txBox="1"/>
          <p:nvPr/>
        </p:nvSpPr>
        <p:spPr>
          <a:xfrm>
            <a:off x="512095" y="894612"/>
            <a:ext cx="10986916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Software Development: Representing algorithms before coding.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Business Processes: Workflow diagrams for HR, Finance, or Sales operations.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Education: Teaching problem-solving and logical thinking.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Engineering &amp; Manufacturing: Process optimization, quality control.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Healthcare: Patient admission and treatment procedures.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Project Management: Visualizing task sequences and decision </a:t>
            </a:r>
            <a:r>
              <a:rPr lang="en-US" dirty="0" err="1"/>
              <a:t>points.s</a:t>
            </a:r>
            <a:r>
              <a:rPr lang="en-US" dirty="0"/>
              <a:t>.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B0EDD85-26C3-85BA-E743-BE43218C8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400916"/>
              </p:ext>
            </p:extLst>
          </p:nvPr>
        </p:nvGraphicFramePr>
        <p:xfrm>
          <a:off x="512095" y="3811402"/>
          <a:ext cx="10131424" cy="2103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2523710229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34697965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 dirty="0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290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b="1" dirty="0"/>
                        <a:t>Oval (Start/End)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Indicates beginning or end of a process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4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 b="1"/>
                        <a:t>Parallelogram (Input/Output)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Represents input (e.g., user enters data) or output (e.g., print result)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0387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b="1"/>
                        <a:t>Rectangle (Process)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 task, operation, or step in the process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358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b="1"/>
                        <a:t>Diamond (Decision)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condition with Yes/No or True/False outcome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5862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AF2A397-E357-049C-578E-462F8FBB2BAF}"/>
              </a:ext>
            </a:extLst>
          </p:cNvPr>
          <p:cNvSpPr txBox="1"/>
          <p:nvPr/>
        </p:nvSpPr>
        <p:spPr>
          <a:xfrm>
            <a:off x="512095" y="324433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Common Flowchart Symbols</a:t>
            </a:r>
          </a:p>
        </p:txBody>
      </p:sp>
    </p:spTree>
    <p:extLst>
      <p:ext uri="{BB962C8B-B14F-4D97-AF65-F5344CB8AC3E}">
        <p14:creationId xmlns:p14="http://schemas.microsoft.com/office/powerpoint/2010/main" val="2313657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371738"/>
            <a:ext cx="5540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Common Flowchart Symbols</a:t>
            </a: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74108BD5-9F00-ADB4-6688-14FD67206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10" y="1151475"/>
            <a:ext cx="6157382" cy="524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71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371738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Step-by-Step Approach to Designing </a:t>
            </a:r>
            <a:r>
              <a:rPr lang="en-US" sz="2400" b="1" dirty="0" err="1"/>
              <a:t>Flowchar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92E44-41CD-26D3-298C-F725405191B8}"/>
              </a:ext>
            </a:extLst>
          </p:cNvPr>
          <p:cNvSpPr txBox="1"/>
          <p:nvPr/>
        </p:nvSpPr>
        <p:spPr>
          <a:xfrm>
            <a:off x="512095" y="894612"/>
            <a:ext cx="10986916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Understand the problem/process clearly.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List all steps in sequential order.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Identify decision points (Yes/No, True/False).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Choose the correct symbols for each step.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Draw the flow using arrows to connect steps.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Review &amp; Refine to check clarity and correctness.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3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78440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Algorithms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92E44-41CD-26D3-298C-F725405191B8}"/>
              </a:ext>
            </a:extLst>
          </p:cNvPr>
          <p:cNvSpPr txBox="1"/>
          <p:nvPr/>
        </p:nvSpPr>
        <p:spPr>
          <a:xfrm>
            <a:off x="512095" y="1041261"/>
            <a:ext cx="10986916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Importance of Algorithms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Problem Solving:</a:t>
            </a:r>
            <a:r>
              <a:rPr lang="en-US" dirty="0"/>
              <a:t> Provides a structured way to think.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Efficiency:</a:t>
            </a:r>
            <a:r>
              <a:rPr lang="en-US" dirty="0"/>
              <a:t> Optimized algorithms make systems faster (e.g., Google search uses efficient search algorithms).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Reusability:</a:t>
            </a:r>
            <a:r>
              <a:rPr lang="en-US" dirty="0"/>
              <a:t> One algorithm can be applied to multiple tasks (sorting numbers, sorting names, sorting files).</a:t>
            </a:r>
          </a:p>
          <a:p>
            <a:pPr>
              <a:spcBef>
                <a:spcPts val="600"/>
              </a:spcBef>
            </a:pPr>
            <a:r>
              <a:rPr lang="en-US" b="1" dirty="0"/>
              <a:t>Foundation of Computer Science:</a:t>
            </a:r>
            <a:endParaRPr lang="en-US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Data structures use algorithms for operations.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AI uses learning algorithms.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Operating systems use scheduling algorithms.</a:t>
            </a:r>
          </a:p>
          <a:p>
            <a:pPr lvl="1">
              <a:spcBef>
                <a:spcPts val="600"/>
              </a:spcBef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6437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371738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Example Making Tea</a:t>
            </a:r>
            <a:endParaRPr lang="en-IN" sz="2400" b="1" dirty="0"/>
          </a:p>
        </p:txBody>
      </p:sp>
      <p:pic>
        <p:nvPicPr>
          <p:cNvPr id="3" name="Picture 2" descr="A diagram of a tea&#10;&#10;AI-generated content may be incorrect.">
            <a:extLst>
              <a:ext uri="{FF2B5EF4-FFF2-40B4-BE49-F238E27FC236}">
                <a16:creationId xmlns:a16="http://schemas.microsoft.com/office/drawing/2014/main" id="{CF628E59-8672-62D2-6B41-8C7B958D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43" y="1213366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00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276848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  <a:latin typeface="Segoe UI" panose="020B0502040204020203" pitchFamily="34" charset="0"/>
              </a:rPr>
              <a:t>Diagram for Cash Withdrawal from ATM</a:t>
            </a:r>
          </a:p>
        </p:txBody>
      </p:sp>
      <p:pic>
        <p:nvPicPr>
          <p:cNvPr id="4" name="Picture 3" descr="A diagram of a card&#10;&#10;AI-generated content may be incorrect.">
            <a:extLst>
              <a:ext uri="{FF2B5EF4-FFF2-40B4-BE49-F238E27FC236}">
                <a16:creationId xmlns:a16="http://schemas.microsoft.com/office/drawing/2014/main" id="{D9456988-74A1-761A-8BD2-4DB419704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18" y="833403"/>
            <a:ext cx="6478437" cy="602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54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276848"/>
            <a:ext cx="6777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dirty="0">
                <a:effectLst/>
                <a:latin typeface="Pin Sans"/>
              </a:rPr>
              <a:t>Flowchart to check Odd or Even Number</a:t>
            </a:r>
            <a:br>
              <a:rPr lang="en-US" sz="2400" dirty="0"/>
            </a:br>
            <a:endParaRPr lang="en-US" sz="2400" b="1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3" name="Picture 2" descr="A diagram of a flowchart&#10;&#10;AI-generated content may be incorrect.">
            <a:extLst>
              <a:ext uri="{FF2B5EF4-FFF2-40B4-BE49-F238E27FC236}">
                <a16:creationId xmlns:a16="http://schemas.microsoft.com/office/drawing/2014/main" id="{74B8D0DD-5712-AC56-F56F-00C87458D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0" y="1200150"/>
            <a:ext cx="60071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71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371738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Summary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92E44-41CD-26D3-298C-F725405191B8}"/>
              </a:ext>
            </a:extLst>
          </p:cNvPr>
          <p:cNvSpPr txBox="1"/>
          <p:nvPr/>
        </p:nvSpPr>
        <p:spPr>
          <a:xfrm>
            <a:off x="512095" y="894612"/>
            <a:ext cx="10986916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Flowcharts are essential tools for </a:t>
            </a:r>
            <a:r>
              <a:rPr lang="en-US" b="1" dirty="0"/>
              <a:t>problem-solving, documentation, and communication</a:t>
            </a:r>
            <a:r>
              <a:rPr lang="en-US" dirty="0"/>
              <a:t>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They use </a:t>
            </a:r>
            <a:r>
              <a:rPr lang="en-US" b="1" dirty="0"/>
              <a:t>standard symbols</a:t>
            </a:r>
            <a:r>
              <a:rPr lang="en-US" dirty="0"/>
              <a:t> to represent processes and decisions.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Widely used in </a:t>
            </a:r>
            <a:r>
              <a:rPr lang="en-US" b="1" dirty="0"/>
              <a:t>software, business, engineering, education, and healthcare</a:t>
            </a:r>
            <a:r>
              <a:rPr lang="en-US" dirty="0"/>
              <a:t>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step-by-step design method</a:t>
            </a:r>
            <a:r>
              <a:rPr lang="en-US" dirty="0"/>
              <a:t> ensures clear and effective flowcharts.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Practice makes it easier to </a:t>
            </a:r>
            <a:r>
              <a:rPr lang="en-US" b="1" dirty="0"/>
              <a:t>visualize and simplify complex tasks</a:t>
            </a:r>
            <a:r>
              <a:rPr lang="en-US" dirty="0"/>
              <a:t>.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84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371738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Types of Algorithms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92E44-41CD-26D3-298C-F725405191B8}"/>
              </a:ext>
            </a:extLst>
          </p:cNvPr>
          <p:cNvSpPr txBox="1"/>
          <p:nvPr/>
        </p:nvSpPr>
        <p:spPr>
          <a:xfrm>
            <a:off x="512095" y="894612"/>
            <a:ext cx="1098691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en-US" b="1" dirty="0"/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Sequential Algorithm</a:t>
            </a:r>
            <a:endParaRPr lang="en-US" dirty="0"/>
          </a:p>
          <a:p>
            <a:pPr marL="742950" lvl="1" indent="-2857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Executes steps in order, one after another.</a:t>
            </a:r>
          </a:p>
          <a:p>
            <a:pPr marL="742950" lvl="1" indent="-2857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Example: Calculate sum of two numbers.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Conditional Algorithm</a:t>
            </a:r>
            <a:endParaRPr lang="en-US" dirty="0"/>
          </a:p>
          <a:p>
            <a:pPr marL="742950" lvl="1" indent="-2857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Uses decision-making (if/else).</a:t>
            </a:r>
          </a:p>
          <a:p>
            <a:pPr marL="742950" lvl="1" indent="-2857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Example: Check if number is even or odd.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Iterative Algorithm</a:t>
            </a:r>
            <a:endParaRPr lang="en-US" dirty="0"/>
          </a:p>
          <a:p>
            <a:pPr marL="742950" lvl="1" indent="-2857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Repeats a set of steps until condition is met.</a:t>
            </a:r>
          </a:p>
          <a:p>
            <a:pPr marL="742950" lvl="1" indent="-2857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Example: Print numbers 1 to 10, Factorial calculation.</a:t>
            </a:r>
          </a:p>
          <a:p>
            <a:pPr lvl="1">
              <a:spcBef>
                <a:spcPts val="60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0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371738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Algorithms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92E44-41CD-26D3-298C-F725405191B8}"/>
              </a:ext>
            </a:extLst>
          </p:cNvPr>
          <p:cNvSpPr txBox="1"/>
          <p:nvPr/>
        </p:nvSpPr>
        <p:spPr>
          <a:xfrm>
            <a:off x="512095" y="894612"/>
            <a:ext cx="10986916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Inputs, Process, and Outputs</a:t>
            </a:r>
          </a:p>
          <a:p>
            <a:pPr>
              <a:spcBef>
                <a:spcPts val="600"/>
              </a:spcBef>
            </a:pPr>
            <a:r>
              <a:rPr lang="en-US" b="1" dirty="0"/>
              <a:t>Every algorithm can be broken into 3 parts:</a:t>
            </a:r>
            <a:endParaRPr lang="en-US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Input:</a:t>
            </a:r>
            <a:r>
              <a:rPr lang="en-US" dirty="0"/>
              <a:t> The raw data provided.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Process:</a:t>
            </a:r>
            <a:r>
              <a:rPr lang="en-US" dirty="0"/>
              <a:t> Logical steps applied to the input.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Output:</a:t>
            </a:r>
            <a:r>
              <a:rPr lang="en-US" dirty="0"/>
              <a:t> The final result produced.</a:t>
            </a:r>
          </a:p>
          <a:p>
            <a:pPr>
              <a:spcBef>
                <a:spcPts val="600"/>
              </a:spcBef>
            </a:pPr>
            <a:r>
              <a:rPr lang="en-US" b="1" dirty="0"/>
              <a:t>Example: Finding Largest Number</a:t>
            </a:r>
            <a:endParaRPr lang="en-US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Input: Two numbers A, B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Process: Compare A and B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Output: Print the larger number</a:t>
            </a:r>
          </a:p>
        </p:txBody>
      </p:sp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9F7BC397-0568-6F4E-85B8-020E03B3A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682" y="602570"/>
            <a:ext cx="4382220" cy="364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44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371738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finding Largest Number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92E44-41CD-26D3-298C-F725405191B8}"/>
              </a:ext>
            </a:extLst>
          </p:cNvPr>
          <p:cNvSpPr txBox="1"/>
          <p:nvPr/>
        </p:nvSpPr>
        <p:spPr>
          <a:xfrm>
            <a:off x="512095" y="894612"/>
            <a:ext cx="1098691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en-US" b="1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Start</a:t>
            </a:r>
          </a:p>
          <a:p>
            <a:pPr>
              <a:spcBef>
                <a:spcPts val="600"/>
              </a:spcBef>
            </a:pPr>
            <a:r>
              <a:rPr lang="en-US" dirty="0"/>
              <a:t>Input two numbers A, B</a:t>
            </a:r>
          </a:p>
          <a:p>
            <a:pPr>
              <a:spcBef>
                <a:spcPts val="600"/>
              </a:spcBef>
            </a:pPr>
            <a:r>
              <a:rPr lang="en-US" dirty="0"/>
              <a:t>If A &gt; B, then print A is largest</a:t>
            </a:r>
          </a:p>
          <a:p>
            <a:pPr>
              <a:spcBef>
                <a:spcPts val="600"/>
              </a:spcBef>
            </a:pPr>
            <a:r>
              <a:rPr lang="en-US" dirty="0"/>
              <a:t>Else print B is largest</a:t>
            </a:r>
          </a:p>
          <a:p>
            <a:pPr>
              <a:spcBef>
                <a:spcPts val="600"/>
              </a:spcBef>
            </a:pPr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29964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371738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Algorithms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92E44-41CD-26D3-298C-F725405191B8}"/>
              </a:ext>
            </a:extLst>
          </p:cNvPr>
          <p:cNvSpPr txBox="1"/>
          <p:nvPr/>
        </p:nvSpPr>
        <p:spPr>
          <a:xfrm>
            <a:off x="512095" y="894612"/>
            <a:ext cx="1098691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Task 1: Factorial (Iterative)</a:t>
            </a:r>
            <a:endParaRPr lang="en-US" dirty="0"/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Start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Read n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Set result = 1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Repeat multiply until n = 0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Print result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81843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371738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Algorithms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92E44-41CD-26D3-298C-F725405191B8}"/>
              </a:ext>
            </a:extLst>
          </p:cNvPr>
          <p:cNvSpPr txBox="1"/>
          <p:nvPr/>
        </p:nvSpPr>
        <p:spPr>
          <a:xfrm>
            <a:off x="512095" y="894612"/>
            <a:ext cx="10986916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Writing Algorithms for Simple Tasks</a:t>
            </a:r>
          </a:p>
          <a:p>
            <a:pPr>
              <a:spcBef>
                <a:spcPts val="600"/>
              </a:spcBef>
            </a:pPr>
            <a:r>
              <a:rPr lang="en-US" b="1" dirty="0"/>
              <a:t>Sorting Numbers (Bubble Sort)</a:t>
            </a:r>
            <a:endParaRPr lang="en-US" dirty="0"/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Start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Read array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Compare adjacent elements, swap if needed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Repeat until no swaps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Print sorted array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81628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7A6804-CAE5-7D8A-15C0-AF59173D98BD}"/>
              </a:ext>
            </a:extLst>
          </p:cNvPr>
          <p:cNvSpPr txBox="1"/>
          <p:nvPr/>
        </p:nvSpPr>
        <p:spPr>
          <a:xfrm>
            <a:off x="512095" y="371738"/>
            <a:ext cx="6777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Algorithms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92E44-41CD-26D3-298C-F725405191B8}"/>
              </a:ext>
            </a:extLst>
          </p:cNvPr>
          <p:cNvSpPr txBox="1"/>
          <p:nvPr/>
        </p:nvSpPr>
        <p:spPr>
          <a:xfrm>
            <a:off x="512095" y="894612"/>
            <a:ext cx="1098691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Writing Algorithms for Simple Tasks</a:t>
            </a:r>
          </a:p>
          <a:p>
            <a:pPr>
              <a:spcBef>
                <a:spcPts val="600"/>
              </a:spcBef>
            </a:pPr>
            <a:r>
              <a:rPr lang="en-US" b="1" dirty="0"/>
              <a:t>Check Even/Odd</a:t>
            </a:r>
            <a:endParaRPr lang="en-US" dirty="0"/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Start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Read number n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If n mod 2 = 0 → Print “Even”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Else → Print “Odd”</a:t>
            </a:r>
          </a:p>
          <a:p>
            <a:pPr lvl="1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658110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477</TotalTime>
  <Words>1625</Words>
  <Application>Microsoft Office PowerPoint</Application>
  <PresentationFormat>Widescreen</PresentationFormat>
  <Paragraphs>286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Inter</vt:lpstr>
      <vt:lpstr>Pin Sans</vt:lpstr>
      <vt:lpstr>Segoe UI</vt:lpstr>
      <vt:lpstr>Celestial</vt:lpstr>
      <vt:lpstr>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ponnamreddybabjee@outlook.com</dc:creator>
  <cp:lastModifiedBy>ponnamreddybabjee@outlook.com</cp:lastModifiedBy>
  <cp:revision>8</cp:revision>
  <dcterms:created xsi:type="dcterms:W3CDTF">2025-08-23T07:02:51Z</dcterms:created>
  <dcterms:modified xsi:type="dcterms:W3CDTF">2025-09-01T07:13:25Z</dcterms:modified>
</cp:coreProperties>
</file>