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3612C-B4E0-405E-8150-2DFD3616867F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8D5A9-91BB-4EAA-9DF0-209E252E6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7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6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2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3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6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7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76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9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1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BE142-B053-3B63-96E6-2D0374A0E761}"/>
              </a:ext>
            </a:extLst>
          </p:cNvPr>
          <p:cNvSpPr txBox="1"/>
          <p:nvPr/>
        </p:nvSpPr>
        <p:spPr>
          <a:xfrm>
            <a:off x="7699248" y="4233672"/>
            <a:ext cx="2404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DevOps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37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What is a DevOps?</a:t>
            </a:r>
          </a:p>
          <a:p>
            <a:pPr>
              <a:spcBef>
                <a:spcPts val="600"/>
              </a:spcBef>
            </a:pPr>
            <a:r>
              <a:rPr lang="en-US" dirty="0"/>
              <a:t>Definition: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 = Development + Operations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 culture and methodology that integrates software development (Dev) and IT operations (Ops).</a:t>
            </a:r>
          </a:p>
          <a:p>
            <a:pPr>
              <a:spcBef>
                <a:spcPts val="600"/>
              </a:spcBef>
            </a:pPr>
            <a:r>
              <a:rPr lang="en-US" dirty="0"/>
              <a:t>Purpose: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Deliver applications faster, more reliably, and with higher quality.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Automate and streamline processes across the SDLC.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IN" b="1" dirty="0"/>
              <a:t>Why DevOps? (Background)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Traditional SDLC → slow, manual, error-prone.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Market demand: frequent releases &amp; faster innovation.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Cloud adoption → scalable infrastructure needed.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Need for better </a:t>
            </a:r>
            <a:r>
              <a:rPr lang="en-IN" b="1" dirty="0"/>
              <a:t>collaboration</a:t>
            </a:r>
            <a:r>
              <a:rPr lang="en-IN" dirty="0"/>
              <a:t> and </a:t>
            </a:r>
            <a:r>
              <a:rPr lang="en-IN" b="1" dirty="0"/>
              <a:t>automation</a:t>
            </a:r>
            <a:r>
              <a:rPr lang="en-IN" dirty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71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Problems with Traditional Approach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Slow Release Cycles</a:t>
            </a:r>
            <a:r>
              <a:rPr lang="en-US" dirty="0"/>
              <a:t> – software delivered once in months/years.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Siloed Teams</a:t>
            </a:r>
            <a:r>
              <a:rPr lang="en-US" dirty="0"/>
              <a:t> – Dev, QA, Ops work separately.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Manual Deployments</a:t>
            </a:r>
            <a:r>
              <a:rPr lang="en-US" dirty="0"/>
              <a:t> – prone to errors.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Environment Mismatches</a:t>
            </a:r>
            <a:r>
              <a:rPr lang="en-US" dirty="0"/>
              <a:t> – “works on my machine” issue.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Late Testing</a:t>
            </a:r>
            <a:r>
              <a:rPr lang="en-US" dirty="0"/>
              <a:t> – bugs found late = costly fixes.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Scalability Challenges</a:t>
            </a:r>
            <a:r>
              <a:rPr lang="en-US" dirty="0"/>
              <a:t> – servers provisioned manually.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Low Customer Satisfaction</a:t>
            </a:r>
            <a:r>
              <a:rPr lang="en-US" dirty="0"/>
              <a:t> – delayed features &amp; unresolved bugs.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83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Key Principles of DevOps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Collaboration &amp; Communication</a:t>
            </a:r>
            <a:r>
              <a:rPr lang="en-US" dirty="0"/>
              <a:t> – shared responsibility.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Automation</a:t>
            </a:r>
            <a:r>
              <a:rPr lang="en-US" dirty="0"/>
              <a:t> – builds, testing, deployment.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Continuous Integration (CI)</a:t>
            </a:r>
            <a:r>
              <a:rPr lang="en-US" dirty="0"/>
              <a:t> – frequent code integration with automated testing.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Continuous Delivery/Deployment (CD)</a:t>
            </a:r>
            <a:r>
              <a:rPr lang="en-US" dirty="0"/>
              <a:t> – automated release pipeline.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 – automated provisioning with tools like Terraform.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Monitoring &amp; Feedback</a:t>
            </a:r>
            <a:r>
              <a:rPr lang="en-US" dirty="0"/>
              <a:t> – real-time performance checks.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5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9" y="1016806"/>
            <a:ext cx="562321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DevOps Lifecycle</a:t>
            </a:r>
          </a:p>
          <a:p>
            <a:pPr>
              <a:spcBef>
                <a:spcPts val="600"/>
              </a:spcBef>
            </a:pPr>
            <a:r>
              <a:rPr lang="en-IN" b="1" dirty="0"/>
              <a:t>Stages:</a:t>
            </a:r>
            <a:endParaRPr lang="en-IN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Plan</a:t>
            </a:r>
            <a:r>
              <a:rPr lang="en-IN" dirty="0"/>
              <a:t> – requirements, backlog.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Code</a:t>
            </a:r>
            <a:r>
              <a:rPr lang="en-IN" dirty="0"/>
              <a:t> – development using version control (Git).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Build</a:t>
            </a:r>
            <a:r>
              <a:rPr lang="en-IN" dirty="0"/>
              <a:t> – compile, package software.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Test</a:t>
            </a:r>
            <a:r>
              <a:rPr lang="en-IN" dirty="0"/>
              <a:t> – automated testing.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Release</a:t>
            </a:r>
            <a:r>
              <a:rPr lang="en-IN" dirty="0"/>
              <a:t> – CI/CD pipeline deployment.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Deploy</a:t>
            </a:r>
            <a:r>
              <a:rPr lang="en-IN" dirty="0"/>
              <a:t> – deliver to production.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Operate</a:t>
            </a:r>
            <a:r>
              <a:rPr lang="en-IN" dirty="0"/>
              <a:t> – system management &amp; scaling.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Monitor</a:t>
            </a:r>
            <a:r>
              <a:rPr lang="en-IN" dirty="0"/>
              <a:t> – performance monitoring, logs.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  <p:pic>
        <p:nvPicPr>
          <p:cNvPr id="2" name="Picture 2" descr="DevOps infinity loop">
            <a:extLst>
              <a:ext uri="{FF2B5EF4-FFF2-40B4-BE49-F238E27FC236}">
                <a16:creationId xmlns:a16="http://schemas.microsoft.com/office/drawing/2014/main" id="{3CB182F2-1D38-AE3B-9BB4-DCE45343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52" y="1340739"/>
            <a:ext cx="5379719" cy="38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93EAE-6E6E-7EC8-798D-487B6AEE4EF8}"/>
              </a:ext>
            </a:extLst>
          </p:cNvPr>
          <p:cNvSpPr txBox="1"/>
          <p:nvPr/>
        </p:nvSpPr>
        <p:spPr>
          <a:xfrm>
            <a:off x="603848" y="1066800"/>
            <a:ext cx="78817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DevOps Practices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CI/CD pipelines</a:t>
            </a:r>
            <a:r>
              <a:rPr lang="en-IN" dirty="0"/>
              <a:t> → faster delivery.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Automated Testing</a:t>
            </a:r>
            <a:r>
              <a:rPr lang="en-IN" dirty="0"/>
              <a:t> → unit, integration, performance tests.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Containerization</a:t>
            </a:r>
            <a:r>
              <a:rPr lang="en-IN" dirty="0"/>
              <a:t> → Docker for consistent environments.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Orchestration</a:t>
            </a:r>
            <a:r>
              <a:rPr lang="en-IN" dirty="0"/>
              <a:t> → Kubernetes for scaling apps.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Configuration Management</a:t>
            </a:r>
            <a:r>
              <a:rPr lang="en-IN" dirty="0"/>
              <a:t> → Ansible, Chef, Puppet.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Monitoring &amp; Logging</a:t>
            </a:r>
            <a:r>
              <a:rPr lang="en-IN" dirty="0"/>
              <a:t> → Prometheus, Grafana, ELK.</a:t>
            </a:r>
          </a:p>
        </p:txBody>
      </p:sp>
    </p:spTree>
    <p:extLst>
      <p:ext uri="{BB962C8B-B14F-4D97-AF65-F5344CB8AC3E}">
        <p14:creationId xmlns:p14="http://schemas.microsoft.com/office/powerpoint/2010/main" val="27134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2CE73-E41C-226F-F38A-BAB74DCFD711}"/>
              </a:ext>
            </a:extLst>
          </p:cNvPr>
          <p:cNvSpPr txBox="1"/>
          <p:nvPr/>
        </p:nvSpPr>
        <p:spPr>
          <a:xfrm>
            <a:off x="603849" y="996018"/>
            <a:ext cx="60944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DevOps Tools Ecosystem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Version Control:</a:t>
            </a:r>
            <a:r>
              <a:rPr lang="en-IN" dirty="0"/>
              <a:t> Git, GitHub, GitLab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CI/CD:</a:t>
            </a:r>
            <a:r>
              <a:rPr lang="en-IN" dirty="0"/>
              <a:t> Jenkins, GitHub Actions, </a:t>
            </a:r>
            <a:r>
              <a:rPr lang="en-IN" dirty="0" err="1"/>
              <a:t>CircleCI</a:t>
            </a:r>
            <a:endParaRPr lang="en-IN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Containers:</a:t>
            </a:r>
            <a:r>
              <a:rPr lang="en-IN" dirty="0"/>
              <a:t> Docker, Kubernetes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 err="1"/>
              <a:t>IaC</a:t>
            </a:r>
            <a:r>
              <a:rPr lang="en-IN" b="1" dirty="0"/>
              <a:t>:</a:t>
            </a:r>
            <a:r>
              <a:rPr lang="en-IN" dirty="0"/>
              <a:t> Terraform, Ansible, Chef, Puppet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Monitoring:</a:t>
            </a:r>
            <a:r>
              <a:rPr lang="en-IN" dirty="0"/>
              <a:t> Prometheus, Grafana, ELK Stack, Splunk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Collaboration:</a:t>
            </a:r>
            <a:r>
              <a:rPr lang="en-IN" dirty="0"/>
              <a:t> Jira, Slack,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63251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2CE73-E41C-226F-F38A-BAB74DCFD711}"/>
              </a:ext>
            </a:extLst>
          </p:cNvPr>
          <p:cNvSpPr txBox="1"/>
          <p:nvPr/>
        </p:nvSpPr>
        <p:spPr>
          <a:xfrm>
            <a:off x="603849" y="9960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 err="1"/>
              <a:t>Treditional</a:t>
            </a:r>
            <a:r>
              <a:rPr lang="en-IN" b="1" dirty="0"/>
              <a:t> Vs DevOps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F3A673-CE46-B753-B473-9670FEAC7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01638"/>
              </p:ext>
            </p:extLst>
          </p:nvPr>
        </p:nvGraphicFramePr>
        <p:xfrm>
          <a:off x="694944" y="1515777"/>
          <a:ext cx="10131426" cy="2560320"/>
        </p:xfrm>
        <a:graphic>
          <a:graphicData uri="http://schemas.openxmlformats.org/drawingml/2006/table">
            <a:tbl>
              <a:tblPr/>
              <a:tblGrid>
                <a:gridCol w="3377142">
                  <a:extLst>
                    <a:ext uri="{9D8B030D-6E8A-4147-A177-3AD203B41FA5}">
                      <a16:colId xmlns:a16="http://schemas.microsoft.com/office/drawing/2014/main" val="2053467174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135773648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2623657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Traditional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DevOps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186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Team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Separate (Dev, QA, Ops)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Collaborative &amp; cross-functional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083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Release 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Months/Years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Daily/Weekly (Continuous)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45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Manual, error-prone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Automated, reliable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646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After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Continuous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485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Hard, manual servers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Easy with containers &amp;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35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Customer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Delays,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Faster features, fewer failures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99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6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9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DevOps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B8CE2-FE54-397D-DEF1-E609984F56B5}"/>
              </a:ext>
            </a:extLst>
          </p:cNvPr>
          <p:cNvSpPr txBox="1"/>
          <p:nvPr/>
        </p:nvSpPr>
        <p:spPr>
          <a:xfrm>
            <a:off x="525018" y="1066800"/>
            <a:ext cx="60944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Benefits of DevOps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Faster time-to-market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Higher software quality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Reduced downtime &amp; failures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Increased automation &amp; efficiency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Continuous feedback &amp; improvement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Happier customers &amp; better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56136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{04468A7E-B669-4DE0-85AB-C388E7CF73F0}tf03457452</Template>
  <TotalTime>2583</TotalTime>
  <Words>659</Words>
  <Application>Microsoft Office PowerPoint</Application>
  <PresentationFormat>Widescreen</PresentationFormat>
  <Paragraphs>106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Google Sans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ponnamreddybabjee@outlook.com</dc:creator>
  <cp:lastModifiedBy>ponnamreddybabjee@outlook.com</cp:lastModifiedBy>
  <cp:revision>8</cp:revision>
  <dcterms:created xsi:type="dcterms:W3CDTF">2025-09-01T11:43:39Z</dcterms:created>
  <dcterms:modified xsi:type="dcterms:W3CDTF">2025-09-23T09:23:26Z</dcterms:modified>
</cp:coreProperties>
</file>