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8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3612C-B4E0-405E-8150-2DFD3616867F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8D5A9-91BB-4EAA-9DF0-209E252E6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77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define its structure, format, and the relationships between different parts of a document using symbols called tags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8D5A9-91BB-4EAA-9DF0-209E252E665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463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8AB3-D5CF-929C-D5AD-7635B0639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2576" y="1964267"/>
            <a:ext cx="8837549" cy="2421464"/>
          </a:xfrm>
        </p:spPr>
        <p:txBody>
          <a:bodyPr>
            <a:normAutofit/>
          </a:bodyPr>
          <a:lstStyle/>
          <a:p>
            <a:r>
              <a:rPr lang="en-US" dirty="0"/>
              <a:t>Database management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3751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1B12E08B-88C8-3FE8-4BE4-10AF2733B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233065"/>
            <a:ext cx="276045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Data Types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F5AFF0C-6AE7-D45E-7D44-65EEC56D1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360732"/>
              </p:ext>
            </p:extLst>
          </p:nvPr>
        </p:nvGraphicFramePr>
        <p:xfrm>
          <a:off x="384048" y="820833"/>
          <a:ext cx="10131426" cy="2834640"/>
        </p:xfrm>
        <a:graphic>
          <a:graphicData uri="http://schemas.openxmlformats.org/drawingml/2006/table">
            <a:tbl>
              <a:tblPr/>
              <a:tblGrid>
                <a:gridCol w="3377142">
                  <a:extLst>
                    <a:ext uri="{9D8B030D-6E8A-4147-A177-3AD203B41FA5}">
                      <a16:colId xmlns:a16="http://schemas.microsoft.com/office/drawing/2014/main" val="3625662571"/>
                    </a:ext>
                  </a:extLst>
                </a:gridCol>
                <a:gridCol w="3377142">
                  <a:extLst>
                    <a:ext uri="{9D8B030D-6E8A-4147-A177-3AD203B41FA5}">
                      <a16:colId xmlns:a16="http://schemas.microsoft.com/office/drawing/2014/main" val="2453415170"/>
                    </a:ext>
                  </a:extLst>
                </a:gridCol>
                <a:gridCol w="3377142">
                  <a:extLst>
                    <a:ext uri="{9D8B030D-6E8A-4147-A177-3AD203B41FA5}">
                      <a16:colId xmlns:a16="http://schemas.microsoft.com/office/drawing/2014/main" val="23558446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Example Values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98911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CHAR(n)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Fixed-length string of n chars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'abc', 'XYZ'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63177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sz="1800"/>
                        <a:t>VARCHAR(n)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Variable-length string of max n chars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'Hello', 'World'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6989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 dirty="0"/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Large text block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Article,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56422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BLOB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Binary data (images, files)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PDF, images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37026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ENUM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 predefined list of values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'small', 'medium', 'large'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77737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 set of predefined values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'</a:t>
                      </a:r>
                      <a:r>
                        <a:rPr lang="en-IN" sz="1800" dirty="0" err="1"/>
                        <a:t>red','green','blue</a:t>
                      </a:r>
                      <a:r>
                        <a:rPr lang="en-IN" sz="1800" dirty="0"/>
                        <a:t>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976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76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B937C8-682C-6578-7352-75FD9BE46E82}"/>
              </a:ext>
            </a:extLst>
          </p:cNvPr>
          <p:cNvSpPr txBox="1"/>
          <p:nvPr/>
        </p:nvSpPr>
        <p:spPr>
          <a:xfrm>
            <a:off x="603848" y="233889"/>
            <a:ext cx="5028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i="0" dirty="0">
                <a:effectLst/>
                <a:latin typeface="monaSans"/>
              </a:rPr>
              <a:t> Normalization in Databases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B4776F-A39D-9538-370A-468FF59D4DA7}"/>
              </a:ext>
            </a:extLst>
          </p:cNvPr>
          <p:cNvSpPr txBox="1"/>
          <p:nvPr/>
        </p:nvSpPr>
        <p:spPr>
          <a:xfrm>
            <a:off x="603848" y="854342"/>
            <a:ext cx="10679503" cy="293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00" algn="l"/>
            <a:r>
              <a:rPr lang="en-US" b="0" i="0" dirty="0">
                <a:effectLst/>
                <a:latin typeface="Inter"/>
              </a:rPr>
              <a:t>Normalization is the process of organizing data in a database to reduce redundancy (repeated data) and improve data integrity (correctness/consistency).</a:t>
            </a:r>
          </a:p>
          <a:p>
            <a:pPr marL="36000" algn="l"/>
            <a:endParaRPr lang="en-US" b="0" i="0" dirty="0">
              <a:effectLst/>
              <a:latin typeface="Inter"/>
            </a:endParaRPr>
          </a:p>
          <a:p>
            <a:pPr marL="36000" algn="l"/>
            <a:r>
              <a:rPr lang="en-US" b="0" i="0" dirty="0">
                <a:effectLst/>
                <a:latin typeface="Inter"/>
              </a:rPr>
              <a:t>It typically involves dividing larger tables into smaller ones and defining relationships between them.</a:t>
            </a:r>
          </a:p>
          <a:p>
            <a:pPr marL="36000" algn="l"/>
            <a:endParaRPr lang="en-US" b="1" i="0" dirty="0">
              <a:effectLst/>
              <a:latin typeface="Inter"/>
            </a:endParaRPr>
          </a:p>
          <a:p>
            <a:pPr marL="36000" algn="l"/>
            <a:r>
              <a:rPr lang="en-US" b="1" i="0" dirty="0">
                <a:effectLst/>
                <a:latin typeface="Inter"/>
              </a:rPr>
              <a:t>The main goals are:</a:t>
            </a:r>
          </a:p>
          <a:p>
            <a:pPr marL="493200" lvl="2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Remove data redundancy (no unnecessary repetition).</a:t>
            </a:r>
          </a:p>
          <a:p>
            <a:pPr marL="493200" lvl="2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Ensure data integrity (consistency and correctness).</a:t>
            </a:r>
          </a:p>
          <a:p>
            <a:pPr marL="493200" lvl="2" indent="-34290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Make maintenance easier (fewer anomalies during update, insert, delete).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87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B937C8-682C-6578-7352-75FD9BE46E82}"/>
              </a:ext>
            </a:extLst>
          </p:cNvPr>
          <p:cNvSpPr txBox="1"/>
          <p:nvPr/>
        </p:nvSpPr>
        <p:spPr>
          <a:xfrm>
            <a:off x="475488" y="251096"/>
            <a:ext cx="5157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monaSans"/>
              </a:rPr>
              <a:t>First Normal Form (1NF)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B4776F-A39D-9538-370A-468FF59D4DA7}"/>
              </a:ext>
            </a:extLst>
          </p:cNvPr>
          <p:cNvSpPr txBox="1"/>
          <p:nvPr/>
        </p:nvSpPr>
        <p:spPr>
          <a:xfrm>
            <a:off x="475488" y="745926"/>
            <a:ext cx="10807863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</a:pPr>
            <a:r>
              <a:rPr lang="en-US" b="1" i="0" dirty="0">
                <a:effectLst/>
                <a:latin typeface="Inter"/>
              </a:rPr>
              <a:t>Rule:</a:t>
            </a:r>
            <a:endParaRPr lang="en-US" b="0" i="0" dirty="0">
              <a:effectLst/>
              <a:latin typeface="Inter"/>
            </a:endParaRPr>
          </a:p>
          <a:p>
            <a:pPr marL="4572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Each table cell should hold only a </a:t>
            </a:r>
            <a:r>
              <a:rPr lang="en-US" b="0" i="1" dirty="0">
                <a:effectLst/>
                <a:latin typeface="Inter"/>
              </a:rPr>
              <a:t>single value</a:t>
            </a:r>
            <a:r>
              <a:rPr lang="en-US" b="0" i="0" dirty="0">
                <a:effectLst/>
                <a:latin typeface="Inter"/>
              </a:rPr>
              <a:t> (atomic).</a:t>
            </a:r>
          </a:p>
          <a:p>
            <a:pPr marL="4572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Each record must be unique (no duplicate rows).</a:t>
            </a:r>
          </a:p>
          <a:p>
            <a:pPr marL="4572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No repeating groups or arrays.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8F3A71-D111-A128-D39D-71A37547D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76428"/>
              </p:ext>
            </p:extLst>
          </p:nvPr>
        </p:nvGraphicFramePr>
        <p:xfrm>
          <a:off x="475488" y="4864608"/>
          <a:ext cx="4876800" cy="18288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38655572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5383935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842777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IN" b="1">
                          <a:solidFill>
                            <a:schemeClr val="tx1"/>
                          </a:solidFill>
                          <a:effectLst/>
                        </a:rPr>
                        <a:t>StudentID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1" dirty="0" err="1">
                          <a:solidFill>
                            <a:schemeClr val="tx1"/>
                          </a:solidFill>
                          <a:effectLst/>
                        </a:rPr>
                        <a:t>StudentName</a:t>
                      </a:r>
                      <a:endParaRPr lang="en-IN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1" dirty="0">
                          <a:solidFill>
                            <a:schemeClr val="tx1"/>
                          </a:solidFill>
                          <a:effectLst/>
                        </a:rPr>
                        <a:t>Course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4644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effectLst/>
                        </a:rPr>
                        <a:t>John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effectLst/>
                        </a:rPr>
                        <a:t>Math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881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effectLst/>
                        </a:rPr>
                        <a:t>John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effectLst/>
                        </a:rPr>
                        <a:t>Physics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037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effectLst/>
                        </a:rPr>
                        <a:t>Anita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effectLst/>
                        </a:rPr>
                        <a:t>Chemistry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0617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effectLst/>
                        </a:rPr>
                        <a:t>Anita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dirty="0">
                          <a:effectLst/>
                        </a:rPr>
                        <a:t>Math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82274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855BD82-A6FC-115E-35DB-3E4AC1B7CF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871076"/>
              </p:ext>
            </p:extLst>
          </p:nvPr>
        </p:nvGraphicFramePr>
        <p:xfrm>
          <a:off x="475488" y="2743200"/>
          <a:ext cx="4876800" cy="1371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36725399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5295487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234718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IN" b="1" dirty="0" err="1">
                          <a:solidFill>
                            <a:schemeClr val="tx1"/>
                          </a:solidFill>
                          <a:effectLst/>
                        </a:rPr>
                        <a:t>StudentID</a:t>
                      </a:r>
                      <a:endParaRPr lang="en-IN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1" dirty="0" err="1">
                          <a:solidFill>
                            <a:schemeClr val="tx1"/>
                          </a:solidFill>
                          <a:effectLst/>
                        </a:rPr>
                        <a:t>StudentName</a:t>
                      </a:r>
                      <a:endParaRPr lang="en-IN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1" dirty="0">
                          <a:solidFill>
                            <a:schemeClr val="tx1"/>
                          </a:solidFill>
                          <a:effectLst/>
                        </a:rPr>
                        <a:t>Courses</a:t>
                      </a:r>
                    </a:p>
                  </a:txBody>
                  <a:tcPr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2844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effectLst/>
                        </a:rPr>
                        <a:t>John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effectLst/>
                        </a:rPr>
                        <a:t>Math, Physics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49114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effectLst/>
                        </a:rPr>
                        <a:t>Anita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dirty="0">
                          <a:effectLst/>
                        </a:rPr>
                        <a:t>Chemistry, Math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96332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6F5795E-71DF-99FD-C6B9-C09153FA0EED}"/>
              </a:ext>
            </a:extLst>
          </p:cNvPr>
          <p:cNvSpPr txBox="1"/>
          <p:nvPr/>
        </p:nvSpPr>
        <p:spPr>
          <a:xfrm>
            <a:off x="340614" y="4311581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effectLst/>
                <a:latin typeface="Inter"/>
              </a:rPr>
              <a:t>1NF Conversion: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8139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B937C8-682C-6578-7352-75FD9BE46E82}"/>
              </a:ext>
            </a:extLst>
          </p:cNvPr>
          <p:cNvSpPr txBox="1"/>
          <p:nvPr/>
        </p:nvSpPr>
        <p:spPr>
          <a:xfrm>
            <a:off x="475488" y="251096"/>
            <a:ext cx="5157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i="0" dirty="0">
                <a:effectLst/>
                <a:latin typeface="monaSans"/>
              </a:rPr>
              <a:t> Second Normal Form (2NF)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B4776F-A39D-9538-370A-468FF59D4DA7}"/>
              </a:ext>
            </a:extLst>
          </p:cNvPr>
          <p:cNvSpPr txBox="1"/>
          <p:nvPr/>
        </p:nvSpPr>
        <p:spPr>
          <a:xfrm>
            <a:off x="475488" y="745926"/>
            <a:ext cx="111099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effectLst/>
                <a:latin typeface="Inter"/>
              </a:rPr>
              <a:t>Rule:</a:t>
            </a:r>
            <a:endParaRPr lang="en-US" b="0" i="0" dirty="0"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Must be in </a:t>
            </a:r>
            <a:r>
              <a:rPr lang="en-US" b="1" i="0" dirty="0">
                <a:effectLst/>
                <a:latin typeface="Inter"/>
              </a:rPr>
              <a:t>1NF</a:t>
            </a:r>
            <a:r>
              <a:rPr lang="en-US" b="0" i="0" dirty="0">
                <a:effectLst/>
                <a:latin typeface="Inter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Inter"/>
              </a:rPr>
              <a:t>All </a:t>
            </a:r>
            <a:r>
              <a:rPr lang="en-US" b="1" i="0" dirty="0">
                <a:effectLst/>
                <a:latin typeface="Inter"/>
              </a:rPr>
              <a:t>non-key attributes</a:t>
            </a:r>
            <a:r>
              <a:rPr lang="en-US" b="0" i="0" dirty="0">
                <a:effectLst/>
                <a:latin typeface="Inter"/>
              </a:rPr>
              <a:t> (columns that aren’t primary key) should depend on the </a:t>
            </a:r>
            <a:r>
              <a:rPr lang="en-US" b="0" i="1" dirty="0">
                <a:effectLst/>
                <a:latin typeface="Inter"/>
              </a:rPr>
              <a:t>whole primary key</a:t>
            </a:r>
            <a:r>
              <a:rPr lang="en-US" b="0" i="0" dirty="0">
                <a:effectLst/>
                <a:latin typeface="Inter"/>
              </a:rPr>
              <a:t>, not just part of it.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E88DA7-5109-BB2A-9658-2A0EDC5DD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790524"/>
              </p:ext>
            </p:extLst>
          </p:nvPr>
        </p:nvGraphicFramePr>
        <p:xfrm>
          <a:off x="688848" y="2256441"/>
          <a:ext cx="4876800" cy="18288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340414158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71571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209761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IN" b="1">
                          <a:solidFill>
                            <a:schemeClr val="tx1"/>
                          </a:solidFill>
                          <a:effectLst/>
                        </a:rPr>
                        <a:t>StudentID</a:t>
                      </a:r>
                      <a:endParaRPr lang="en-IN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1" dirty="0">
                          <a:solidFill>
                            <a:schemeClr val="tx1"/>
                          </a:solidFill>
                          <a:effectLst/>
                        </a:rPr>
                        <a:t>Course</a:t>
                      </a:r>
                    </a:p>
                  </a:txBody>
                  <a:tcPr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1">
                          <a:solidFill>
                            <a:schemeClr val="tx1"/>
                          </a:solidFill>
                          <a:effectLst/>
                        </a:rPr>
                        <a:t>StudentName</a:t>
                      </a:r>
                    </a:p>
                  </a:txBody>
                  <a:tcPr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516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solidFill>
                            <a:schemeClr val="tx1"/>
                          </a:solidFill>
                          <a:effectLst/>
                        </a:rPr>
                        <a:t>Math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John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489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solidFill>
                            <a:schemeClr val="tx1"/>
                          </a:solidFill>
                          <a:effectLst/>
                        </a:rPr>
                        <a:t>Physics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John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908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Chemistry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Anita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69748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solidFill>
                            <a:schemeClr val="tx1"/>
                          </a:solidFill>
                          <a:effectLst/>
                        </a:rPr>
                        <a:t>Math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dirty="0">
                          <a:solidFill>
                            <a:schemeClr val="tx1"/>
                          </a:solidFill>
                          <a:effectLst/>
                        </a:rPr>
                        <a:t>Anita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80703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6FD1DD6-08CF-F2D7-6CE0-3032534EB6AE}"/>
              </a:ext>
            </a:extLst>
          </p:cNvPr>
          <p:cNvSpPr txBox="1"/>
          <p:nvPr/>
        </p:nvSpPr>
        <p:spPr>
          <a:xfrm>
            <a:off x="531878" y="1767006"/>
            <a:ext cx="609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effectLst/>
                <a:latin typeface="Inter"/>
              </a:rPr>
              <a:t>Problem Table (after 1NF):</a:t>
            </a:r>
            <a:endParaRPr lang="en-IN" b="0" i="0" dirty="0">
              <a:effectLst/>
              <a:latin typeface="Inter"/>
            </a:endParaRPr>
          </a:p>
          <a:p>
            <a:br>
              <a:rPr lang="en-IN" dirty="0"/>
            </a:b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3F3BFB-A617-A3D3-D3A8-E3CE00AD3A36}"/>
              </a:ext>
            </a:extLst>
          </p:cNvPr>
          <p:cNvSpPr txBox="1"/>
          <p:nvPr/>
        </p:nvSpPr>
        <p:spPr>
          <a:xfrm>
            <a:off x="531878" y="4381976"/>
            <a:ext cx="980084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IN" dirty="0"/>
              <a:t>Observation: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Composite primary key could be (</a:t>
            </a:r>
            <a:r>
              <a:rPr lang="en-IN" dirty="0" err="1"/>
              <a:t>StudentID</a:t>
            </a:r>
            <a:r>
              <a:rPr lang="en-IN" dirty="0"/>
              <a:t>, Course).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 err="1"/>
              <a:t>StudentName</a:t>
            </a:r>
            <a:r>
              <a:rPr lang="en-IN" dirty="0"/>
              <a:t> depends only on </a:t>
            </a:r>
            <a:r>
              <a:rPr lang="en-IN" dirty="0" err="1"/>
              <a:t>StudentID</a:t>
            </a:r>
            <a:r>
              <a:rPr lang="en-IN" dirty="0"/>
              <a:t>, not on Course. → That’s a partial dependency.</a:t>
            </a:r>
          </a:p>
        </p:txBody>
      </p:sp>
    </p:spTree>
    <p:extLst>
      <p:ext uri="{BB962C8B-B14F-4D97-AF65-F5344CB8AC3E}">
        <p14:creationId xmlns:p14="http://schemas.microsoft.com/office/powerpoint/2010/main" val="272512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B937C8-682C-6578-7352-75FD9BE46E82}"/>
              </a:ext>
            </a:extLst>
          </p:cNvPr>
          <p:cNvSpPr txBox="1"/>
          <p:nvPr/>
        </p:nvSpPr>
        <p:spPr>
          <a:xfrm>
            <a:off x="230886" y="251096"/>
            <a:ext cx="5401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i="0" dirty="0">
                <a:effectLst/>
                <a:latin typeface="monaSans"/>
              </a:rPr>
              <a:t> Second Normal Form (2NF)</a:t>
            </a:r>
          </a:p>
          <a:p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2C56568-6DBB-B009-B822-A90CC8705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587390"/>
              </p:ext>
            </p:extLst>
          </p:nvPr>
        </p:nvGraphicFramePr>
        <p:xfrm>
          <a:off x="249174" y="1493631"/>
          <a:ext cx="4876800" cy="1097280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90809371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9121287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IN" b="1" dirty="0" err="1">
                          <a:solidFill>
                            <a:schemeClr val="tx1"/>
                          </a:solidFill>
                          <a:effectLst/>
                        </a:rPr>
                        <a:t>StudentID</a:t>
                      </a:r>
                      <a:endParaRPr lang="en-IN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1" dirty="0" err="1">
                          <a:solidFill>
                            <a:schemeClr val="tx1"/>
                          </a:solidFill>
                          <a:effectLst/>
                        </a:rPr>
                        <a:t>StudentName</a:t>
                      </a:r>
                      <a:endParaRPr lang="en-IN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846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effectLst/>
                        </a:rPr>
                        <a:t>John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9407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dirty="0">
                          <a:effectLst/>
                        </a:rPr>
                        <a:t>Anita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570192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4733CC1-D607-8E5C-83AA-2BE870A41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93418"/>
              </p:ext>
            </p:extLst>
          </p:nvPr>
        </p:nvGraphicFramePr>
        <p:xfrm>
          <a:off x="249174" y="3526425"/>
          <a:ext cx="4876800" cy="1828800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364220123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3804985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IN" b="1" dirty="0" err="1">
                          <a:solidFill>
                            <a:schemeClr val="tx1"/>
                          </a:solidFill>
                          <a:effectLst/>
                        </a:rPr>
                        <a:t>StudentID</a:t>
                      </a:r>
                      <a:endParaRPr lang="en-IN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1" dirty="0">
                          <a:solidFill>
                            <a:schemeClr val="tx1"/>
                          </a:solidFill>
                          <a:effectLst/>
                        </a:rPr>
                        <a:t>Course</a:t>
                      </a:r>
                    </a:p>
                  </a:txBody>
                  <a:tcPr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05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effectLst/>
                        </a:rPr>
                        <a:t>Math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2075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effectLst/>
                        </a:rPr>
                        <a:t>Physics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33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effectLst/>
                        </a:rPr>
                        <a:t>Chemistry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662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dirty="0">
                          <a:effectLst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dirty="0">
                          <a:effectLst/>
                        </a:rPr>
                        <a:t>Math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324903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828B1A4-0752-11EA-7348-24B6A55C9C30}"/>
              </a:ext>
            </a:extLst>
          </p:cNvPr>
          <p:cNvSpPr txBox="1"/>
          <p:nvPr/>
        </p:nvSpPr>
        <p:spPr>
          <a:xfrm>
            <a:off x="130302" y="102915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Inter"/>
              </a:rPr>
              <a:t>S</a:t>
            </a:r>
            <a:r>
              <a:rPr lang="en-IN" b="1" dirty="0" err="1">
                <a:latin typeface="Inter"/>
              </a:rPr>
              <a:t>tudent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EE562C-2F59-CACD-CE00-1E569CCB49DE}"/>
              </a:ext>
            </a:extLst>
          </p:cNvPr>
          <p:cNvSpPr txBox="1"/>
          <p:nvPr/>
        </p:nvSpPr>
        <p:spPr>
          <a:xfrm>
            <a:off x="230886" y="2986155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latin typeface="Inter"/>
              </a:rPr>
              <a:t>Enrollment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460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B937C8-682C-6578-7352-75FD9BE46E82}"/>
              </a:ext>
            </a:extLst>
          </p:cNvPr>
          <p:cNvSpPr txBox="1"/>
          <p:nvPr/>
        </p:nvSpPr>
        <p:spPr>
          <a:xfrm>
            <a:off x="230886" y="251096"/>
            <a:ext cx="5401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i="0" dirty="0">
                <a:effectLst/>
                <a:latin typeface="monaSans"/>
              </a:rPr>
              <a:t>Third Normal Form (3NF)</a:t>
            </a:r>
          </a:p>
          <a:p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EE562C-2F59-CACD-CE00-1E569CCB49DE}"/>
              </a:ext>
            </a:extLst>
          </p:cNvPr>
          <p:cNvSpPr txBox="1"/>
          <p:nvPr/>
        </p:nvSpPr>
        <p:spPr>
          <a:xfrm>
            <a:off x="230886" y="841022"/>
            <a:ext cx="115465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A table is in 3NF if: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It is already in 2NF.</a:t>
            </a:r>
          </a:p>
          <a:p>
            <a:pPr algn="l"/>
            <a:r>
              <a:rPr lang="en-US" dirty="0"/>
              <a:t>There are no transitive dependencies → meaning, non-key attributes should depend only on the primary key, not on another non-key attribute.</a:t>
            </a:r>
          </a:p>
          <a:p>
            <a:pPr algn="l"/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1A29BB-BF3E-4C12-E541-945F8A1B9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315206"/>
              </p:ext>
            </p:extLst>
          </p:nvPr>
        </p:nvGraphicFramePr>
        <p:xfrm>
          <a:off x="414528" y="2595348"/>
          <a:ext cx="9314690" cy="1463040"/>
        </p:xfrm>
        <a:graphic>
          <a:graphicData uri="http://schemas.openxmlformats.org/drawingml/2006/table">
            <a:tbl>
              <a:tblPr/>
              <a:tblGrid>
                <a:gridCol w="1862938">
                  <a:extLst>
                    <a:ext uri="{9D8B030D-6E8A-4147-A177-3AD203B41FA5}">
                      <a16:colId xmlns:a16="http://schemas.microsoft.com/office/drawing/2014/main" val="348189186"/>
                    </a:ext>
                  </a:extLst>
                </a:gridCol>
                <a:gridCol w="1862938">
                  <a:extLst>
                    <a:ext uri="{9D8B030D-6E8A-4147-A177-3AD203B41FA5}">
                      <a16:colId xmlns:a16="http://schemas.microsoft.com/office/drawing/2014/main" val="2823703630"/>
                    </a:ext>
                  </a:extLst>
                </a:gridCol>
                <a:gridCol w="1862938">
                  <a:extLst>
                    <a:ext uri="{9D8B030D-6E8A-4147-A177-3AD203B41FA5}">
                      <a16:colId xmlns:a16="http://schemas.microsoft.com/office/drawing/2014/main" val="562402811"/>
                    </a:ext>
                  </a:extLst>
                </a:gridCol>
                <a:gridCol w="1862938">
                  <a:extLst>
                    <a:ext uri="{9D8B030D-6E8A-4147-A177-3AD203B41FA5}">
                      <a16:colId xmlns:a16="http://schemas.microsoft.com/office/drawing/2014/main" val="3912611515"/>
                    </a:ext>
                  </a:extLst>
                </a:gridCol>
                <a:gridCol w="1862938">
                  <a:extLst>
                    <a:ext uri="{9D8B030D-6E8A-4147-A177-3AD203B41FA5}">
                      <a16:colId xmlns:a16="http://schemas.microsoft.com/office/drawing/2014/main" val="377384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IN" b="1" dirty="0" err="1">
                          <a:solidFill>
                            <a:schemeClr val="tx1"/>
                          </a:solidFill>
                          <a:effectLst/>
                        </a:rPr>
                        <a:t>EmpID</a:t>
                      </a:r>
                      <a:endParaRPr lang="en-IN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1" dirty="0" err="1">
                          <a:solidFill>
                            <a:schemeClr val="tx1"/>
                          </a:solidFill>
                          <a:effectLst/>
                        </a:rPr>
                        <a:t>EmpName</a:t>
                      </a:r>
                      <a:endParaRPr lang="en-IN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1" dirty="0" err="1">
                          <a:solidFill>
                            <a:schemeClr val="tx1"/>
                          </a:solidFill>
                          <a:effectLst/>
                        </a:rPr>
                        <a:t>DeptID</a:t>
                      </a:r>
                      <a:endParaRPr lang="en-IN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1" dirty="0" err="1">
                          <a:solidFill>
                            <a:schemeClr val="tx1"/>
                          </a:solidFill>
                          <a:effectLst/>
                        </a:rPr>
                        <a:t>DeptName</a:t>
                      </a:r>
                      <a:endParaRPr lang="en-IN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1" dirty="0" err="1">
                          <a:solidFill>
                            <a:schemeClr val="tx1"/>
                          </a:solidFill>
                          <a:effectLst/>
                        </a:rPr>
                        <a:t>DeptLocation</a:t>
                      </a:r>
                      <a:endParaRPr lang="en-IN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0044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effectLst/>
                        </a:rPr>
                        <a:t>Alice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effectLst/>
                        </a:rPr>
                        <a:t>D1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effectLst/>
                        </a:rPr>
                        <a:t>HR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effectLst/>
                        </a:rPr>
                        <a:t>Building 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843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effectLst/>
                        </a:rPr>
                        <a:t>Bob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effectLst/>
                        </a:rPr>
                        <a:t>D2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effectLst/>
                        </a:rPr>
                        <a:t>Finance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effectLst/>
                        </a:rPr>
                        <a:t>Building B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43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effectLst/>
                        </a:rPr>
                        <a:t>Charlie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dirty="0">
                          <a:effectLst/>
                        </a:rPr>
                        <a:t>D1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effectLst/>
                        </a:rPr>
                        <a:t>HR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dirty="0">
                          <a:effectLst/>
                        </a:rPr>
                        <a:t>Building 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51042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112139E-7D9A-1376-FF8B-D4861FF7179C}"/>
              </a:ext>
            </a:extLst>
          </p:cNvPr>
          <p:cNvSpPr txBox="1"/>
          <p:nvPr/>
        </p:nvSpPr>
        <p:spPr>
          <a:xfrm>
            <a:off x="230886" y="4349674"/>
            <a:ext cx="120495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Step 1. Identify the key</a:t>
            </a:r>
          </a:p>
          <a:p>
            <a:pPr lvl="1"/>
            <a:r>
              <a:rPr lang="en-IN" dirty="0"/>
              <a:t>Primary key: </a:t>
            </a:r>
            <a:r>
              <a:rPr lang="en-IN" dirty="0" err="1"/>
              <a:t>EmpID</a:t>
            </a:r>
            <a:r>
              <a:rPr lang="en-IN" dirty="0"/>
              <a:t>.</a:t>
            </a:r>
          </a:p>
          <a:p>
            <a:r>
              <a:rPr lang="en-IN" dirty="0"/>
              <a:t>Step 2. Spot the problem</a:t>
            </a:r>
          </a:p>
          <a:p>
            <a:pPr lvl="1"/>
            <a:r>
              <a:rPr lang="en-IN" dirty="0" err="1"/>
              <a:t>EmpName</a:t>
            </a:r>
            <a:r>
              <a:rPr lang="en-IN" dirty="0"/>
              <a:t> depends on </a:t>
            </a:r>
            <a:r>
              <a:rPr lang="en-IN" dirty="0" err="1"/>
              <a:t>EmpID</a:t>
            </a:r>
            <a:r>
              <a:rPr lang="en-IN" dirty="0"/>
              <a:t> ✅ (that’s fine).</a:t>
            </a:r>
          </a:p>
          <a:p>
            <a:pPr lvl="1"/>
            <a:r>
              <a:rPr lang="en-IN" dirty="0"/>
              <a:t>But what about </a:t>
            </a:r>
            <a:r>
              <a:rPr lang="en-IN" dirty="0" err="1"/>
              <a:t>DeptName</a:t>
            </a:r>
            <a:r>
              <a:rPr lang="en-IN" dirty="0"/>
              <a:t> and </a:t>
            </a:r>
            <a:r>
              <a:rPr lang="en-IN" dirty="0" err="1"/>
              <a:t>DeptLocation</a:t>
            </a:r>
            <a:r>
              <a:rPr lang="en-IN" dirty="0"/>
              <a:t>?</a:t>
            </a:r>
          </a:p>
          <a:p>
            <a:pPr lvl="1"/>
            <a:r>
              <a:rPr lang="en-IN" dirty="0"/>
              <a:t>These depend on </a:t>
            </a:r>
            <a:r>
              <a:rPr lang="en-IN" dirty="0" err="1"/>
              <a:t>DeptID</a:t>
            </a:r>
            <a:r>
              <a:rPr lang="en-IN" dirty="0"/>
              <a:t>, NOT directly on </a:t>
            </a:r>
            <a:r>
              <a:rPr lang="en-IN" dirty="0" err="1"/>
              <a:t>EmpID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This is a transitive dependency (</a:t>
            </a:r>
            <a:r>
              <a:rPr lang="en-IN" dirty="0" err="1"/>
              <a:t>EmpID</a:t>
            </a:r>
            <a:r>
              <a:rPr lang="en-IN" dirty="0"/>
              <a:t> → </a:t>
            </a:r>
            <a:r>
              <a:rPr lang="en-IN" dirty="0" err="1"/>
              <a:t>DeptID</a:t>
            </a:r>
            <a:r>
              <a:rPr lang="en-IN" dirty="0"/>
              <a:t> → </a:t>
            </a:r>
            <a:r>
              <a:rPr lang="en-IN" dirty="0" err="1"/>
              <a:t>DeptName</a:t>
            </a:r>
            <a:r>
              <a:rPr lang="en-IN" dirty="0"/>
              <a:t>/</a:t>
            </a:r>
            <a:r>
              <a:rPr lang="en-IN" dirty="0" err="1"/>
              <a:t>DeptLocation</a:t>
            </a:r>
            <a:r>
              <a:rPr lang="en-IN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17494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B937C8-682C-6578-7352-75FD9BE46E82}"/>
              </a:ext>
            </a:extLst>
          </p:cNvPr>
          <p:cNvSpPr txBox="1"/>
          <p:nvPr/>
        </p:nvSpPr>
        <p:spPr>
          <a:xfrm>
            <a:off x="230886" y="251096"/>
            <a:ext cx="5401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i="0" dirty="0">
                <a:effectLst/>
                <a:latin typeface="monaSans"/>
              </a:rPr>
              <a:t>Third Normal Form (3NF)</a:t>
            </a:r>
          </a:p>
          <a:p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4D37B32-9F35-894E-A9A5-1ECF55A47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558737"/>
              </p:ext>
            </p:extLst>
          </p:nvPr>
        </p:nvGraphicFramePr>
        <p:xfrm>
          <a:off x="359664" y="976281"/>
          <a:ext cx="4876800" cy="109728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102423517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8765987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471826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IN" b="1" dirty="0" err="1">
                          <a:solidFill>
                            <a:schemeClr val="tx1"/>
                          </a:solidFill>
                          <a:effectLst/>
                        </a:rPr>
                        <a:t>DeptID</a:t>
                      </a:r>
                      <a:endParaRPr lang="en-IN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1" dirty="0" err="1">
                          <a:solidFill>
                            <a:schemeClr val="tx1"/>
                          </a:solidFill>
                          <a:effectLst/>
                        </a:rPr>
                        <a:t>DeptName</a:t>
                      </a:r>
                      <a:endParaRPr lang="en-IN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1" dirty="0" err="1">
                          <a:solidFill>
                            <a:schemeClr val="tx1"/>
                          </a:solidFill>
                          <a:effectLst/>
                        </a:rPr>
                        <a:t>DeptLocation</a:t>
                      </a:r>
                      <a:endParaRPr lang="en-IN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7176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 dirty="0">
                          <a:effectLst/>
                        </a:rPr>
                        <a:t>D1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dirty="0">
                          <a:effectLst/>
                        </a:rPr>
                        <a:t>HR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dirty="0">
                          <a:effectLst/>
                        </a:rPr>
                        <a:t>Building A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8146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effectLst/>
                        </a:rPr>
                        <a:t>D2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effectLst/>
                        </a:rPr>
                        <a:t>Finance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dirty="0">
                          <a:effectLst/>
                        </a:rPr>
                        <a:t>Building B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99898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B56D302-8A7B-0AA0-695C-C0221CF6F6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183680"/>
              </p:ext>
            </p:extLst>
          </p:nvPr>
        </p:nvGraphicFramePr>
        <p:xfrm>
          <a:off x="230886" y="2960529"/>
          <a:ext cx="4876800" cy="146304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15859041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9764822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761733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IN" b="1" dirty="0" err="1">
                          <a:solidFill>
                            <a:schemeClr val="tx1"/>
                          </a:solidFill>
                          <a:effectLst/>
                        </a:rPr>
                        <a:t>EmpID</a:t>
                      </a:r>
                      <a:endParaRPr lang="en-IN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1" dirty="0" err="1">
                          <a:solidFill>
                            <a:schemeClr val="tx1"/>
                          </a:solidFill>
                          <a:effectLst/>
                        </a:rPr>
                        <a:t>EmpName</a:t>
                      </a:r>
                      <a:endParaRPr lang="en-IN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1" dirty="0" err="1">
                          <a:solidFill>
                            <a:schemeClr val="tx1"/>
                          </a:solidFill>
                          <a:effectLst/>
                        </a:rPr>
                        <a:t>DeptID</a:t>
                      </a:r>
                      <a:endParaRPr lang="en-IN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b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903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effectLst/>
                        </a:rPr>
                        <a:t>Alice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effectLst/>
                        </a:rPr>
                        <a:t>D1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8389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effectLst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effectLst/>
                        </a:rPr>
                        <a:t>Bob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effectLst/>
                        </a:rPr>
                        <a:t>D2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1032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effectLst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>
                          <a:effectLst/>
                        </a:rPr>
                        <a:t>Charlie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dirty="0">
                          <a:effectLst/>
                        </a:rPr>
                        <a:t>D1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0662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38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B937C8-682C-6578-7352-75FD9BE46E82}"/>
              </a:ext>
            </a:extLst>
          </p:cNvPr>
          <p:cNvSpPr txBox="1"/>
          <p:nvPr/>
        </p:nvSpPr>
        <p:spPr>
          <a:xfrm>
            <a:off x="603849" y="420469"/>
            <a:ext cx="1077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Database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B4776F-A39D-9538-370A-468FF59D4DA7}"/>
              </a:ext>
            </a:extLst>
          </p:cNvPr>
          <p:cNvSpPr txBox="1"/>
          <p:nvPr/>
        </p:nvSpPr>
        <p:spPr>
          <a:xfrm>
            <a:off x="603848" y="880220"/>
            <a:ext cx="10679503" cy="6386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What is a Database?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✔ A Database is a structured collection of data stored electronically.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✔ It helps in storing, retrieving, and managing data efficiently.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 Examples: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Customer information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Product inventories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Academic records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Financial transactions</a:t>
            </a:r>
          </a:p>
          <a:p>
            <a:pPr lvl="1"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r>
              <a:rPr lang="en-US" b="1" dirty="0"/>
              <a:t>Key Characteristics: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Organized data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Easily accessible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Can be updated and managed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US" dirty="0"/>
          </a:p>
          <a:p>
            <a:pPr>
              <a:spcBef>
                <a:spcPts val="600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0718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B937C8-682C-6578-7352-75FD9BE46E82}"/>
              </a:ext>
            </a:extLst>
          </p:cNvPr>
          <p:cNvSpPr txBox="1"/>
          <p:nvPr/>
        </p:nvSpPr>
        <p:spPr>
          <a:xfrm>
            <a:off x="603849" y="420469"/>
            <a:ext cx="3179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Management System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B4776F-A39D-9538-370A-468FF59D4DA7}"/>
              </a:ext>
            </a:extLst>
          </p:cNvPr>
          <p:cNvSpPr txBox="1"/>
          <p:nvPr/>
        </p:nvSpPr>
        <p:spPr>
          <a:xfrm>
            <a:off x="603848" y="880220"/>
            <a:ext cx="10679503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 A DBMS is software that interacts with users, applications, and the database itself to capture and analyze data.</a:t>
            </a:r>
          </a:p>
          <a:p>
            <a:pPr>
              <a:spcBef>
                <a:spcPts val="600"/>
              </a:spcBef>
            </a:pPr>
            <a:r>
              <a:rPr lang="en-US" b="1" dirty="0"/>
              <a:t>It provides tools for: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Data storage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Data retrieval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Data manipulation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Data security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Data backup and recovery</a:t>
            </a:r>
          </a:p>
          <a:p>
            <a:pPr>
              <a:spcBef>
                <a:spcPts val="600"/>
              </a:spcBef>
            </a:pPr>
            <a:r>
              <a:rPr lang="en-IN" dirty="0"/>
              <a:t>Popular RDBMS: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MySQL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PostgreSQL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Oracle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Microsoft SQL Server</a:t>
            </a:r>
          </a:p>
          <a:p>
            <a:pPr>
              <a:spcBef>
                <a:spcPts val="600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1156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B937C8-682C-6578-7352-75FD9BE46E82}"/>
              </a:ext>
            </a:extLst>
          </p:cNvPr>
          <p:cNvSpPr txBox="1"/>
          <p:nvPr/>
        </p:nvSpPr>
        <p:spPr>
          <a:xfrm>
            <a:off x="603849" y="420469"/>
            <a:ext cx="3089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Management System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B4776F-A39D-9538-370A-468FF59D4DA7}"/>
              </a:ext>
            </a:extLst>
          </p:cNvPr>
          <p:cNvSpPr txBox="1"/>
          <p:nvPr/>
        </p:nvSpPr>
        <p:spPr>
          <a:xfrm>
            <a:off x="603848" y="880220"/>
            <a:ext cx="10679503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IN" dirty="0"/>
              <a:t>Architecture of DBMS </a:t>
            </a:r>
          </a:p>
          <a:p>
            <a:pPr lvl="1">
              <a:spcBef>
                <a:spcPts val="600"/>
              </a:spcBef>
            </a:pPr>
            <a:r>
              <a:rPr lang="en-IN" dirty="0"/>
              <a:t>Users and Applications → DBMS Software → Database Storage</a:t>
            </a:r>
          </a:p>
          <a:p>
            <a:pPr>
              <a:spcBef>
                <a:spcPts val="600"/>
              </a:spcBef>
            </a:pPr>
            <a:r>
              <a:rPr lang="en-IN" dirty="0"/>
              <a:t>Components: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DB Engine: Handles data storage and retrieval.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Query Processor: Interprets and executes queries.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Transaction Manager: Ensures atomicity and consistency.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Data Dictionary: Stores metadata (data about data).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Security Manager: Controls access permissions.</a:t>
            </a:r>
          </a:p>
          <a:p>
            <a:pPr lvl="1">
              <a:spcBef>
                <a:spcPts val="600"/>
              </a:spcBef>
            </a:pPr>
            <a:endParaRPr lang="en-IN" dirty="0"/>
          </a:p>
          <a:p>
            <a:pPr lvl="1">
              <a:spcBef>
                <a:spcPts val="600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311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B937C8-682C-6578-7352-75FD9BE46E82}"/>
              </a:ext>
            </a:extLst>
          </p:cNvPr>
          <p:cNvSpPr txBox="1"/>
          <p:nvPr/>
        </p:nvSpPr>
        <p:spPr>
          <a:xfrm>
            <a:off x="603849" y="420469"/>
            <a:ext cx="7650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Mysql</a:t>
            </a:r>
            <a:endParaRPr lang="en-US" b="1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B4776F-A39D-9538-370A-468FF59D4DA7}"/>
              </a:ext>
            </a:extLst>
          </p:cNvPr>
          <p:cNvSpPr txBox="1"/>
          <p:nvPr/>
        </p:nvSpPr>
        <p:spPr>
          <a:xfrm>
            <a:off x="603848" y="880220"/>
            <a:ext cx="10679503" cy="509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What is MySQL?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✔ </a:t>
            </a:r>
            <a:r>
              <a:rPr lang="en-US" b="1" dirty="0"/>
              <a:t>MySQL</a:t>
            </a:r>
            <a:r>
              <a:rPr lang="en-US" dirty="0"/>
              <a:t> is an open-source </a:t>
            </a:r>
            <a:r>
              <a:rPr lang="en-US" b="1" dirty="0"/>
              <a:t>Relational Database Management System (RDBMS)</a:t>
            </a:r>
            <a:br>
              <a:rPr lang="en-US" dirty="0"/>
            </a:br>
            <a:r>
              <a:rPr lang="en-US" dirty="0"/>
              <a:t>✔ Developed by </a:t>
            </a:r>
            <a:r>
              <a:rPr lang="en-US" b="1" dirty="0"/>
              <a:t>MySQL AB</a:t>
            </a:r>
            <a:r>
              <a:rPr lang="en-US" dirty="0"/>
              <a:t>, now owned by </a:t>
            </a:r>
            <a:r>
              <a:rPr lang="en-US" b="1" dirty="0"/>
              <a:t>Oracle Corporation</a:t>
            </a:r>
            <a:br>
              <a:rPr lang="en-US" dirty="0"/>
            </a:br>
            <a:r>
              <a:rPr lang="en-US" dirty="0"/>
              <a:t>✔ Uses </a:t>
            </a:r>
            <a:r>
              <a:rPr lang="en-US" b="1" dirty="0"/>
              <a:t>Structured Query Language (SQL)</a:t>
            </a:r>
            <a:r>
              <a:rPr lang="en-US" dirty="0"/>
              <a:t> to manage data</a:t>
            </a:r>
            <a:br>
              <a:rPr lang="en-US" dirty="0"/>
            </a:br>
            <a:r>
              <a:rPr lang="en-US" dirty="0"/>
              <a:t>✔ Fast, reliable, and widely used in web applications, software development, and data analytics</a:t>
            </a:r>
          </a:p>
          <a:p>
            <a:pPr lvl="1">
              <a:spcBef>
                <a:spcPts val="600"/>
              </a:spcBef>
            </a:pPr>
            <a:endParaRPr lang="en-US" b="1" dirty="0"/>
          </a:p>
          <a:p>
            <a:pPr>
              <a:spcBef>
                <a:spcPts val="600"/>
              </a:spcBef>
            </a:pPr>
            <a:r>
              <a:rPr lang="en-US" b="1" dirty="0"/>
              <a:t>Key Features of MySQL</a:t>
            </a:r>
          </a:p>
          <a:p>
            <a:pPr>
              <a:spcBef>
                <a:spcPts val="600"/>
              </a:spcBef>
            </a:pP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/>
              <a:t>✅ Open-source and free to use (with paid enterprise editions)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✅ Supports multiple storage engines (e.g., </a:t>
            </a:r>
            <a:r>
              <a:rPr lang="en-US" dirty="0" err="1"/>
              <a:t>InnoDB</a:t>
            </a:r>
            <a:r>
              <a:rPr lang="en-US" dirty="0"/>
              <a:t>, </a:t>
            </a:r>
            <a:r>
              <a:rPr lang="en-US" dirty="0" err="1"/>
              <a:t>MyISAM</a:t>
            </a:r>
            <a:r>
              <a:rPr lang="en-US" dirty="0"/>
              <a:t>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✅ High performance and scalability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✅ Cross-platform (Windows, Linux, macOS)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✅ Secure and reliable with encryption and access controls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✅ Compatible with many programming languages: PHP, Python, Java, etc.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5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B937C8-682C-6578-7352-75FD9BE46E82}"/>
              </a:ext>
            </a:extLst>
          </p:cNvPr>
          <p:cNvSpPr txBox="1"/>
          <p:nvPr/>
        </p:nvSpPr>
        <p:spPr>
          <a:xfrm>
            <a:off x="603848" y="233889"/>
            <a:ext cx="3374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Inline CSS (Cascading Style Sheet)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B4776F-A39D-9538-370A-468FF59D4DA7}"/>
              </a:ext>
            </a:extLst>
          </p:cNvPr>
          <p:cNvSpPr txBox="1"/>
          <p:nvPr/>
        </p:nvSpPr>
        <p:spPr>
          <a:xfrm>
            <a:off x="603848" y="880220"/>
            <a:ext cx="10679503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MySQL Architecture</a:t>
            </a:r>
          </a:p>
          <a:p>
            <a:pPr lvl="1">
              <a:spcBef>
                <a:spcPts val="600"/>
              </a:spcBef>
            </a:pPr>
            <a:r>
              <a:rPr lang="en-IN" b="1" dirty="0"/>
              <a:t>1. Client:</a:t>
            </a:r>
            <a:endParaRPr lang="en-IN" dirty="0"/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Sends requests to the database</a:t>
            </a:r>
          </a:p>
          <a:p>
            <a:pPr lvl="1">
              <a:spcBef>
                <a:spcPts val="600"/>
              </a:spcBef>
            </a:pPr>
            <a:r>
              <a:rPr lang="en-IN" b="1" dirty="0"/>
              <a:t>2. Server:</a:t>
            </a:r>
            <a:endParaRPr lang="en-IN" dirty="0"/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Processes SQL queries</a:t>
            </a:r>
          </a:p>
          <a:p>
            <a:pPr lvl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Manages connections, transactions, and caching</a:t>
            </a:r>
          </a:p>
          <a:p>
            <a:pPr lvl="1">
              <a:spcBef>
                <a:spcPts val="600"/>
              </a:spcBef>
            </a:pPr>
            <a:r>
              <a:rPr lang="en-IN" b="1" dirty="0"/>
              <a:t>3. Storage Engine:</a:t>
            </a:r>
            <a:endParaRPr lang="en-IN" dirty="0"/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Handles how data is stored and retrieved</a:t>
            </a:r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Example: </a:t>
            </a:r>
            <a:r>
              <a:rPr lang="en-IN" dirty="0" err="1"/>
              <a:t>InnoDB</a:t>
            </a:r>
            <a:r>
              <a:rPr lang="en-IN" dirty="0"/>
              <a:t> for transactions, </a:t>
            </a:r>
            <a:r>
              <a:rPr lang="en-IN" dirty="0" err="1"/>
              <a:t>MyISAM</a:t>
            </a:r>
            <a:r>
              <a:rPr lang="en-IN" dirty="0"/>
              <a:t> for read-heavy tasks</a:t>
            </a:r>
          </a:p>
          <a:p>
            <a:pPr lvl="1">
              <a:spcBef>
                <a:spcPts val="600"/>
              </a:spcBef>
            </a:pPr>
            <a:r>
              <a:rPr lang="en-IN" b="1" dirty="0"/>
              <a:t>4. Query Processor:</a:t>
            </a:r>
            <a:endParaRPr lang="en-IN" dirty="0"/>
          </a:p>
          <a:p>
            <a:pPr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Parses and executes SQL commands</a:t>
            </a:r>
          </a:p>
        </p:txBody>
      </p:sp>
    </p:spTree>
    <p:extLst>
      <p:ext uri="{BB962C8B-B14F-4D97-AF65-F5344CB8AC3E}">
        <p14:creationId xmlns:p14="http://schemas.microsoft.com/office/powerpoint/2010/main" val="1877720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B937C8-682C-6578-7352-75FD9BE46E82}"/>
              </a:ext>
            </a:extLst>
          </p:cNvPr>
          <p:cNvSpPr txBox="1"/>
          <p:nvPr/>
        </p:nvSpPr>
        <p:spPr>
          <a:xfrm>
            <a:off x="603848" y="233889"/>
            <a:ext cx="1232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Types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B4776F-A39D-9538-370A-468FF59D4DA7}"/>
              </a:ext>
            </a:extLst>
          </p:cNvPr>
          <p:cNvSpPr txBox="1"/>
          <p:nvPr/>
        </p:nvSpPr>
        <p:spPr>
          <a:xfrm>
            <a:off x="603848" y="854342"/>
            <a:ext cx="1067950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/>
              <a:t>What are Data Types?</a:t>
            </a:r>
          </a:p>
          <a:p>
            <a:pPr marL="0" lvl="1">
              <a:spcBef>
                <a:spcPts val="600"/>
              </a:spcBef>
            </a:pPr>
            <a:r>
              <a:rPr lang="en-US" dirty="0"/>
              <a:t>✔ Data types define the kind of data that can be stored in a column</a:t>
            </a:r>
            <a:br>
              <a:rPr lang="en-US" dirty="0"/>
            </a:br>
            <a:r>
              <a:rPr lang="en-US" dirty="0"/>
              <a:t>✔ They ensure that data is stored in the correct format and optimize performance</a:t>
            </a:r>
            <a:br>
              <a:rPr lang="en-US" dirty="0"/>
            </a:br>
            <a:r>
              <a:rPr lang="en-US" dirty="0"/>
              <a:t>✔ Choosing the right data type is essential for data integrity, storage efficiency, and speed</a:t>
            </a:r>
          </a:p>
          <a:p>
            <a:pPr>
              <a:spcBef>
                <a:spcPts val="600"/>
              </a:spcBef>
            </a:pPr>
            <a:r>
              <a:rPr lang="en-US" b="1" dirty="0"/>
              <a:t>Categories of Data Types</a:t>
            </a:r>
          </a:p>
          <a:p>
            <a:pPr marL="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Numeric Data Types</a:t>
            </a:r>
            <a:r>
              <a:rPr lang="en-US" dirty="0"/>
              <a:t> – Store numbers</a:t>
            </a:r>
          </a:p>
          <a:p>
            <a:pPr marL="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Date and Time Data Types</a:t>
            </a:r>
            <a:r>
              <a:rPr lang="en-US" dirty="0"/>
              <a:t> – Store dates and times</a:t>
            </a:r>
          </a:p>
          <a:p>
            <a:pPr marL="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String (Character) Data Types</a:t>
            </a:r>
            <a:r>
              <a:rPr lang="en-US" dirty="0"/>
              <a:t> – Store text or binary data</a:t>
            </a:r>
          </a:p>
          <a:p>
            <a:pPr>
              <a:spcBef>
                <a:spcPts val="6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093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B937C8-682C-6578-7352-75FD9BE46E82}"/>
              </a:ext>
            </a:extLst>
          </p:cNvPr>
          <p:cNvSpPr txBox="1"/>
          <p:nvPr/>
        </p:nvSpPr>
        <p:spPr>
          <a:xfrm>
            <a:off x="603848" y="233889"/>
            <a:ext cx="209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Numeric Data Types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B06435E-CE5F-FB5C-9CA2-280646357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713957"/>
              </p:ext>
            </p:extLst>
          </p:nvPr>
        </p:nvGraphicFramePr>
        <p:xfrm>
          <a:off x="677000" y="989880"/>
          <a:ext cx="10131426" cy="3291840"/>
        </p:xfrm>
        <a:graphic>
          <a:graphicData uri="http://schemas.openxmlformats.org/drawingml/2006/table">
            <a:tbl>
              <a:tblPr/>
              <a:tblGrid>
                <a:gridCol w="3377142">
                  <a:extLst>
                    <a:ext uri="{9D8B030D-6E8A-4147-A177-3AD203B41FA5}">
                      <a16:colId xmlns:a16="http://schemas.microsoft.com/office/drawing/2014/main" val="4204534196"/>
                    </a:ext>
                  </a:extLst>
                </a:gridCol>
                <a:gridCol w="3377142">
                  <a:extLst>
                    <a:ext uri="{9D8B030D-6E8A-4147-A177-3AD203B41FA5}">
                      <a16:colId xmlns:a16="http://schemas.microsoft.com/office/drawing/2014/main" val="2261649253"/>
                    </a:ext>
                  </a:extLst>
                </a:gridCol>
                <a:gridCol w="3377142">
                  <a:extLst>
                    <a:ext uri="{9D8B030D-6E8A-4147-A177-3AD203B41FA5}">
                      <a16:colId xmlns:a16="http://schemas.microsoft.com/office/drawing/2014/main" val="61985830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Example Values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47774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TINYINT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Small integer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 to 255 or -128 to 127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294071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 dirty="0"/>
                        <a:t>SMALLINT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Larger than TINYINT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-32,768 to 32,767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38587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MEDIUMINT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Larger than SMALLINT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-8,388,608 to 8,388,607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07785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INT / INTEGER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Standard integer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-2,147,483,648 to 2,147,483,647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54154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BIGINT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Very large integer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±9 quintillion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1116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DECIMAL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Fixed-point numbers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e.g., 10.50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91882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FLOAT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Approximate floating point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3.14, 2.718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37088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DOUBLE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Higher precision floating point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3.14159265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551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582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1B12E08B-88C8-3FE8-4BE4-10AF2733B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233065"/>
            <a:ext cx="276045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 Time data types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BDA19AC-F740-50C6-123B-2BD2B76A9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816380"/>
              </p:ext>
            </p:extLst>
          </p:nvPr>
        </p:nvGraphicFramePr>
        <p:xfrm>
          <a:off x="338328" y="921417"/>
          <a:ext cx="10131426" cy="2194560"/>
        </p:xfrm>
        <a:graphic>
          <a:graphicData uri="http://schemas.openxmlformats.org/drawingml/2006/table">
            <a:tbl>
              <a:tblPr/>
              <a:tblGrid>
                <a:gridCol w="3377142">
                  <a:extLst>
                    <a:ext uri="{9D8B030D-6E8A-4147-A177-3AD203B41FA5}">
                      <a16:colId xmlns:a16="http://schemas.microsoft.com/office/drawing/2014/main" val="2968279978"/>
                    </a:ext>
                  </a:extLst>
                </a:gridCol>
                <a:gridCol w="3377142">
                  <a:extLst>
                    <a:ext uri="{9D8B030D-6E8A-4147-A177-3AD203B41FA5}">
                      <a16:colId xmlns:a16="http://schemas.microsoft.com/office/drawing/2014/main" val="3218345332"/>
                    </a:ext>
                  </a:extLst>
                </a:gridCol>
                <a:gridCol w="3377142">
                  <a:extLst>
                    <a:ext uri="{9D8B030D-6E8A-4147-A177-3AD203B41FA5}">
                      <a16:colId xmlns:a16="http://schemas.microsoft.com/office/drawing/2014/main" val="165492973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Example Values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572178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 dirty="0"/>
                        <a:t>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Stores 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'2025-09-08'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4433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DATETIME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Stores date and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'2025-09-08 14:30:00'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68754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TIMESTAMP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Auto-updated timestamp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'2025-09-08 14:30:00'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7003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Stores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'14:30:00'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30419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 dirty="0"/>
                        <a:t>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Stores 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'2025'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75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955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{04468A7E-B669-4DE0-85AB-C388E7CF73F0}tf03457452</Template>
  <TotalTime>2029</TotalTime>
  <Words>1066</Words>
  <Application>Microsoft Office PowerPoint</Application>
  <PresentationFormat>Widescreen</PresentationFormat>
  <Paragraphs>280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Aptos</vt:lpstr>
      <vt:lpstr>Arial</vt:lpstr>
      <vt:lpstr>Arial Unicode MS</vt:lpstr>
      <vt:lpstr>Calibri</vt:lpstr>
      <vt:lpstr>Calibri Light</vt:lpstr>
      <vt:lpstr>Google Sans</vt:lpstr>
      <vt:lpstr>Inter</vt:lpstr>
      <vt:lpstr>monaSans</vt:lpstr>
      <vt:lpstr>Celestial</vt:lpstr>
      <vt:lpstr>Database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ponnamreddybabjee@outlook.com</dc:creator>
  <cp:lastModifiedBy>ponnamreddybabjee@outlook.com</cp:lastModifiedBy>
  <cp:revision>5</cp:revision>
  <dcterms:created xsi:type="dcterms:W3CDTF">2025-09-01T11:43:39Z</dcterms:created>
  <dcterms:modified xsi:type="dcterms:W3CDTF">2025-09-10T10:53:18Z</dcterms:modified>
</cp:coreProperties>
</file>