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404" autoAdjust="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A33612C-B4E0-405E-8150-2DFD3616867F}" type="datetimeFigureOut">
              <a:rPr lang="en-IN" smtClean="0"/>
              <a:t>03-09-2025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78D5A9-91BB-4EAA-9DF0-209E252E665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6773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4636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935185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885941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450010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675915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012121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37292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0892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4077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/>
              <a:t>Universal description , discovery and integration </a:t>
            </a:r>
          </a:p>
          <a:p>
            <a:pPr algn="l"/>
            <a:r>
              <a:rPr lang="en-US" dirty="0"/>
              <a:t>It is a dictionary service like phone book</a:t>
            </a:r>
          </a:p>
          <a:p>
            <a:pPr algn="r"/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56005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261414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001D35"/>
                </a:solidFill>
                <a:effectLst/>
                <a:latin typeface="Google Sans"/>
              </a:rPr>
              <a:t> define its structure, format, and the relationships between different parts of a document using symbols called tags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78D5A9-91BB-4EAA-9DF0-209E252E6659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56590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eatherapi.com/weather?wsd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E98AB3-D5CF-929C-D5AD-7635B0639C3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wEBsERVICES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3751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429768" y="420469"/>
            <a:ext cx="566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RESTful Web Services (Representational State Transfer)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B94ED-C0DC-D63C-3A48-195C41C53485}"/>
              </a:ext>
            </a:extLst>
          </p:cNvPr>
          <p:cNvSpPr txBox="1"/>
          <p:nvPr/>
        </p:nvSpPr>
        <p:spPr>
          <a:xfrm>
            <a:off x="557784" y="829056"/>
            <a:ext cx="10963656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Architecture style</a:t>
            </a:r>
            <a:r>
              <a:rPr lang="en-IN" dirty="0"/>
              <a:t>, not a protocol.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Uses </a:t>
            </a:r>
            <a:r>
              <a:rPr lang="en-IN" b="1" dirty="0"/>
              <a:t>HTTP methods</a:t>
            </a:r>
            <a:r>
              <a:rPr lang="en-IN" dirty="0"/>
              <a:t> (GET, POST, PUT, DELETE) for operations.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Supports multiple data formats: </a:t>
            </a:r>
            <a:r>
              <a:rPr lang="en-IN" b="1" dirty="0"/>
              <a:t>JSON, XML, plain text</a:t>
            </a:r>
            <a:r>
              <a:rPr lang="en-IN" dirty="0"/>
              <a:t> (JSON is most common).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Lightweight, simple, fast, and scalable.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Widely used for </a:t>
            </a:r>
            <a:r>
              <a:rPr lang="en-IN" b="1" dirty="0"/>
              <a:t>mobile apps, social media APIs, cloud services</a:t>
            </a:r>
            <a:r>
              <a:rPr lang="en-IN" dirty="0"/>
              <a:t>.</a:t>
            </a:r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0743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429768" y="420469"/>
            <a:ext cx="566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WSDL</a:t>
            </a:r>
            <a:r>
              <a:rPr lang="en-US" dirty="0"/>
              <a:t> stands for </a:t>
            </a:r>
            <a:r>
              <a:rPr lang="en-US" b="1" dirty="0"/>
              <a:t>Web Services Description Language</a:t>
            </a:r>
            <a:r>
              <a:rPr lang="en-US" dirty="0"/>
              <a:t>. 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B94ED-C0DC-D63C-3A48-195C41C53485}"/>
              </a:ext>
            </a:extLst>
          </p:cNvPr>
          <p:cNvSpPr txBox="1"/>
          <p:nvPr/>
        </p:nvSpPr>
        <p:spPr>
          <a:xfrm>
            <a:off x="557784" y="829056"/>
            <a:ext cx="10963656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It is an </a:t>
            </a:r>
            <a:r>
              <a:rPr lang="en-US" b="1" dirty="0"/>
              <a:t>XML-based language</a:t>
            </a:r>
            <a:r>
              <a:rPr lang="en-US" dirty="0"/>
              <a:t> used to </a:t>
            </a:r>
            <a:r>
              <a:rPr lang="en-US" b="1" dirty="0"/>
              <a:t>describe the functionality of a SOAP web service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endParaRPr lang="en-IN" b="1" dirty="0"/>
          </a:p>
          <a:p>
            <a:pPr>
              <a:spcBef>
                <a:spcPts val="600"/>
              </a:spcBef>
            </a:pPr>
            <a:r>
              <a:rPr lang="en-US" b="1" dirty="0"/>
              <a:t>Purpose: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WSDL defines what a web service does, where it is located, and how to invoke it. It acts like a contract between the service provider and the consumer.</a:t>
            </a:r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Format: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Written in XML.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Describes web service operations, input/output messages, data types, and endpoint URLs.</a:t>
            </a:r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Protocol Used: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WSDL is mainly used with SOAP web services, which are highly structured and standardized.</a:t>
            </a:r>
            <a:endParaRPr lang="en-IN" b="1" dirty="0"/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52402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429768" y="420469"/>
            <a:ext cx="566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WSDL</a:t>
            </a:r>
            <a:r>
              <a:rPr lang="en-US" dirty="0"/>
              <a:t> stands for </a:t>
            </a:r>
            <a:r>
              <a:rPr lang="en-US" b="1" dirty="0"/>
              <a:t>Web Services Description Language</a:t>
            </a:r>
            <a:r>
              <a:rPr lang="en-US" dirty="0"/>
              <a:t>. 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B94ED-C0DC-D63C-3A48-195C41C53485}"/>
              </a:ext>
            </a:extLst>
          </p:cNvPr>
          <p:cNvSpPr txBox="1"/>
          <p:nvPr/>
        </p:nvSpPr>
        <p:spPr>
          <a:xfrm>
            <a:off x="557784" y="829056"/>
            <a:ext cx="10963656" cy="45397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It is an </a:t>
            </a:r>
            <a:r>
              <a:rPr lang="en-US" b="1" dirty="0"/>
              <a:t>XML-based language</a:t>
            </a:r>
            <a:r>
              <a:rPr lang="en-US" dirty="0"/>
              <a:t> used to </a:t>
            </a:r>
            <a:r>
              <a:rPr lang="en-US" b="1" dirty="0"/>
              <a:t>describe the functionality of a SOAP web service</a:t>
            </a:r>
            <a:r>
              <a:rPr lang="en-US" dirty="0"/>
              <a:t>.</a:t>
            </a:r>
          </a:p>
          <a:p>
            <a:pPr>
              <a:spcBef>
                <a:spcPts val="600"/>
              </a:spcBef>
            </a:pPr>
            <a:endParaRPr lang="en-IN" b="1" dirty="0"/>
          </a:p>
          <a:p>
            <a:pPr>
              <a:spcBef>
                <a:spcPts val="600"/>
              </a:spcBef>
            </a:pPr>
            <a:r>
              <a:rPr lang="en-US" b="1" dirty="0"/>
              <a:t>Purpose: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WSDL defines what a web service does, where it is located, and how to invoke it. It acts like a contract between the service provider and the consumer.</a:t>
            </a:r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Format: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Written in XML.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Describes web service operations, input/output messages, data types, and endpoint URLs.</a:t>
            </a:r>
          </a:p>
          <a:p>
            <a:pPr>
              <a:spcBef>
                <a:spcPts val="600"/>
              </a:spcBef>
            </a:pPr>
            <a:endParaRPr lang="en-US" b="1" dirty="0"/>
          </a:p>
          <a:p>
            <a:pPr>
              <a:spcBef>
                <a:spcPts val="600"/>
              </a:spcBef>
            </a:pPr>
            <a:r>
              <a:rPr lang="en-US" b="1" dirty="0"/>
              <a:t>Protocol Used: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WSDL is mainly used with SOAP web services, which are highly structured and standardized.</a:t>
            </a:r>
            <a:endParaRPr lang="en-IN" b="1" dirty="0"/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84960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429768" y="420469"/>
            <a:ext cx="56662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dirty="0">
                <a:effectLst/>
                <a:latin typeface="Inter"/>
              </a:rPr>
              <a:t>Swagger</a:t>
            </a:r>
            <a:r>
              <a:rPr lang="en-US" b="0" i="0" dirty="0">
                <a:effectLst/>
                <a:latin typeface="Inter"/>
              </a:rPr>
              <a:t> </a:t>
            </a:r>
            <a:endParaRPr lang="en-IN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B94ED-C0DC-D63C-3A48-195C41C53485}"/>
              </a:ext>
            </a:extLst>
          </p:cNvPr>
          <p:cNvSpPr txBox="1"/>
          <p:nvPr/>
        </p:nvSpPr>
        <p:spPr>
          <a:xfrm>
            <a:off x="557784" y="829056"/>
            <a:ext cx="10963656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Swagger</a:t>
            </a:r>
            <a:r>
              <a:rPr lang="en-US" b="0" i="0" dirty="0">
                <a:effectLst/>
                <a:latin typeface="Inter"/>
              </a:rPr>
              <a:t> is a popular set of tools built around the </a:t>
            </a:r>
            <a:r>
              <a:rPr lang="en-US" b="1" i="0" dirty="0" err="1">
                <a:effectLst/>
                <a:latin typeface="Inter"/>
              </a:rPr>
              <a:t>OpenAPI</a:t>
            </a:r>
            <a:r>
              <a:rPr lang="en-US" b="1" i="0" dirty="0">
                <a:effectLst/>
                <a:latin typeface="Inter"/>
              </a:rPr>
              <a:t> Specification (OAS)</a:t>
            </a:r>
            <a:r>
              <a:rPr lang="en-US" b="0" i="0" dirty="0">
                <a:effectLst/>
                <a:latin typeface="Inter"/>
              </a:rPr>
              <a:t>, which is a standard, language-agnostic way to describe RESTful APIs.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In essence, Swagger/</a:t>
            </a:r>
            <a:r>
              <a:rPr lang="en-US" b="1" i="0" dirty="0" err="1">
                <a:effectLst/>
                <a:latin typeface="Inter"/>
              </a:rPr>
              <a:t>OpenAPI</a:t>
            </a:r>
            <a:r>
              <a:rPr lang="en-US" b="1" i="0" dirty="0">
                <a:effectLst/>
                <a:latin typeface="Inter"/>
              </a:rPr>
              <a:t> provides a "blueprint" or contract for your API.</a:t>
            </a:r>
            <a:endParaRPr lang="en-US" b="0" i="0" dirty="0">
              <a:effectLst/>
              <a:latin typeface="Inter"/>
            </a:endParaRPr>
          </a:p>
          <a:p>
            <a:pPr algn="l"/>
            <a:endParaRPr lang="en-US" b="1" i="0" dirty="0">
              <a:effectLst/>
              <a:latin typeface="Inter"/>
            </a:endParaRPr>
          </a:p>
          <a:p>
            <a:pPr algn="l"/>
            <a:r>
              <a:rPr lang="en-US" b="1" i="0" dirty="0">
                <a:effectLst/>
                <a:latin typeface="Inter"/>
              </a:rPr>
              <a:t>Key benefits include:</a:t>
            </a:r>
            <a:endParaRPr lang="en-US" b="0" i="0" dirty="0">
              <a:effectLst/>
              <a:latin typeface="Inter"/>
            </a:endParaRP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Interactive Documentation (Swagger UI):</a:t>
            </a:r>
            <a:r>
              <a:rPr lang="en-US" b="0" i="0" dirty="0">
                <a:effectLst/>
                <a:latin typeface="Inter"/>
              </a:rPr>
              <a:t> Generates live, clickable API documentation that allows developers to test endpoints directly.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Design-First Approach:</a:t>
            </a:r>
            <a:r>
              <a:rPr lang="en-US" b="0" i="0" dirty="0">
                <a:effectLst/>
                <a:latin typeface="Inter"/>
              </a:rPr>
              <a:t> Encourages defining your API's structure </a:t>
            </a:r>
            <a:r>
              <a:rPr lang="en-US" b="0" i="1" dirty="0">
                <a:effectLst/>
                <a:latin typeface="Inter"/>
              </a:rPr>
              <a:t>before</a:t>
            </a:r>
            <a:r>
              <a:rPr lang="en-US" b="0" i="0" dirty="0">
                <a:effectLst/>
                <a:latin typeface="Inter"/>
              </a:rPr>
              <a:t> coding, improving clarity and reducing errors.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Collaboration:</a:t>
            </a:r>
            <a:r>
              <a:rPr lang="en-US" b="0" i="0" dirty="0">
                <a:effectLst/>
                <a:latin typeface="Inter"/>
              </a:rPr>
              <a:t> Acts as a single source of truth for all teams (backend, frontend, QA).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i="0" dirty="0">
                <a:effectLst/>
                <a:latin typeface="Inter"/>
              </a:rPr>
              <a:t>Automation:</a:t>
            </a:r>
            <a:r>
              <a:rPr lang="en-US" b="0" i="0" dirty="0">
                <a:effectLst/>
                <a:latin typeface="Inter"/>
              </a:rPr>
              <a:t> Can auto-generate client SDKs (for various programming languages) and server stubs from the API definition.</a:t>
            </a:r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6167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603849" y="420469"/>
            <a:ext cx="21416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What is Web Service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Web Services Overview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 A software system enabling applications to communicate and exchange data over a network using standard protocols (e.g., HTTP) and data formats (e.g., XML).</a:t>
            </a:r>
          </a:p>
          <a:p>
            <a:pPr>
              <a:spcBef>
                <a:spcPts val="600"/>
              </a:spcBef>
            </a:pPr>
            <a:endParaRPr lang="en-IN" b="1" dirty="0"/>
          </a:p>
          <a:p>
            <a:pPr>
              <a:spcBef>
                <a:spcPts val="600"/>
              </a:spcBef>
            </a:pPr>
            <a:endParaRPr lang="en-IN" b="1" dirty="0"/>
          </a:p>
          <a:p>
            <a:pPr>
              <a:spcBef>
                <a:spcPts val="600"/>
              </a:spcBef>
            </a:pPr>
            <a:r>
              <a:rPr lang="en-IN" b="1" dirty="0"/>
              <a:t>Key Features</a:t>
            </a:r>
            <a:r>
              <a:rPr lang="en-IN" dirty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Interoperability</a:t>
            </a:r>
            <a:r>
              <a:rPr lang="en-IN" dirty="0"/>
              <a:t> – Works across different systems and programming languages.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Networked Communication</a:t>
            </a:r>
            <a:r>
              <a:rPr lang="en-IN" dirty="0"/>
              <a:t> – Relies on internet protocols like HTTP.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Standardized Messaging</a:t>
            </a:r>
            <a:r>
              <a:rPr lang="en-IN" dirty="0"/>
              <a:t> – Uses XML-based protocols like SOAP or simpler REST/HTTP methods.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Modular Design</a:t>
            </a:r>
            <a:r>
              <a:rPr lang="en-IN" dirty="0"/>
              <a:t> – Self-contained and self-describing.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Machine-to-Machine Interaction</a:t>
            </a:r>
            <a:r>
              <a:rPr lang="en-IN" dirty="0"/>
              <a:t> – Designed for applications, not direct human interaction.</a:t>
            </a:r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07187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91440" y="420469"/>
            <a:ext cx="453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b="1" dirty="0"/>
              <a:t>Examples of Web Service Use Cases</a:t>
            </a:r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24929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b="1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Weather APIs</a:t>
            </a:r>
            <a:r>
              <a:rPr lang="en-US" dirty="0"/>
              <a:t> – Mobile apps fetch weather forecasts.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Payment Gateways</a:t>
            </a:r>
            <a:r>
              <a:rPr lang="en-US" dirty="0"/>
              <a:t> – E-commerce sites process payments securely.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Social Logins</a:t>
            </a:r>
            <a:r>
              <a:rPr lang="en-US" dirty="0"/>
              <a:t> – Apps use Google/Facebook services for authentication.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Mapping &amp; Location</a:t>
            </a:r>
            <a:r>
              <a:rPr lang="en-US" dirty="0"/>
              <a:t> – Services like Google Maps provide routes and geodata.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Travel Aggregators</a:t>
            </a:r>
            <a:r>
              <a:rPr lang="en-US" dirty="0"/>
              <a:t> – Websites fetch real-time flight/hotel data from multiple providers.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7163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91440" y="420469"/>
            <a:ext cx="4539345" cy="10002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US" b="1" dirty="0"/>
              <a:t>Web Service Roles</a:t>
            </a:r>
          </a:p>
          <a:p>
            <a:pPr lvl="1">
              <a:spcBef>
                <a:spcPts val="600"/>
              </a:spcBef>
            </a:pPr>
            <a:endParaRPr lang="en-US" b="1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42627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Service Provider</a:t>
            </a:r>
            <a:endParaRPr lang="en-US" dirty="0"/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Creates and hosts the web service.</a:t>
            </a:r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Defines the service contract (methods, input/output).</a:t>
            </a:r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Publishes it for others to consume.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Service Requestor (Client/Consumer)</a:t>
            </a:r>
            <a:endParaRPr lang="en-US" dirty="0"/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Uses the web service by sending requests.</a:t>
            </a:r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Invokes operations through XML (SOAP) or JSON (REST).</a:t>
            </a:r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Example: A mobile app calling a weather API.</a:t>
            </a:r>
          </a:p>
          <a:p>
            <a:pPr>
              <a:spcBef>
                <a:spcPts val="600"/>
              </a:spcBef>
              <a:buFont typeface="+mj-lt"/>
              <a:buAutoNum type="arabicPeriod"/>
            </a:pPr>
            <a:r>
              <a:rPr lang="en-US" b="1" dirty="0"/>
              <a:t>Service Registry</a:t>
            </a:r>
            <a:endParaRPr lang="en-US" dirty="0"/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 directory (like UDDI – Universal Description, Discovery, and Integration).</a:t>
            </a:r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Stores details about available services.</a:t>
            </a:r>
          </a:p>
          <a:p>
            <a:pPr marL="742950" lvl="1" indent="-285750">
              <a:spcBef>
                <a:spcPts val="600"/>
              </a:spcBef>
              <a:buFont typeface="+mj-lt"/>
              <a:buAutoNum type="arabicPeriod"/>
            </a:pPr>
            <a:r>
              <a:rPr lang="en-US" dirty="0"/>
              <a:t>Allows service requestors to discover services dynamically.</a:t>
            </a:r>
          </a:p>
        </p:txBody>
      </p:sp>
    </p:spTree>
    <p:extLst>
      <p:ext uri="{BB962C8B-B14F-4D97-AF65-F5344CB8AC3E}">
        <p14:creationId xmlns:p14="http://schemas.microsoft.com/office/powerpoint/2010/main" val="41468110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91440" y="420469"/>
            <a:ext cx="453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IN" b="1" dirty="0"/>
              <a:t>Web Service Architecture Layers</a:t>
            </a:r>
            <a:endParaRPr lang="en-US" b="1" dirty="0"/>
          </a:p>
          <a:p>
            <a:endParaRPr lang="en-IN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CB4776F-A39D-9538-370A-468FF59D4DA7}"/>
              </a:ext>
            </a:extLst>
          </p:cNvPr>
          <p:cNvSpPr txBox="1"/>
          <p:nvPr/>
        </p:nvSpPr>
        <p:spPr>
          <a:xfrm>
            <a:off x="603848" y="880220"/>
            <a:ext cx="10679503" cy="5524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b="1" dirty="0"/>
              <a:t>1. Service Transport Layer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Purpose</a:t>
            </a:r>
            <a:r>
              <a:rPr lang="en-IN" dirty="0"/>
              <a:t>: Transports messages between applications.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Function</a:t>
            </a:r>
            <a:r>
              <a:rPr lang="en-IN" dirty="0"/>
              <a:t>: Ensures communication between the service requestor and provider.</a:t>
            </a:r>
          </a:p>
          <a:p>
            <a:pPr>
              <a:spcBef>
                <a:spcPts val="600"/>
              </a:spcBef>
            </a:pPr>
            <a:r>
              <a:rPr lang="en-IN" b="1" dirty="0"/>
              <a:t>Protocols</a:t>
            </a:r>
            <a:r>
              <a:rPr lang="en-IN" dirty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HTTP/HTTPS</a:t>
            </a:r>
            <a:r>
              <a:rPr lang="en-IN" dirty="0"/>
              <a:t> → most common for web communication.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SMTP</a:t>
            </a:r>
            <a:r>
              <a:rPr lang="en-IN" dirty="0"/>
              <a:t> → for email-based communication.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FTP</a:t>
            </a:r>
            <a:r>
              <a:rPr lang="en-IN" dirty="0"/>
              <a:t> → for file transfers.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JMS</a:t>
            </a:r>
            <a:r>
              <a:rPr lang="en-IN" dirty="0"/>
              <a:t> → Java Messaging Service.</a:t>
            </a:r>
          </a:p>
          <a:p>
            <a:endParaRPr lang="en-IN" b="1" dirty="0"/>
          </a:p>
          <a:p>
            <a:pPr>
              <a:spcBef>
                <a:spcPts val="600"/>
              </a:spcBef>
            </a:pPr>
            <a:r>
              <a:rPr lang="en-IN" b="1" dirty="0"/>
              <a:t>2. XML Messaging Layer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Purpose</a:t>
            </a:r>
            <a:r>
              <a:rPr lang="en-IN" dirty="0"/>
              <a:t>: Encodes data in a common message format.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Function</a:t>
            </a:r>
            <a:r>
              <a:rPr lang="en-IN" dirty="0"/>
              <a:t>: Provides platform-independent data exchange using </a:t>
            </a:r>
            <a:r>
              <a:rPr lang="en-IN" b="1" dirty="0"/>
              <a:t>XML</a:t>
            </a:r>
            <a:r>
              <a:rPr lang="en-IN" dirty="0"/>
              <a:t>.</a:t>
            </a:r>
          </a:p>
          <a:p>
            <a:r>
              <a:rPr lang="en-IN" b="1" dirty="0"/>
              <a:t>Examples</a:t>
            </a:r>
            <a:r>
              <a:rPr lang="en-IN" dirty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SOAP (Simple Object Access Protocol)</a:t>
            </a:r>
            <a:r>
              <a:rPr lang="en-IN" dirty="0"/>
              <a:t> → XML-based messaging.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REST also uses </a:t>
            </a:r>
            <a:r>
              <a:rPr lang="en-IN" b="1" dirty="0"/>
              <a:t>XML/JSON</a:t>
            </a:r>
            <a:r>
              <a:rPr lang="en-IN" dirty="0"/>
              <a:t> in this layer.</a:t>
            </a:r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146557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91440" y="420469"/>
            <a:ext cx="453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IN" b="1" dirty="0"/>
              <a:t>Web Service Architecture Layers</a:t>
            </a:r>
            <a:endParaRPr lang="en-US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756BB3-D07A-B8D4-B110-8B4953DC0BB9}"/>
              </a:ext>
            </a:extLst>
          </p:cNvPr>
          <p:cNvSpPr txBox="1"/>
          <p:nvPr/>
        </p:nvSpPr>
        <p:spPr>
          <a:xfrm>
            <a:off x="550926" y="929331"/>
            <a:ext cx="11409426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US" b="1" dirty="0"/>
              <a:t>3. Service Description Layer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Defines the interface of the web service (what methods are available, what data types they accept/return).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Function</a:t>
            </a:r>
            <a:r>
              <a:rPr lang="en-US" dirty="0"/>
              <a:t>: Allows requestors to understand how to interact with the service.</a:t>
            </a:r>
          </a:p>
          <a:p>
            <a:pPr>
              <a:spcBef>
                <a:spcPts val="600"/>
              </a:spcBef>
            </a:pPr>
            <a:r>
              <a:rPr lang="en-US" b="1" dirty="0"/>
              <a:t>Standard</a:t>
            </a:r>
            <a:r>
              <a:rPr lang="en-US" dirty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WSDL (Web Services Description Language)</a:t>
            </a:r>
            <a:r>
              <a:rPr lang="en-US" dirty="0"/>
              <a:t> → XML-based contract describing operations, inputs, outputs, and endpoints.</a:t>
            </a:r>
          </a:p>
          <a:p>
            <a:pPr>
              <a:spcBef>
                <a:spcPts val="600"/>
              </a:spcBef>
            </a:pPr>
            <a:r>
              <a:rPr lang="en-US" b="1" dirty="0"/>
              <a:t>4. Service Discovery Layer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Purpose</a:t>
            </a:r>
            <a:r>
              <a:rPr lang="en-US" dirty="0"/>
              <a:t>: Provides a central directory where services can be published and found.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Function</a:t>
            </a:r>
            <a:r>
              <a:rPr lang="en-US" dirty="0"/>
              <a:t>: Helps service requestors discover available services dynamically.</a:t>
            </a:r>
          </a:p>
          <a:p>
            <a:pPr>
              <a:spcBef>
                <a:spcPts val="600"/>
              </a:spcBef>
            </a:pPr>
            <a:r>
              <a:rPr lang="en-US" b="1" dirty="0"/>
              <a:t>Standard</a:t>
            </a:r>
            <a:r>
              <a:rPr lang="en-US" dirty="0"/>
              <a:t>:</a:t>
            </a:r>
          </a:p>
          <a:p>
            <a:pPr marL="742950" lvl="1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b="1" dirty="0"/>
              <a:t>UDDI (Universal Description, Discovery, and Integration)</a:t>
            </a:r>
            <a:r>
              <a:rPr lang="en-US" dirty="0"/>
              <a:t> → registry for web services.</a:t>
            </a:r>
          </a:p>
          <a:p>
            <a:pPr marL="285750" indent="-28575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34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91440" y="420469"/>
            <a:ext cx="453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IN" b="1" dirty="0"/>
              <a:t>Web Service Architecture Layers</a:t>
            </a:r>
            <a:endParaRPr lang="en-US" b="1" dirty="0"/>
          </a:p>
          <a:p>
            <a:endParaRPr lang="en-IN" dirty="0"/>
          </a:p>
        </p:txBody>
      </p:sp>
      <p:pic>
        <p:nvPicPr>
          <p:cNvPr id="1026" name="Picture 2" descr="Generated image">
            <a:extLst>
              <a:ext uri="{FF2B5EF4-FFF2-40B4-BE49-F238E27FC236}">
                <a16:creationId xmlns:a16="http://schemas.microsoft.com/office/drawing/2014/main" id="{714E9F56-5E4E-5B4B-2878-DAD497CBF0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1170432"/>
            <a:ext cx="4572000" cy="48280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48003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91440" y="420469"/>
            <a:ext cx="45393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IN" b="1" dirty="0"/>
              <a:t>Web Service Architecture Layers</a:t>
            </a:r>
            <a:endParaRPr lang="en-US" b="1" dirty="0"/>
          </a:p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B94ED-C0DC-D63C-3A48-195C41C53485}"/>
              </a:ext>
            </a:extLst>
          </p:cNvPr>
          <p:cNvSpPr txBox="1"/>
          <p:nvPr/>
        </p:nvSpPr>
        <p:spPr>
          <a:xfrm>
            <a:off x="557784" y="829056"/>
            <a:ext cx="10963656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600"/>
              </a:spcBef>
            </a:pPr>
            <a:r>
              <a:rPr lang="en-IN" dirty="0"/>
              <a:t>Service Discovery Layer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You (Requestor) search a Service Registry (UDDI) for “Weather Service”.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Registry returns a WSDL file link → </a:t>
            </a:r>
            <a:r>
              <a:rPr lang="en-IN" dirty="0">
                <a:hlinkClick r:id="rId3"/>
              </a:rPr>
              <a:t>http://weatherapi.com/weather?wsdl</a:t>
            </a:r>
            <a:r>
              <a:rPr lang="en-IN" dirty="0"/>
              <a:t>.</a:t>
            </a:r>
          </a:p>
          <a:p>
            <a:pPr>
              <a:spcBef>
                <a:spcPts val="600"/>
              </a:spcBef>
            </a:pPr>
            <a:r>
              <a:rPr lang="en-IN" dirty="0"/>
              <a:t>Service Description Layer (WSDL)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The WSDL describes: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Service name → </a:t>
            </a:r>
            <a:r>
              <a:rPr lang="en-IN" dirty="0" err="1"/>
              <a:t>WeatherService</a:t>
            </a:r>
            <a:endParaRPr lang="en-IN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Operation → </a:t>
            </a:r>
            <a:r>
              <a:rPr lang="en-IN" dirty="0" err="1"/>
              <a:t>getTemperature</a:t>
            </a:r>
            <a:r>
              <a:rPr lang="en-IN" dirty="0"/>
              <a:t>(</a:t>
            </a:r>
            <a:r>
              <a:rPr lang="en-IN" dirty="0" err="1"/>
              <a:t>cityName</a:t>
            </a:r>
            <a:r>
              <a:rPr lang="en-IN" dirty="0"/>
              <a:t>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Input → </a:t>
            </a:r>
            <a:r>
              <a:rPr lang="en-IN" dirty="0" err="1"/>
              <a:t>cityName</a:t>
            </a:r>
            <a:r>
              <a:rPr lang="en-IN" dirty="0"/>
              <a:t> (string)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Output → temperature (int)</a:t>
            </a:r>
          </a:p>
          <a:p>
            <a:pPr>
              <a:spcBef>
                <a:spcPts val="600"/>
              </a:spcBef>
            </a:pPr>
            <a:r>
              <a:rPr lang="en-US" dirty="0"/>
              <a:t>XML Messaging Layer (SOAP Request)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You create a SOAP request in XML as per WSDL</a:t>
            </a:r>
          </a:p>
          <a:p>
            <a:pPr>
              <a:spcBef>
                <a:spcPts val="600"/>
              </a:spcBef>
            </a:pPr>
            <a:r>
              <a:rPr lang="en-US" dirty="0"/>
              <a:t>Service Transport Layer (HTTP)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This SOAP XML message is wrapped inside an HTTP POST and sent to: http://weatherapi.com/weather</a:t>
            </a:r>
          </a:p>
          <a:p>
            <a:pPr>
              <a:spcBef>
                <a:spcPts val="600"/>
              </a:spcBef>
            </a:pPr>
            <a:r>
              <a:rPr lang="en-US" b="1" dirty="0"/>
              <a:t>Response Back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Provider processes the request and sends a SOAP response 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US" dirty="0"/>
              <a:t>HTTP transports this back to you.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1923070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1B937C8-682C-6578-7352-75FD9BE46E82}"/>
              </a:ext>
            </a:extLst>
          </p:cNvPr>
          <p:cNvSpPr txBox="1"/>
          <p:nvPr/>
        </p:nvSpPr>
        <p:spPr>
          <a:xfrm>
            <a:off x="91440" y="420469"/>
            <a:ext cx="60045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spcBef>
                <a:spcPts val="600"/>
              </a:spcBef>
            </a:pPr>
            <a:r>
              <a:rPr lang="en-IN" b="1" dirty="0"/>
              <a:t>SOAP Web Services (Simple Object Access Protocol)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0B94ED-C0DC-D63C-3A48-195C41C53485}"/>
              </a:ext>
            </a:extLst>
          </p:cNvPr>
          <p:cNvSpPr txBox="1"/>
          <p:nvPr/>
        </p:nvSpPr>
        <p:spPr>
          <a:xfrm>
            <a:off x="557784" y="829056"/>
            <a:ext cx="10963656" cy="320087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IN" b="1" dirty="0"/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b="1" dirty="0"/>
              <a:t>Protocol-based</a:t>
            </a:r>
            <a:r>
              <a:rPr lang="en-IN" dirty="0"/>
              <a:t> web service.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Uses </a:t>
            </a:r>
            <a:r>
              <a:rPr lang="en-IN" b="1" dirty="0"/>
              <a:t>XML</a:t>
            </a:r>
            <a:r>
              <a:rPr lang="en-IN" dirty="0"/>
              <a:t> for request and response messages.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Highly standardized (WSDL for description, UDDI for discovery).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Transport usually </a:t>
            </a:r>
            <a:r>
              <a:rPr lang="en-IN" b="1" dirty="0"/>
              <a:t>HTTP/HTTPS</a:t>
            </a:r>
            <a:r>
              <a:rPr lang="en-IN" dirty="0"/>
              <a:t>, but can also use SMTP, JMS, etc.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Supports </a:t>
            </a:r>
            <a:r>
              <a:rPr lang="en-IN" b="1" dirty="0"/>
              <a:t>security (WS-Security), transactions, reliability</a:t>
            </a:r>
            <a:r>
              <a:rPr lang="en-IN" dirty="0"/>
              <a:t>.</a:t>
            </a:r>
          </a:p>
          <a:p>
            <a:pPr marL="800100" lvl="1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en-IN" dirty="0"/>
              <a:t>Suitable for </a:t>
            </a:r>
            <a:r>
              <a:rPr lang="en-IN" b="1" dirty="0"/>
              <a:t>enterprise-level applications</a:t>
            </a:r>
            <a:r>
              <a:rPr lang="en-IN" dirty="0"/>
              <a:t> (e.g., banking, telecom).</a:t>
            </a:r>
          </a:p>
          <a:p>
            <a:pPr marL="1257300" lvl="2" indent="-342900">
              <a:spcBef>
                <a:spcPts val="600"/>
              </a:spcBef>
              <a:buFont typeface="Arial" panose="020B0604020202020204" pitchFamily="34" charset="0"/>
              <a:buChar char="•"/>
            </a:pPr>
            <a:endParaRPr lang="en-IN" dirty="0"/>
          </a:p>
          <a:p>
            <a:pPr>
              <a:spcBef>
                <a:spcPts val="600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1387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{04468A7E-B669-4DE0-85AB-C388E7CF73F0}tf03457452</Template>
  <TotalTime>1007</TotalTime>
  <Words>1325</Words>
  <Application>Microsoft Office PowerPoint</Application>
  <PresentationFormat>Widescreen</PresentationFormat>
  <Paragraphs>151</Paragraphs>
  <Slides>13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Aptos</vt:lpstr>
      <vt:lpstr>Arial</vt:lpstr>
      <vt:lpstr>Calibri</vt:lpstr>
      <vt:lpstr>Calibri Light</vt:lpstr>
      <vt:lpstr>Google Sans</vt:lpstr>
      <vt:lpstr>Inter</vt:lpstr>
      <vt:lpstr>Celestial</vt:lpstr>
      <vt:lpstr>wEBsERVICES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ponnamreddybabjee@outlook.com</dc:creator>
  <cp:lastModifiedBy>ponnamreddybabjee@outlook.com</cp:lastModifiedBy>
  <cp:revision>5</cp:revision>
  <dcterms:created xsi:type="dcterms:W3CDTF">2025-09-01T11:43:39Z</dcterms:created>
  <dcterms:modified xsi:type="dcterms:W3CDTF">2025-09-03T09:42:31Z</dcterms:modified>
</cp:coreProperties>
</file>