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2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18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slides/slide24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69.xml" ContentType="application/vnd.openxmlformats-officedocument.presentationml.slide+xml"/>
  <Override PartName="/ppt/slides/slide2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s/slide248.xml" ContentType="application/vnd.openxmlformats-officedocument.presentationml.slide+xml"/>
  <Default Extension="png" ContentType="image/png"/>
  <Override PartName="/ppt/notesSlides/notesSlide68.xml" ContentType="application/vnd.openxmlformats-officedocument.presentationml.notesSlide+xml"/>
  <Override PartName="/ppt/slides/slide55.xml" ContentType="application/vnd.openxmlformats-officedocument.presentationml.slide+xml"/>
  <Override PartName="/ppt/slides/slide237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26.xml" ContentType="application/vnd.openxmlformats-officedocument.presentationml.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slides/slide2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slides/slide234.xml" ContentType="application/vnd.openxmlformats-officedocument.presentationml.slide+xml"/>
  <Override PartName="/ppt/slides/slide245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slides/slide41.xml" ContentType="application/vnd.openxmlformats-officedocument.presentationml.slide+xml"/>
  <Override PartName="/ppt/slides/slide223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23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130.xml" ContentType="application/vnd.openxmlformats-officedocument.presentationml.slide+xml"/>
  <Override PartName="/ppt/slides/slide217.xml" ContentType="application/vnd.openxmlformats-officedocument.presentationml.slide+xml"/>
  <Override PartName="/ppt/slides/slide228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53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slides/slide231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220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193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s/slide236.xml" ContentType="application/vnd.openxmlformats-officedocument.presentationml.slide+xml"/>
  <Override PartName="/ppt/slides/slide247.xml" ContentType="application/vnd.openxmlformats-officedocument.presentationml.slide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slides/slide225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slides/slide214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98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90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s/slide2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67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92.xml" ContentType="application/vnd.openxmlformats-officedocument.presentationml.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slides/slide257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2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53.xml" ContentType="application/vnd.openxmlformats-officedocument.presentationml.slide+xml"/>
  <Override PartName="/ppt/slides/slide235.xml" ContentType="application/vnd.openxmlformats-officedocument.presentationml.slide+xml"/>
  <Default Extension="jpeg" ContentType="image/jpeg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9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291" r:id="rId59"/>
    <p:sldId id="292" r:id="rId60"/>
    <p:sldId id="293" r:id="rId61"/>
    <p:sldId id="294" r:id="rId62"/>
    <p:sldId id="295" r:id="rId63"/>
    <p:sldId id="296" r:id="rId64"/>
    <p:sldId id="297" r:id="rId65"/>
    <p:sldId id="298" r:id="rId66"/>
    <p:sldId id="299" r:id="rId67"/>
    <p:sldId id="300" r:id="rId68"/>
    <p:sldId id="301" r:id="rId69"/>
    <p:sldId id="302" r:id="rId70"/>
    <p:sldId id="349" r:id="rId71"/>
    <p:sldId id="303" r:id="rId72"/>
    <p:sldId id="304" r:id="rId73"/>
    <p:sldId id="305" r:id="rId74"/>
    <p:sldId id="306" r:id="rId75"/>
    <p:sldId id="307" r:id="rId76"/>
    <p:sldId id="308" r:id="rId77"/>
    <p:sldId id="309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50" r:id="rId91"/>
    <p:sldId id="351" r:id="rId92"/>
    <p:sldId id="352" r:id="rId93"/>
    <p:sldId id="371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8" r:id="rId109"/>
    <p:sldId id="389" r:id="rId110"/>
    <p:sldId id="390" r:id="rId111"/>
    <p:sldId id="391" r:id="rId112"/>
    <p:sldId id="392" r:id="rId113"/>
    <p:sldId id="369" r:id="rId114"/>
    <p:sldId id="370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93" r:id="rId127"/>
    <p:sldId id="384" r:id="rId128"/>
    <p:sldId id="385" r:id="rId129"/>
    <p:sldId id="386" r:id="rId130"/>
    <p:sldId id="387" r:id="rId131"/>
    <p:sldId id="388" r:id="rId132"/>
    <p:sldId id="394" r:id="rId133"/>
    <p:sldId id="395" r:id="rId134"/>
    <p:sldId id="396" r:id="rId135"/>
    <p:sldId id="397" r:id="rId136"/>
    <p:sldId id="398" r:id="rId137"/>
    <p:sldId id="399" r:id="rId138"/>
    <p:sldId id="400" r:id="rId139"/>
    <p:sldId id="401" r:id="rId140"/>
    <p:sldId id="403" r:id="rId141"/>
    <p:sldId id="402" r:id="rId142"/>
    <p:sldId id="404" r:id="rId143"/>
    <p:sldId id="405" r:id="rId144"/>
    <p:sldId id="406" r:id="rId145"/>
    <p:sldId id="407" r:id="rId146"/>
    <p:sldId id="408" r:id="rId147"/>
    <p:sldId id="409" r:id="rId148"/>
    <p:sldId id="410" r:id="rId149"/>
    <p:sldId id="411" r:id="rId150"/>
    <p:sldId id="412" r:id="rId151"/>
    <p:sldId id="413" r:id="rId152"/>
    <p:sldId id="414" r:id="rId153"/>
    <p:sldId id="415" r:id="rId154"/>
    <p:sldId id="416" r:id="rId155"/>
    <p:sldId id="417" r:id="rId156"/>
    <p:sldId id="418" r:id="rId157"/>
    <p:sldId id="419" r:id="rId158"/>
    <p:sldId id="422" r:id="rId159"/>
    <p:sldId id="423" r:id="rId160"/>
    <p:sldId id="424" r:id="rId161"/>
    <p:sldId id="425" r:id="rId162"/>
    <p:sldId id="427" r:id="rId163"/>
    <p:sldId id="426" r:id="rId164"/>
    <p:sldId id="428" r:id="rId165"/>
    <p:sldId id="429" r:id="rId166"/>
    <p:sldId id="430" r:id="rId167"/>
    <p:sldId id="431" r:id="rId168"/>
    <p:sldId id="432" r:id="rId169"/>
    <p:sldId id="433" r:id="rId170"/>
    <p:sldId id="434" r:id="rId171"/>
    <p:sldId id="435" r:id="rId172"/>
    <p:sldId id="436" r:id="rId173"/>
    <p:sldId id="437" r:id="rId174"/>
    <p:sldId id="438" r:id="rId175"/>
    <p:sldId id="439" r:id="rId176"/>
    <p:sldId id="440" r:id="rId177"/>
    <p:sldId id="441" r:id="rId178"/>
    <p:sldId id="442" r:id="rId179"/>
    <p:sldId id="443" r:id="rId180"/>
    <p:sldId id="444" r:id="rId181"/>
    <p:sldId id="445" r:id="rId182"/>
    <p:sldId id="446" r:id="rId183"/>
    <p:sldId id="447" r:id="rId184"/>
    <p:sldId id="448" r:id="rId185"/>
    <p:sldId id="449" r:id="rId186"/>
    <p:sldId id="450" r:id="rId187"/>
    <p:sldId id="451" r:id="rId188"/>
    <p:sldId id="452" r:id="rId189"/>
    <p:sldId id="453" r:id="rId190"/>
    <p:sldId id="454" r:id="rId191"/>
    <p:sldId id="455" r:id="rId192"/>
    <p:sldId id="456" r:id="rId193"/>
    <p:sldId id="457" r:id="rId194"/>
    <p:sldId id="458" r:id="rId195"/>
    <p:sldId id="459" r:id="rId196"/>
    <p:sldId id="460" r:id="rId197"/>
    <p:sldId id="461" r:id="rId198"/>
    <p:sldId id="462" r:id="rId199"/>
    <p:sldId id="463" r:id="rId200"/>
    <p:sldId id="464" r:id="rId201"/>
    <p:sldId id="465" r:id="rId202"/>
    <p:sldId id="466" r:id="rId203"/>
    <p:sldId id="467" r:id="rId204"/>
    <p:sldId id="468" r:id="rId205"/>
    <p:sldId id="469" r:id="rId206"/>
    <p:sldId id="470" r:id="rId207"/>
    <p:sldId id="471" r:id="rId208"/>
    <p:sldId id="472" r:id="rId209"/>
    <p:sldId id="473" r:id="rId210"/>
    <p:sldId id="474" r:id="rId211"/>
    <p:sldId id="475" r:id="rId212"/>
    <p:sldId id="476" r:id="rId213"/>
    <p:sldId id="477" r:id="rId214"/>
    <p:sldId id="478" r:id="rId215"/>
    <p:sldId id="479" r:id="rId216"/>
    <p:sldId id="480" r:id="rId217"/>
    <p:sldId id="481" r:id="rId218"/>
    <p:sldId id="482" r:id="rId219"/>
    <p:sldId id="484" r:id="rId220"/>
    <p:sldId id="485" r:id="rId221"/>
    <p:sldId id="487" r:id="rId222"/>
    <p:sldId id="486" r:id="rId223"/>
    <p:sldId id="488" r:id="rId224"/>
    <p:sldId id="489" r:id="rId225"/>
    <p:sldId id="490" r:id="rId226"/>
    <p:sldId id="491" r:id="rId227"/>
    <p:sldId id="492" r:id="rId228"/>
    <p:sldId id="493" r:id="rId229"/>
    <p:sldId id="495" r:id="rId230"/>
    <p:sldId id="496" r:id="rId231"/>
    <p:sldId id="497" r:id="rId232"/>
    <p:sldId id="498" r:id="rId233"/>
    <p:sldId id="499" r:id="rId234"/>
    <p:sldId id="500" r:id="rId235"/>
    <p:sldId id="501" r:id="rId236"/>
    <p:sldId id="502" r:id="rId237"/>
    <p:sldId id="503" r:id="rId238"/>
    <p:sldId id="504" r:id="rId239"/>
    <p:sldId id="505" r:id="rId240"/>
    <p:sldId id="506" r:id="rId241"/>
    <p:sldId id="507" r:id="rId242"/>
    <p:sldId id="508" r:id="rId243"/>
    <p:sldId id="509" r:id="rId244"/>
    <p:sldId id="510" r:id="rId245"/>
    <p:sldId id="511" r:id="rId246"/>
    <p:sldId id="512" r:id="rId247"/>
    <p:sldId id="513" r:id="rId248"/>
    <p:sldId id="514" r:id="rId249"/>
    <p:sldId id="515" r:id="rId250"/>
    <p:sldId id="516" r:id="rId251"/>
    <p:sldId id="517" r:id="rId252"/>
    <p:sldId id="518" r:id="rId253"/>
    <p:sldId id="519" r:id="rId254"/>
    <p:sldId id="520" r:id="rId255"/>
    <p:sldId id="521" r:id="rId256"/>
    <p:sldId id="522" r:id="rId257"/>
    <p:sldId id="261" r:id="rId25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54" Type="http://schemas.openxmlformats.org/officeDocument/2006/relationships/slide" Target="slides/slide253.xml"/><Relationship Id="rId259" Type="http://schemas.openxmlformats.org/officeDocument/2006/relationships/notesMaster" Target="notesMasters/notesMaster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viewProps" Target="viewProps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7DE22-9E91-4192-903F-3C4AE46FA73D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7C5A8-19BE-4F99-84F1-2DBB255A6B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184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193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194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195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196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197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198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199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200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201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202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185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203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204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205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206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207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208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209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210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211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186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213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214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215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216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217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218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219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220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221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222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187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223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224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225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226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227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228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229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230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231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232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188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233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234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235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236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237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238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239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240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241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242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189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243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244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245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246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247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248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249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250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251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252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190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253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254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255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256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191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7C5A8-19BE-4F99-84F1-2DBB255A6B1E}" type="slidenum">
              <a:rPr lang="en-US" smtClean="0"/>
              <a:pPr/>
              <a:t>192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3B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3B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3B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E3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3B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44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3B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687" y="1053737"/>
            <a:ext cx="8305800" cy="3527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90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E3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047750"/>
            <a:ext cx="2133336" cy="51377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2475" y="1880841"/>
            <a:ext cx="5709920" cy="71750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lang="en-IN" sz="3700" b="1" spc="220" dirty="0" smtClean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endParaRPr lang="en-IN" sz="3700" b="1" spc="275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8200" y="4106305"/>
            <a:ext cx="10934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FFFFFF"/>
                </a:solidFill>
                <a:latin typeface="Calibri"/>
                <a:cs typeface="Calibri"/>
              </a:rPr>
              <a:t>Confidential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0575" y="147799"/>
            <a:ext cx="1557399" cy="3228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Limitations of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1338828"/>
          </a:xfrm>
        </p:spPr>
        <p:txBody>
          <a:bodyPr/>
          <a:lstStyle/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Slower than compiled languages (C/C++, Java)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Not ideal for mobile development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Global Interpreter Lock (GIL) limits multi-threading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Memory consumption is high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Class Variables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646331"/>
          </a:xfrm>
        </p:spPr>
        <p:txBody>
          <a:bodyPr/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Defined outside methods, inside class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Shared across all instances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Used for constants or default shared setting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457200" y="1428750"/>
            <a:ext cx="64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class Car:</a:t>
            </a:r>
          </a:p>
          <a:p>
            <a:r>
              <a:rPr lang="en-US" sz="1200" dirty="0" smtClean="0"/>
              <a:t>    wheels = 4   # Class variable</a:t>
            </a:r>
          </a:p>
          <a:p>
            <a:endParaRPr lang="en-US" sz="1200" dirty="0" smtClean="0"/>
          </a:p>
          <a:p>
            <a:r>
              <a:rPr lang="en-US" sz="1200" dirty="0" smtClean="0"/>
              <a:t>    def __init__(self, brand):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self.brand</a:t>
            </a:r>
            <a:r>
              <a:rPr lang="en-US" sz="1200" dirty="0" smtClean="0"/>
              <a:t> = brand   # Instance variable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Car.wheels</a:t>
            </a:r>
            <a:r>
              <a:rPr lang="en-US" sz="1200" dirty="0" smtClean="0"/>
              <a:t>)   # 4</a:t>
            </a:r>
          </a:p>
          <a:p>
            <a:r>
              <a:rPr lang="en-US" sz="1200" dirty="0" smtClean="0"/>
              <a:t>car = Car("Tesla")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car.wheels</a:t>
            </a:r>
            <a:r>
              <a:rPr lang="en-US" sz="1200" dirty="0" smtClean="0"/>
              <a:t>)   # 4</a:t>
            </a:r>
          </a:p>
          <a:p>
            <a:r>
              <a:rPr lang="en-US" sz="1200" dirty="0" err="1" smtClean="0"/>
              <a:t>Car.wheels</a:t>
            </a:r>
            <a:r>
              <a:rPr lang="en-US" sz="1200" dirty="0" smtClean="0"/>
              <a:t> = 5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car.wheels</a:t>
            </a:r>
            <a:r>
              <a:rPr lang="en-US" sz="1200" dirty="0" smtClean="0"/>
              <a:t>)   # 5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car.brand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Local Variables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430887"/>
          </a:xfrm>
        </p:spPr>
        <p:txBody>
          <a:bodyPr/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Defined inside methods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Exist only during method execution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428750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class Car:</a:t>
            </a:r>
          </a:p>
          <a:p>
            <a:r>
              <a:rPr lang="en-US" sz="1200" dirty="0" smtClean="0"/>
              <a:t>    def show(self):</a:t>
            </a:r>
          </a:p>
          <a:p>
            <a:r>
              <a:rPr lang="en-US" sz="1200" dirty="0" smtClean="0"/>
              <a:t>        color = "Red"    # Local variable</a:t>
            </a:r>
          </a:p>
          <a:p>
            <a:r>
              <a:rPr lang="en-US" sz="1200" dirty="0" smtClean="0"/>
              <a:t>        print("Color is", color)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2495550"/>
          <a:ext cx="8458200" cy="121920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Variable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Defined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Lifetime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Shared?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Instance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Inside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As long as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Class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Inside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prefix / cls.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Until program 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Local 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Inside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prefix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Method call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Access Modifiers in Python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Unlike other languages (like Java or C++), Python doesn’t enforce access modifiers strictly. Instead, it follows naming conventions:</a:t>
            </a:r>
          </a:p>
          <a:p>
            <a:endParaRPr lang="en-US" sz="1400" dirty="0"/>
          </a:p>
          <a:p>
            <a:r>
              <a:rPr lang="en-US" sz="1400" dirty="0" smtClean="0"/>
              <a:t>In Python, </a:t>
            </a:r>
            <a:r>
              <a:rPr lang="en-US" sz="1400" b="1" dirty="0" smtClean="0"/>
              <a:t>protected</a:t>
            </a:r>
            <a:r>
              <a:rPr lang="en-US" sz="1400" dirty="0" smtClean="0"/>
              <a:t> and </a:t>
            </a:r>
            <a:r>
              <a:rPr lang="en-US" sz="1400" b="1" dirty="0" smtClean="0"/>
              <a:t>private</a:t>
            </a:r>
            <a:r>
              <a:rPr lang="en-US" sz="1400" dirty="0" smtClean="0"/>
              <a:t> variables are part of </a:t>
            </a:r>
            <a:r>
              <a:rPr lang="en-US" sz="1400" b="1" dirty="0" smtClean="0"/>
              <a:t>encapsulation</a:t>
            </a:r>
            <a:r>
              <a:rPr lang="en-US" sz="1400" dirty="0" smtClean="0"/>
              <a:t>, They control access to class data and help in securing it.</a:t>
            </a:r>
          </a:p>
          <a:p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2038350"/>
          <a:ext cx="8382000" cy="2072640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  <a:gridCol w="2095500"/>
                <a:gridCol w="20955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Syntax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Access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Public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restriction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Can be accessed from anywhere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Protected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_var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Limited (by convention)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Meant to be accessed only within class &amp; subclasses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Private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__var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Strict (name mangled)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Can't be accessed directly outside the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Public Variable (Default)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Can be accessed from anywhere</a:t>
            </a:r>
          </a:p>
          <a:p>
            <a:endParaRPr lang="en-US" sz="1400" dirty="0"/>
          </a:p>
          <a:p>
            <a:r>
              <a:rPr lang="en-US" sz="1400" dirty="0" smtClean="0"/>
              <a:t>class Car:</a:t>
            </a:r>
          </a:p>
          <a:p>
            <a:r>
              <a:rPr lang="en-US" sz="1400" dirty="0" smtClean="0"/>
              <a:t>    def __init__(self):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self.color</a:t>
            </a:r>
            <a:r>
              <a:rPr lang="en-US" sz="1400" dirty="0" smtClean="0"/>
              <a:t> = "Red"  # public</a:t>
            </a:r>
          </a:p>
          <a:p>
            <a:endParaRPr lang="en-US" sz="1400" dirty="0" smtClean="0"/>
          </a:p>
          <a:p>
            <a:r>
              <a:rPr lang="en-US" sz="1400" dirty="0" smtClean="0"/>
              <a:t>c = Car()</a:t>
            </a:r>
          </a:p>
          <a:p>
            <a:r>
              <a:rPr lang="en-US" sz="1400" dirty="0" smtClean="0"/>
              <a:t>print(</a:t>
            </a:r>
            <a:r>
              <a:rPr lang="en-US" sz="1400" dirty="0" err="1" smtClean="0"/>
              <a:t>c.color</a:t>
            </a:r>
            <a:r>
              <a:rPr lang="en-US" sz="1400" dirty="0" smtClean="0"/>
              <a:t>)  #Accessible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Protected Variable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Limited (by convention) Meant to be accessed only within class &amp; subclasses</a:t>
            </a:r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class Car:</a:t>
            </a:r>
          </a:p>
          <a:p>
            <a:r>
              <a:rPr lang="en-US" sz="1400" dirty="0" smtClean="0"/>
              <a:t>    def __init__(self):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self._engine</a:t>
            </a:r>
            <a:r>
              <a:rPr lang="en-US" sz="1400" dirty="0" smtClean="0"/>
              <a:t>= “Petrol"  # </a:t>
            </a:r>
            <a:r>
              <a:rPr lang="en-US" sz="1400" dirty="0" err="1" smtClean="0"/>
              <a:t>proteted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c = Car()</a:t>
            </a:r>
          </a:p>
          <a:p>
            <a:r>
              <a:rPr lang="en-US" sz="1400" dirty="0" smtClean="0"/>
              <a:t>print(</a:t>
            </a:r>
            <a:r>
              <a:rPr lang="en-US" sz="1400" dirty="0" err="1" smtClean="0"/>
              <a:t>c._engine</a:t>
            </a:r>
            <a:r>
              <a:rPr lang="en-US" sz="1400" dirty="0" smtClean="0"/>
              <a:t>) #  Still accessible, but not recommended outside class/subclass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Private </a:t>
            </a:r>
            <a:r>
              <a:rPr lang="en-US" sz="2000" dirty="0" err="1" smtClean="0"/>
              <a:t>Varible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Strict (name mangled)Can't be accessed directly outside the class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class Car:</a:t>
            </a:r>
          </a:p>
          <a:p>
            <a:r>
              <a:rPr lang="en-US" sz="1400" dirty="0" smtClean="0"/>
              <a:t>    def __init__(self):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self.__price</a:t>
            </a:r>
            <a:r>
              <a:rPr lang="en-US" sz="1400" dirty="0" smtClean="0"/>
              <a:t>= 10000  # private</a:t>
            </a:r>
          </a:p>
          <a:p>
            <a:endParaRPr lang="en-US" sz="1400" dirty="0" smtClean="0"/>
          </a:p>
          <a:p>
            <a:r>
              <a:rPr lang="en-US" sz="1400" dirty="0" smtClean="0"/>
              <a:t>c = Car()</a:t>
            </a:r>
          </a:p>
          <a:p>
            <a:r>
              <a:rPr lang="en-US" sz="1400" dirty="0" smtClean="0"/>
              <a:t>print(</a:t>
            </a:r>
            <a:r>
              <a:rPr lang="en-US" sz="1400" dirty="0" err="1" smtClean="0"/>
              <a:t>c._price</a:t>
            </a:r>
            <a:r>
              <a:rPr lang="en-US" sz="1400" dirty="0" smtClean="0"/>
              <a:t>) # Error: </a:t>
            </a:r>
            <a:r>
              <a:rPr lang="en-US" sz="1400" dirty="0" err="1" smtClean="0"/>
              <a:t>AttributeError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print(</a:t>
            </a:r>
            <a:r>
              <a:rPr lang="en-US" sz="1400" dirty="0" err="1" smtClean="0"/>
              <a:t>c._Car__price</a:t>
            </a:r>
            <a:r>
              <a:rPr lang="en-US" sz="1400" dirty="0" smtClean="0"/>
              <a:t>)    # Accessible via name mangling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b="1" dirty="0" smtClean="0"/>
              <a:t>Why name mangling?</a:t>
            </a:r>
          </a:p>
          <a:p>
            <a:r>
              <a:rPr lang="en-US" sz="1400" dirty="0" smtClean="0"/>
              <a:t>Python renames __price internally as _</a:t>
            </a:r>
            <a:r>
              <a:rPr lang="en-US" sz="1400" dirty="0" err="1" smtClean="0"/>
              <a:t>Car__price</a:t>
            </a:r>
            <a:r>
              <a:rPr lang="en-US" sz="1400" dirty="0" smtClean="0"/>
              <a:t> to prevent accidental access.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Instance Method 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3" indent="-342900">
              <a:buFont typeface="Arial" pitchFamily="34" charset="0"/>
              <a:buChar char="•"/>
            </a:pPr>
            <a:r>
              <a:rPr lang="en-US" sz="1400" dirty="0" smtClean="0"/>
              <a:t>The default method type.</a:t>
            </a: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1400" dirty="0" smtClean="0"/>
              <a:t>Can access and modify </a:t>
            </a:r>
            <a:r>
              <a:rPr lang="en-US" sz="1400" b="1" dirty="0" smtClean="0"/>
              <a:t>instance variables</a:t>
            </a:r>
            <a:r>
              <a:rPr lang="en-US" sz="1400" dirty="0" smtClean="0"/>
              <a:t> and </a:t>
            </a:r>
            <a:r>
              <a:rPr lang="en-US" sz="1400" b="1" dirty="0" smtClean="0"/>
              <a:t>class variables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class Car:</a:t>
            </a:r>
          </a:p>
          <a:p>
            <a:r>
              <a:rPr lang="en-US" sz="1400" dirty="0" smtClean="0"/>
              <a:t>    def __init__(self, brand):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self.brand</a:t>
            </a:r>
            <a:r>
              <a:rPr lang="en-US" sz="1400" dirty="0" smtClean="0"/>
              <a:t> = brand</a:t>
            </a:r>
          </a:p>
          <a:p>
            <a:endParaRPr lang="en-US" sz="1400" dirty="0" smtClean="0"/>
          </a:p>
          <a:p>
            <a:r>
              <a:rPr lang="en-US" sz="1400" dirty="0" smtClean="0"/>
              <a:t>    def </a:t>
            </a:r>
            <a:r>
              <a:rPr lang="en-US" sz="1400" dirty="0" err="1" smtClean="0"/>
              <a:t>show_brand</a:t>
            </a:r>
            <a:r>
              <a:rPr lang="en-US" sz="1400" dirty="0" smtClean="0"/>
              <a:t>(self):  # instance method</a:t>
            </a:r>
          </a:p>
          <a:p>
            <a:r>
              <a:rPr lang="en-US" sz="1400" dirty="0" smtClean="0"/>
              <a:t>        print("Brand is:", </a:t>
            </a:r>
            <a:r>
              <a:rPr lang="en-US" sz="1400" dirty="0" err="1" smtClean="0"/>
              <a:t>self.brand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 smtClean="0"/>
              <a:t>c = Car("Toyota")</a:t>
            </a:r>
          </a:p>
          <a:p>
            <a:r>
              <a:rPr lang="en-US" sz="1400" dirty="0" err="1" smtClean="0"/>
              <a:t>c.show_brand</a:t>
            </a:r>
            <a:r>
              <a:rPr lang="en-US" sz="1400" dirty="0" smtClean="0"/>
              <a:t>()  # Output: Brand is: Toyota</a:t>
            </a:r>
          </a:p>
          <a:p>
            <a:endParaRPr lang="en-US" sz="1400" dirty="0"/>
          </a:p>
          <a:p>
            <a:r>
              <a:rPr lang="en-US" sz="1400" dirty="0" smtClean="0"/>
              <a:t>Uses self to access object-specific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Class Method 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2" indent="-342900">
              <a:buFont typeface="Arial" pitchFamily="34" charset="0"/>
              <a:buChar char="•"/>
            </a:pPr>
            <a:r>
              <a:rPr lang="en-US" sz="1400" dirty="0" smtClean="0"/>
              <a:t>Uses @</a:t>
            </a:r>
            <a:r>
              <a:rPr lang="en-US" sz="1400" dirty="0" err="1" smtClean="0"/>
              <a:t>classmethod</a:t>
            </a:r>
            <a:r>
              <a:rPr lang="en-US" sz="1400" dirty="0" smtClean="0"/>
              <a:t> decorator.</a:t>
            </a:r>
          </a:p>
          <a:p>
            <a:pPr marL="342900" lvl="2" indent="-342900">
              <a:buFont typeface="Arial" pitchFamily="34" charset="0"/>
              <a:buChar char="•"/>
            </a:pPr>
            <a:r>
              <a:rPr lang="en-US" sz="1400" dirty="0" smtClean="0"/>
              <a:t>Takes </a:t>
            </a:r>
            <a:r>
              <a:rPr lang="en-US" sz="1400" dirty="0" err="1" smtClean="0"/>
              <a:t>cls</a:t>
            </a:r>
            <a:r>
              <a:rPr lang="en-US" sz="1400" dirty="0" smtClean="0"/>
              <a:t> as the first parameter (refers to the class, not the object).</a:t>
            </a:r>
          </a:p>
          <a:p>
            <a:pPr marL="342900" lvl="2" indent="-342900">
              <a:buFont typeface="Arial" pitchFamily="34" charset="0"/>
              <a:buChar char="•"/>
            </a:pPr>
            <a:r>
              <a:rPr lang="en-US" sz="1400" dirty="0" smtClean="0"/>
              <a:t>Can </a:t>
            </a:r>
            <a:r>
              <a:rPr lang="en-US" sz="1400" b="1" dirty="0" smtClean="0"/>
              <a:t>access and modify class variables</a:t>
            </a:r>
            <a:r>
              <a:rPr lang="en-US" sz="1400" dirty="0" smtClean="0"/>
              <a:t>, but </a:t>
            </a:r>
            <a:r>
              <a:rPr lang="en-US" sz="1400" b="1" dirty="0" smtClean="0"/>
              <a:t>not instance variables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class Car:</a:t>
            </a:r>
          </a:p>
          <a:p>
            <a:r>
              <a:rPr lang="en-US" sz="1400" dirty="0" smtClean="0"/>
              <a:t>    wheels = 4  # class variable</a:t>
            </a:r>
          </a:p>
          <a:p>
            <a:endParaRPr lang="en-US" sz="1400" dirty="0" smtClean="0"/>
          </a:p>
          <a:p>
            <a:r>
              <a:rPr lang="en-US" sz="1400" dirty="0" smtClean="0"/>
              <a:t>    @</a:t>
            </a:r>
            <a:r>
              <a:rPr lang="en-US" sz="1400" dirty="0" err="1" smtClean="0"/>
              <a:t>classmethod</a:t>
            </a:r>
            <a:endParaRPr lang="en-US" sz="1400" dirty="0" smtClean="0"/>
          </a:p>
          <a:p>
            <a:r>
              <a:rPr lang="en-US" sz="1400" dirty="0" smtClean="0"/>
              <a:t>    def </a:t>
            </a:r>
            <a:r>
              <a:rPr lang="en-US" sz="1400" dirty="0" err="1" smtClean="0"/>
              <a:t>get_wheel_count</a:t>
            </a:r>
            <a:r>
              <a:rPr lang="en-US" sz="1400" dirty="0" smtClean="0"/>
              <a:t>(</a:t>
            </a:r>
            <a:r>
              <a:rPr lang="en-US" sz="1400" dirty="0" err="1" smtClean="0"/>
              <a:t>cls</a:t>
            </a:r>
            <a:r>
              <a:rPr lang="en-US" sz="1400" dirty="0" smtClean="0"/>
              <a:t>):  # class method</a:t>
            </a:r>
          </a:p>
          <a:p>
            <a:r>
              <a:rPr lang="en-US" sz="1400" dirty="0" smtClean="0"/>
              <a:t>        print("Number of wheels:", </a:t>
            </a:r>
            <a:r>
              <a:rPr lang="en-US" sz="1400" dirty="0" err="1" smtClean="0"/>
              <a:t>cls.wheels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.  </a:t>
            </a:r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when you need to work with class-level data.</a:t>
            </a:r>
          </a:p>
          <a:p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Static Method 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Uses @</a:t>
            </a:r>
            <a:r>
              <a:rPr lang="en-US" sz="1200" dirty="0" err="1" smtClean="0"/>
              <a:t>staticmethod</a:t>
            </a:r>
            <a:r>
              <a:rPr lang="en-US" sz="1200" dirty="0" smtClean="0"/>
              <a:t> decorator.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b="1" dirty="0" smtClean="0"/>
              <a:t>No self or </a:t>
            </a:r>
            <a:r>
              <a:rPr lang="en-US" sz="1200" b="1" dirty="0" err="1" smtClean="0"/>
              <a:t>cls</a:t>
            </a:r>
            <a:r>
              <a:rPr lang="en-US" sz="12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Behaves like a regular function, but kept inside class for organization.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Cannot access instance or class data</a:t>
            </a:r>
            <a:endParaRPr lang="en-US" sz="1200" b="1" dirty="0" smtClean="0"/>
          </a:p>
          <a:p>
            <a:endParaRPr lang="en-US" sz="1200" dirty="0"/>
          </a:p>
          <a:p>
            <a:r>
              <a:rPr lang="en-US" sz="1200" dirty="0" smtClean="0"/>
              <a:t>class Car:</a:t>
            </a:r>
          </a:p>
          <a:p>
            <a:r>
              <a:rPr lang="en-US" sz="1200" dirty="0" smtClean="0"/>
              <a:t>    @</a:t>
            </a:r>
            <a:r>
              <a:rPr lang="en-US" sz="1200" dirty="0" err="1" smtClean="0"/>
              <a:t>staticmethod</a:t>
            </a:r>
            <a:endParaRPr lang="en-US" sz="1200" dirty="0" smtClean="0"/>
          </a:p>
          <a:p>
            <a:r>
              <a:rPr lang="en-US" sz="1200" dirty="0" smtClean="0"/>
              <a:t>    def </a:t>
            </a:r>
            <a:r>
              <a:rPr lang="en-US" sz="1200" dirty="0" err="1" smtClean="0"/>
              <a:t>greet_user</a:t>
            </a:r>
            <a:r>
              <a:rPr lang="en-US" sz="1200" dirty="0" smtClean="0"/>
              <a:t>():  # static method</a:t>
            </a:r>
          </a:p>
          <a:p>
            <a:r>
              <a:rPr lang="en-US" sz="1200" dirty="0" smtClean="0"/>
              <a:t>        print("Welcome to Car Showroom!")</a:t>
            </a:r>
          </a:p>
          <a:p>
            <a:endParaRPr lang="en-US" sz="1200" dirty="0"/>
          </a:p>
          <a:p>
            <a:r>
              <a:rPr lang="en-US" sz="1200" dirty="0" err="1" smtClean="0"/>
              <a:t>Car.greet_user</a:t>
            </a:r>
            <a:r>
              <a:rPr lang="en-US" sz="1200" dirty="0" smtClean="0"/>
              <a:t>()</a:t>
            </a:r>
          </a:p>
          <a:p>
            <a:endParaRPr lang="en-US" sz="1200" dirty="0"/>
          </a:p>
          <a:p>
            <a:r>
              <a:rPr lang="en-US" sz="1200" dirty="0" smtClean="0"/>
              <a:t>Use when logic is related to the class but doesn’t need instance or class info.</a:t>
            </a:r>
          </a:p>
          <a:p>
            <a:endParaRPr lang="en-US" sz="12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257550"/>
          <a:ext cx="7620000" cy="109728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Method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Access or modify object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Instance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Work with class-level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Utility/helper function (logic only)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Static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Access Modifiers for Methods in Python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666750"/>
            <a:ext cx="8305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In Python, </a:t>
            </a:r>
            <a:r>
              <a:rPr lang="en-US" sz="1400" b="1" dirty="0" smtClean="0"/>
              <a:t>access modifiers</a:t>
            </a:r>
            <a:r>
              <a:rPr lang="en-US" sz="1400" dirty="0" smtClean="0"/>
              <a:t> are used to </a:t>
            </a:r>
            <a:r>
              <a:rPr lang="en-US" sz="1400" b="1" dirty="0" smtClean="0"/>
              <a:t>control the visibility</a:t>
            </a:r>
            <a:r>
              <a:rPr lang="en-US" sz="1400" dirty="0" smtClean="0"/>
              <a:t> (accessibility) of </a:t>
            </a:r>
            <a:r>
              <a:rPr lang="en-US" sz="1400" b="1" dirty="0" smtClean="0"/>
              <a:t>class members</a:t>
            </a:r>
            <a:r>
              <a:rPr lang="en-US" sz="1400" dirty="0" smtClean="0"/>
              <a:t> (methods and variables) from </a:t>
            </a:r>
            <a:r>
              <a:rPr lang="en-US" sz="1400" b="1" dirty="0" smtClean="0"/>
              <a:t>outside the class</a:t>
            </a:r>
            <a:r>
              <a:rPr lang="en-US" sz="1400" dirty="0" smtClean="0"/>
              <a:t>. Python doesn’t enforce strict access control like Java or C++, it follows a </a:t>
            </a:r>
            <a:r>
              <a:rPr lang="en-US" sz="1400" b="1" dirty="0" smtClean="0"/>
              <a:t>convention-based approach</a:t>
            </a:r>
            <a:r>
              <a:rPr lang="en-US" sz="1400" dirty="0" smtClean="0"/>
              <a:t> using underscores.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733550"/>
          <a:ext cx="8305800" cy="1432560"/>
        </p:xfrm>
        <a:graphic>
          <a:graphicData uri="http://schemas.openxmlformats.org/drawingml/2006/table">
            <a:tbl>
              <a:tblPr/>
              <a:tblGrid>
                <a:gridCol w="2076450"/>
                <a:gridCol w="2076450"/>
                <a:gridCol w="2076450"/>
                <a:gridCol w="20764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Access Modifier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Syntax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Accessible 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Public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 method(self):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underscore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Everywhere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Protected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 _method(self):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Single underscore prefix 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Class and subclasses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Private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 __method(self):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Double underscore prefix 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within the class (name mangled)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Comparison between C and Python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819150"/>
          <a:ext cx="8153400" cy="39368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17800"/>
                <a:gridCol w="2717800"/>
                <a:gridCol w="2717800"/>
              </a:tblGrid>
              <a:tr h="183535">
                <a:tc>
                  <a:txBody>
                    <a:bodyPr/>
                    <a:lstStyle/>
                    <a:p>
                      <a:r>
                        <a:rPr lang="en-US" sz="1100" dirty="0"/>
                        <a:t>Feature </a:t>
                      </a:r>
                      <a:endParaRPr lang="en-US" sz="1100" b="1" dirty="0"/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🧠 C Language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🐍 Python Language</a:t>
                      </a:r>
                    </a:p>
                  </a:txBody>
                  <a:tcPr marL="26219" marR="26219" marT="13110" marB="13110" anchor="ctr"/>
                </a:tc>
              </a:tr>
              <a:tr h="104877">
                <a:tc>
                  <a:txBody>
                    <a:bodyPr/>
                    <a:lstStyle/>
                    <a:p>
                      <a:r>
                        <a:rPr lang="en-US" sz="1100"/>
                        <a:t>Type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Compiled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Interpreted</a:t>
                      </a:r>
                    </a:p>
                  </a:txBody>
                  <a:tcPr marL="26219" marR="26219" marT="13110" marB="13110" anchor="ctr"/>
                </a:tc>
              </a:tr>
              <a:tr h="262194">
                <a:tc>
                  <a:txBody>
                    <a:bodyPr/>
                    <a:lstStyle/>
                    <a:p>
                      <a:r>
                        <a:rPr lang="en-US" sz="1100" dirty="0"/>
                        <a:t>Syntax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Complex, strict (uses braces, semicolons)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Simple, readable (indentation-based)</a:t>
                      </a:r>
                    </a:p>
                  </a:txBody>
                  <a:tcPr marL="26219" marR="26219" marT="13110" marB="13110" anchor="ctr"/>
                </a:tc>
              </a:tr>
              <a:tr h="262194">
                <a:tc>
                  <a:txBody>
                    <a:bodyPr/>
                    <a:lstStyle/>
                    <a:p>
                      <a:r>
                        <a:rPr lang="en-US" sz="1100"/>
                        <a:t>Speed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Very fast (closer to hardware)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Slower (interpreted, dynamic typing)</a:t>
                      </a:r>
                    </a:p>
                  </a:txBody>
                  <a:tcPr marL="26219" marR="26219" marT="13110" marB="13110" anchor="ctr"/>
                </a:tc>
              </a:tr>
              <a:tr h="262194">
                <a:tc>
                  <a:txBody>
                    <a:bodyPr/>
                    <a:lstStyle/>
                    <a:p>
                      <a:r>
                        <a:rPr lang="en-US" sz="1100"/>
                        <a:t>Memory Management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Manual (malloc, free)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Automatic (Garbage Collection)</a:t>
                      </a:r>
                    </a:p>
                  </a:txBody>
                  <a:tcPr marL="26219" marR="26219" marT="13110" marB="13110" anchor="ctr"/>
                </a:tc>
              </a:tr>
              <a:tr h="262194">
                <a:tc>
                  <a:txBody>
                    <a:bodyPr/>
                    <a:lstStyle/>
                    <a:p>
                      <a:r>
                        <a:rPr lang="en-US" sz="1100"/>
                        <a:t>Typing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Static (type declared before use)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Dynamic (type inferred at runtime)</a:t>
                      </a:r>
                    </a:p>
                  </a:txBody>
                  <a:tcPr marL="26219" marR="26219" marT="13110" marB="13110" anchor="ctr"/>
                </a:tc>
              </a:tr>
              <a:tr h="340852">
                <a:tc>
                  <a:txBody>
                    <a:bodyPr/>
                    <a:lstStyle/>
                    <a:p>
                      <a:r>
                        <a:rPr lang="en-US" sz="1100" dirty="0"/>
                        <a:t>Compilation / Execution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Must compile before running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Executes line by line (no compilation needed)</a:t>
                      </a:r>
                    </a:p>
                  </a:txBody>
                  <a:tcPr marL="26219" marR="26219" marT="13110" marB="13110" anchor="ctr"/>
                </a:tc>
              </a:tr>
              <a:tr h="262194">
                <a:tc>
                  <a:txBody>
                    <a:bodyPr/>
                    <a:lstStyle/>
                    <a:p>
                      <a:r>
                        <a:rPr lang="en-US" sz="1100"/>
                        <a:t>Code Length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More verbose (boilerplate needed)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Concise, fewer lines</a:t>
                      </a:r>
                    </a:p>
                  </a:txBody>
                  <a:tcPr marL="26219" marR="26219" marT="13110" marB="13110" anchor="ctr"/>
                </a:tc>
              </a:tr>
              <a:tr h="262194">
                <a:tc>
                  <a:txBody>
                    <a:bodyPr/>
                    <a:lstStyle/>
                    <a:p>
                      <a:r>
                        <a:rPr lang="en-US" sz="1100"/>
                        <a:t>Use Cases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OS, embedded systems, drivers, real-time systems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Web, data science, ML, automation, scripting</a:t>
                      </a:r>
                    </a:p>
                  </a:txBody>
                  <a:tcPr marL="26219" marR="26219" marT="13110" marB="13110" anchor="ctr"/>
                </a:tc>
              </a:tr>
              <a:tr h="262194">
                <a:tc>
                  <a:txBody>
                    <a:bodyPr/>
                    <a:lstStyle/>
                    <a:p>
                      <a:r>
                        <a:rPr lang="en-US" sz="1100" dirty="0"/>
                        <a:t>Standard Libraries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Limited standard library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Very large standard library and external packages</a:t>
                      </a:r>
                    </a:p>
                  </a:txBody>
                  <a:tcPr marL="26219" marR="26219" marT="13110" marB="13110" anchor="ctr"/>
                </a:tc>
              </a:tr>
              <a:tr h="183535">
                <a:tc>
                  <a:txBody>
                    <a:bodyPr/>
                    <a:lstStyle/>
                    <a:p>
                      <a:r>
                        <a:rPr lang="en-US" sz="1100"/>
                        <a:t>Pointers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Supported (direct memory access)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Not supported</a:t>
                      </a:r>
                    </a:p>
                  </a:txBody>
                  <a:tcPr marL="26219" marR="26219" marT="13110" marB="13110" anchor="ctr"/>
                </a:tc>
              </a:tr>
              <a:tr h="183535">
                <a:tc>
                  <a:txBody>
                    <a:bodyPr/>
                    <a:lstStyle/>
                    <a:p>
                      <a:r>
                        <a:rPr lang="en-US" sz="1100"/>
                        <a:t>Object-Oriented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Not natively object-oriented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Fully object-oriented</a:t>
                      </a:r>
                    </a:p>
                  </a:txBody>
                  <a:tcPr marL="26219" marR="26219" marT="13110" marB="13110" anchor="ctr"/>
                </a:tc>
              </a:tr>
              <a:tr h="262194">
                <a:tc>
                  <a:txBody>
                    <a:bodyPr/>
                    <a:lstStyle/>
                    <a:p>
                      <a:r>
                        <a:rPr lang="en-US" sz="1100"/>
                        <a:t>Portability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Requires recompilation on different systems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Highly portable across platforms</a:t>
                      </a:r>
                    </a:p>
                  </a:txBody>
                  <a:tcPr marL="26219" marR="26219" marT="13110" marB="13110" anchor="ctr"/>
                </a:tc>
              </a:tr>
              <a:tr h="262194">
                <a:tc>
                  <a:txBody>
                    <a:bodyPr/>
                    <a:lstStyle/>
                    <a:p>
                      <a:r>
                        <a:rPr lang="en-US" sz="1100"/>
                        <a:t>Error Handling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Limited (manual checks required)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Robust exception handling (try-except blocks)</a:t>
                      </a:r>
                    </a:p>
                  </a:txBody>
                  <a:tcPr marL="26219" marR="26219" marT="13110" marB="13110" anchor="ctr"/>
                </a:tc>
              </a:tr>
              <a:tr h="262194">
                <a:tc>
                  <a:txBody>
                    <a:bodyPr/>
                    <a:lstStyle/>
                    <a:p>
                      <a:r>
                        <a:rPr lang="en-US" sz="1100" dirty="0"/>
                        <a:t>Multithreading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More efficient (no GIL)</a:t>
                      </a:r>
                    </a:p>
                  </a:txBody>
                  <a:tcPr marL="26219" marR="26219" marT="13110" marB="1311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Limited by Global Interpreter Lock (GIL)</a:t>
                      </a:r>
                    </a:p>
                  </a:txBody>
                  <a:tcPr marL="26219" marR="26219" marT="13110" marB="1311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Public Method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66675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Default</a:t>
            </a:r>
            <a:r>
              <a:rPr lang="en-US" sz="1400" dirty="0" smtClean="0"/>
              <a:t> visibility.</a:t>
            </a:r>
          </a:p>
          <a:p>
            <a:r>
              <a:rPr lang="en-US" sz="1400" dirty="0" smtClean="0"/>
              <a:t>Accessible from </a:t>
            </a:r>
            <a:r>
              <a:rPr lang="en-US" sz="1400" b="1" dirty="0" smtClean="0"/>
              <a:t>anywhere</a:t>
            </a:r>
            <a:r>
              <a:rPr lang="en-US" sz="1400" dirty="0" smtClean="0"/>
              <a:t> (inside and outside the class).</a:t>
            </a:r>
          </a:p>
          <a:p>
            <a:endParaRPr lang="en-US" sz="1400" dirty="0"/>
          </a:p>
          <a:p>
            <a:r>
              <a:rPr lang="en-US" sz="1400" dirty="0" smtClean="0"/>
              <a:t>class Car:</a:t>
            </a:r>
          </a:p>
          <a:p>
            <a:r>
              <a:rPr lang="en-US" sz="1400" dirty="0" smtClean="0"/>
              <a:t>    def start(self):</a:t>
            </a:r>
          </a:p>
          <a:p>
            <a:r>
              <a:rPr lang="en-US" sz="1400" dirty="0" smtClean="0"/>
              <a:t>        print("Car started")</a:t>
            </a:r>
          </a:p>
          <a:p>
            <a:endParaRPr lang="en-US" sz="1400" dirty="0" smtClean="0"/>
          </a:p>
          <a:p>
            <a:r>
              <a:rPr lang="en-US" sz="1400" dirty="0" smtClean="0"/>
              <a:t>c = Car()</a:t>
            </a:r>
          </a:p>
          <a:p>
            <a:r>
              <a:rPr lang="en-US" sz="1400" dirty="0" err="1" smtClean="0"/>
              <a:t>c.start</a:t>
            </a:r>
            <a:r>
              <a:rPr lang="en-US" sz="1400" dirty="0" smtClean="0"/>
              <a:t>()  # Allowed: Public method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Protected Method (_</a:t>
            </a:r>
            <a:r>
              <a:rPr lang="en-US" sz="2000" dirty="0" err="1" smtClean="0"/>
              <a:t>single_underscore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666750"/>
            <a:ext cx="8305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Meant to be used </a:t>
            </a:r>
            <a:r>
              <a:rPr lang="en-US" sz="1400" b="1" dirty="0" smtClean="0"/>
              <a:t>within the class or subclasses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Convention only</a:t>
            </a:r>
            <a:r>
              <a:rPr lang="en-US" sz="1400" dirty="0" smtClean="0"/>
              <a:t>; not truly restricted.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class Vehicle:</a:t>
            </a:r>
          </a:p>
          <a:p>
            <a:r>
              <a:rPr lang="en-US" sz="1400" dirty="0" smtClean="0"/>
              <a:t>    def _engine(self):</a:t>
            </a:r>
          </a:p>
          <a:p>
            <a:r>
              <a:rPr lang="en-US" sz="1400" dirty="0" smtClean="0"/>
              <a:t>        print("Protected engine method")</a:t>
            </a:r>
          </a:p>
          <a:p>
            <a:endParaRPr lang="en-US" sz="1400" dirty="0" smtClean="0"/>
          </a:p>
          <a:p>
            <a:r>
              <a:rPr lang="en-US" sz="1400" dirty="0" smtClean="0"/>
              <a:t>class Bike(Vehicle):</a:t>
            </a:r>
          </a:p>
          <a:p>
            <a:r>
              <a:rPr lang="en-US" sz="1400" dirty="0" smtClean="0"/>
              <a:t>    def show(self):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self._engine</a:t>
            </a:r>
            <a:r>
              <a:rPr lang="en-US" sz="1400" dirty="0" smtClean="0"/>
              <a:t>()  # Allowed in subclass</a:t>
            </a:r>
          </a:p>
          <a:p>
            <a:endParaRPr lang="en-US" sz="1400" dirty="0" smtClean="0"/>
          </a:p>
          <a:p>
            <a:r>
              <a:rPr lang="en-US" sz="1400" dirty="0" smtClean="0"/>
              <a:t>v = Vehicle()</a:t>
            </a:r>
          </a:p>
          <a:p>
            <a:r>
              <a:rPr lang="en-US" sz="1400" dirty="0" err="1" smtClean="0"/>
              <a:t>v._engine</a:t>
            </a:r>
            <a:r>
              <a:rPr lang="en-US" sz="1400" dirty="0" smtClean="0"/>
              <a:t>()  # Allowed, but not recommended outside the class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Private Method (__</a:t>
            </a:r>
            <a:r>
              <a:rPr lang="en-US" sz="2000" dirty="0" err="1" smtClean="0"/>
              <a:t>double_underscore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666750"/>
            <a:ext cx="83058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 smtClean="0"/>
              <a:t>Name is </a:t>
            </a:r>
            <a:r>
              <a:rPr lang="en-US" sz="1400" b="1" dirty="0" smtClean="0"/>
              <a:t>mangled</a:t>
            </a:r>
            <a:r>
              <a:rPr lang="en-US" sz="1400" dirty="0" smtClean="0"/>
              <a:t> to prevent access from outside.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Cannot be accessed directly using the method name.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sz="1400" dirty="0" smtClean="0"/>
              <a:t>class Plane:</a:t>
            </a:r>
          </a:p>
          <a:p>
            <a:r>
              <a:rPr lang="en-US" sz="1400" dirty="0" smtClean="0"/>
              <a:t>    def __fly(self):</a:t>
            </a:r>
          </a:p>
          <a:p>
            <a:r>
              <a:rPr lang="en-US" sz="1400" dirty="0" smtClean="0"/>
              <a:t>        print("Flying")</a:t>
            </a:r>
          </a:p>
          <a:p>
            <a:endParaRPr lang="en-US" sz="1400" dirty="0" smtClean="0"/>
          </a:p>
          <a:p>
            <a:r>
              <a:rPr lang="en-US" sz="1400" dirty="0" smtClean="0"/>
              <a:t>    def </a:t>
            </a:r>
            <a:r>
              <a:rPr lang="en-US" sz="1400" dirty="0" err="1" smtClean="0"/>
              <a:t>access_private</a:t>
            </a:r>
            <a:r>
              <a:rPr lang="en-US" sz="1400" dirty="0" smtClean="0"/>
              <a:t>(self):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self.__fly</a:t>
            </a:r>
            <a:r>
              <a:rPr lang="en-US" sz="1400" dirty="0" smtClean="0"/>
              <a:t>()  # Allowed inside class</a:t>
            </a:r>
          </a:p>
          <a:p>
            <a:endParaRPr lang="en-US" sz="1400" dirty="0" smtClean="0"/>
          </a:p>
          <a:p>
            <a:r>
              <a:rPr lang="en-US" sz="1400" dirty="0" smtClean="0"/>
              <a:t>p = Plane()</a:t>
            </a:r>
          </a:p>
          <a:p>
            <a:r>
              <a:rPr lang="en-US" sz="1400" dirty="0" smtClean="0"/>
              <a:t># </a:t>
            </a:r>
            <a:r>
              <a:rPr lang="en-US" sz="1400" dirty="0" err="1" smtClean="0"/>
              <a:t>p.__fly</a:t>
            </a:r>
            <a:r>
              <a:rPr lang="en-US" sz="1400" dirty="0" smtClean="0"/>
              <a:t>()        Error: </a:t>
            </a:r>
            <a:r>
              <a:rPr lang="en-US" sz="1400" dirty="0" err="1" smtClean="0"/>
              <a:t>AttributeError</a:t>
            </a:r>
            <a:endParaRPr lang="en-US" sz="1400" dirty="0" smtClean="0"/>
          </a:p>
          <a:p>
            <a:r>
              <a:rPr lang="en-US" sz="1400" dirty="0" err="1" smtClean="0"/>
              <a:t>p.access_private</a:t>
            </a:r>
            <a:r>
              <a:rPr lang="en-US" sz="1400" dirty="0" smtClean="0"/>
              <a:t>()  #Indirect access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Magic Methods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 Python, </a:t>
            </a:r>
            <a:r>
              <a:rPr lang="en-US" sz="1200" b="1" dirty="0" smtClean="0"/>
              <a:t>special methods</a:t>
            </a:r>
            <a:r>
              <a:rPr lang="en-US" sz="1200" dirty="0" smtClean="0"/>
              <a:t> (also called </a:t>
            </a:r>
            <a:r>
              <a:rPr lang="en-US" sz="1200" b="1" dirty="0" smtClean="0"/>
              <a:t>magic methods</a:t>
            </a:r>
            <a:r>
              <a:rPr lang="en-US" sz="1200" dirty="0" smtClean="0"/>
              <a:t> or </a:t>
            </a:r>
            <a:r>
              <a:rPr lang="en-US" sz="1200" b="1" dirty="0" err="1" smtClean="0"/>
              <a:t>dunder</a:t>
            </a:r>
            <a:r>
              <a:rPr lang="en-US" sz="1200" b="1" dirty="0" smtClean="0"/>
              <a:t> methods</a:t>
            </a:r>
            <a:r>
              <a:rPr lang="en-US" sz="1200" dirty="0" smtClean="0"/>
              <a:t>, because they start and end with double underscores __) allow you to define or customize the behavior of objects for built-in operations like printing, addition, iteration, context management, etc.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504950"/>
          <a:ext cx="8915400" cy="3385928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138940">
                <a:tc>
                  <a:txBody>
                    <a:bodyPr/>
                    <a:lstStyle/>
                    <a:p>
                      <a:r>
                        <a:rPr lang="en-US" sz="1100"/>
                        <a:t>Method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Purpose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r>
                        <a:rPr lang="en-US" sz="1100"/>
                        <a:t>__init__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Constructor: Initializes a new instance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7350">
                <a:tc>
                  <a:txBody>
                    <a:bodyPr/>
                    <a:lstStyle/>
                    <a:p>
                      <a:r>
                        <a:rPr lang="en-US" sz="1100"/>
                        <a:t>__del__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Destructor: Called when an object is about to be destroyed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r>
                        <a:rPr lang="en-US" sz="1100"/>
                        <a:t>__str__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 representation for print() and str()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r>
                        <a:rPr lang="en-US" sz="1100"/>
                        <a:t>__repr__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Official string representation, used in debugging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940">
                <a:tc>
                  <a:txBody>
                    <a:bodyPr/>
                    <a:lstStyle/>
                    <a:p>
                      <a:r>
                        <a:rPr lang="en-US" sz="1100"/>
                        <a:t>__len__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Returns the length using len()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940">
                <a:tc>
                  <a:txBody>
                    <a:bodyPr/>
                    <a:lstStyle/>
                    <a:p>
                      <a:r>
                        <a:rPr lang="en-US" sz="1100"/>
                        <a:t>__getitem__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Gets an item using obj[key]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r>
                        <a:rPr lang="en-US" sz="1100"/>
                        <a:t>__setitem__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Sets an item using </a:t>
                      </a:r>
                      <a:r>
                        <a:rPr lang="en-US" sz="1100" dirty="0" err="1"/>
                        <a:t>obj</a:t>
                      </a:r>
                      <a:r>
                        <a:rPr lang="en-US" sz="1100" dirty="0"/>
                        <a:t>[key] = value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r>
                        <a:rPr lang="en-US" sz="1100" dirty="0"/>
                        <a:t>__call__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Makes an object callable like a function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r>
                        <a:rPr lang="en-US" sz="1100"/>
                        <a:t>__eq__, __ne__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Equality / inequality comparison (==, !=)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r>
                        <a:rPr lang="en-US" sz="1100"/>
                        <a:t>__lt__, __le__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Less than / less than or equal (&lt;, &lt;=)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r>
                        <a:rPr lang="en-US" sz="1100"/>
                        <a:t>__gt__, __ge__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Greater than / greater than or equal (&gt;, &gt;=)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r>
                        <a:rPr lang="en-US" sz="1100"/>
                        <a:t>__add__, __sub__, __mul__, etc.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Operator overloading for arithmetic operations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3145">
                <a:tc>
                  <a:txBody>
                    <a:bodyPr/>
                    <a:lstStyle/>
                    <a:p>
                      <a:r>
                        <a:rPr lang="en-US" sz="1100"/>
                        <a:t>__enter__, __exit__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Context manager support (with statement)</a:t>
                      </a:r>
                    </a:p>
                  </a:txBody>
                  <a:tcPr marL="34735" marR="34735" marT="17368" marB="173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class Book:</a:t>
            </a:r>
          </a:p>
          <a:p>
            <a:r>
              <a:rPr lang="en-US" sz="1200" dirty="0" smtClean="0"/>
              <a:t>    def __init__(self, title, author):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self.title</a:t>
            </a:r>
            <a:r>
              <a:rPr lang="en-US" sz="1200" dirty="0" smtClean="0"/>
              <a:t> = title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self.author</a:t>
            </a:r>
            <a:r>
              <a:rPr lang="en-US" sz="1200" dirty="0" smtClean="0"/>
              <a:t> = author</a:t>
            </a:r>
          </a:p>
          <a:p>
            <a:endParaRPr lang="en-US" sz="1200" dirty="0" smtClean="0"/>
          </a:p>
          <a:p>
            <a:r>
              <a:rPr lang="en-US" sz="1200" dirty="0" smtClean="0"/>
              <a:t>    def __</a:t>
            </a:r>
            <a:r>
              <a:rPr lang="en-US" sz="1200" dirty="0" err="1" smtClean="0"/>
              <a:t>str</a:t>
            </a:r>
            <a:r>
              <a:rPr lang="en-US" sz="1200" dirty="0" smtClean="0"/>
              <a:t>__(self):</a:t>
            </a:r>
          </a:p>
          <a:p>
            <a:r>
              <a:rPr lang="en-US" sz="1200" dirty="0" smtClean="0"/>
              <a:t>        return f"{</a:t>
            </a:r>
            <a:r>
              <a:rPr lang="en-US" sz="1200" dirty="0" err="1" smtClean="0"/>
              <a:t>self.title</a:t>
            </a:r>
            <a:r>
              <a:rPr lang="en-US" sz="1200" dirty="0" smtClean="0"/>
              <a:t>} by {</a:t>
            </a:r>
            <a:r>
              <a:rPr lang="en-US" sz="1200" dirty="0" err="1" smtClean="0"/>
              <a:t>self.author</a:t>
            </a:r>
            <a:r>
              <a:rPr lang="en-US" sz="1200" dirty="0" smtClean="0"/>
              <a:t>}"</a:t>
            </a:r>
          </a:p>
          <a:p>
            <a:endParaRPr lang="en-US" sz="1200" dirty="0" smtClean="0"/>
          </a:p>
          <a:p>
            <a:r>
              <a:rPr lang="en-US" sz="1200" dirty="0" smtClean="0"/>
              <a:t>    def __</a:t>
            </a:r>
            <a:r>
              <a:rPr lang="en-US" sz="1200" dirty="0" err="1" smtClean="0"/>
              <a:t>repr</a:t>
            </a:r>
            <a:r>
              <a:rPr lang="en-US" sz="1200" dirty="0" smtClean="0"/>
              <a:t>__(self):   #that returns a </a:t>
            </a:r>
            <a:r>
              <a:rPr lang="en-US" sz="1200" b="1" dirty="0" smtClean="0"/>
              <a:t>string representation</a:t>
            </a:r>
            <a:r>
              <a:rPr lang="en-US" sz="1200" dirty="0" smtClean="0"/>
              <a:t> of an object </a:t>
            </a:r>
          </a:p>
          <a:p>
            <a:r>
              <a:rPr lang="en-US" sz="1200" dirty="0" smtClean="0"/>
              <a:t>        return </a:t>
            </a:r>
            <a:r>
              <a:rPr lang="en-US" sz="1200" dirty="0" err="1" smtClean="0"/>
              <a:t>f"Book</a:t>
            </a:r>
            <a:r>
              <a:rPr lang="en-US" sz="1200" dirty="0" smtClean="0"/>
              <a:t>('{</a:t>
            </a:r>
            <a:r>
              <a:rPr lang="en-US" sz="1200" dirty="0" err="1" smtClean="0"/>
              <a:t>self.title</a:t>
            </a:r>
            <a:r>
              <a:rPr lang="en-US" sz="1200" dirty="0" smtClean="0"/>
              <a:t>}', '{</a:t>
            </a:r>
            <a:r>
              <a:rPr lang="en-US" sz="1200" dirty="0" err="1" smtClean="0"/>
              <a:t>self.author</a:t>
            </a:r>
            <a:r>
              <a:rPr lang="en-US" sz="1200" dirty="0" smtClean="0"/>
              <a:t>}')"</a:t>
            </a:r>
          </a:p>
          <a:p>
            <a:endParaRPr lang="en-US" sz="1200" dirty="0" smtClean="0"/>
          </a:p>
          <a:p>
            <a:r>
              <a:rPr lang="en-US" sz="1200" dirty="0" smtClean="0"/>
              <a:t>    def __</a:t>
            </a:r>
            <a:r>
              <a:rPr lang="en-US" sz="1200" dirty="0" err="1" smtClean="0"/>
              <a:t>eq</a:t>
            </a:r>
            <a:r>
              <a:rPr lang="en-US" sz="1200" dirty="0" smtClean="0"/>
              <a:t>__(self, other):</a:t>
            </a:r>
          </a:p>
          <a:p>
            <a:r>
              <a:rPr lang="en-US" sz="1200" dirty="0" smtClean="0"/>
              <a:t>        return (</a:t>
            </a:r>
            <a:r>
              <a:rPr lang="en-US" sz="1200" dirty="0" err="1" smtClean="0"/>
              <a:t>self.title</a:t>
            </a:r>
            <a:r>
              <a:rPr lang="en-US" sz="1200" dirty="0" smtClean="0"/>
              <a:t>, </a:t>
            </a:r>
            <a:r>
              <a:rPr lang="en-US" sz="1200" dirty="0" err="1" smtClean="0"/>
              <a:t>self.author</a:t>
            </a:r>
            <a:r>
              <a:rPr lang="en-US" sz="1200" dirty="0" smtClean="0"/>
              <a:t>) == (</a:t>
            </a:r>
            <a:r>
              <a:rPr lang="en-US" sz="1200" dirty="0" err="1" smtClean="0"/>
              <a:t>other.title</a:t>
            </a:r>
            <a:r>
              <a:rPr lang="en-US" sz="1200" dirty="0" smtClean="0"/>
              <a:t>, </a:t>
            </a:r>
            <a:r>
              <a:rPr lang="en-US" sz="1200" dirty="0" err="1" smtClean="0"/>
              <a:t>other.author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book1 = Book("1984", "George Orwell")</a:t>
            </a:r>
          </a:p>
          <a:p>
            <a:r>
              <a:rPr lang="en-US" sz="1200" dirty="0" smtClean="0"/>
              <a:t>book2 = Book("1984", "George Orwell")</a:t>
            </a:r>
          </a:p>
          <a:p>
            <a:endParaRPr lang="en-US" sz="1200" dirty="0" smtClean="0"/>
          </a:p>
          <a:p>
            <a:r>
              <a:rPr lang="en-US" sz="1200" dirty="0" smtClean="0"/>
              <a:t>print(book1)           # __</a:t>
            </a:r>
            <a:r>
              <a:rPr lang="en-US" sz="1200" dirty="0" err="1" smtClean="0"/>
              <a:t>str</a:t>
            </a:r>
            <a:r>
              <a:rPr lang="en-US" sz="1200" dirty="0" smtClean="0"/>
              <a:t>__: 1984 by George Orwell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repr</a:t>
            </a:r>
            <a:r>
              <a:rPr lang="en-US" sz="1200" dirty="0" smtClean="0"/>
              <a:t>(book1))     # __</a:t>
            </a:r>
            <a:r>
              <a:rPr lang="en-US" sz="1200" dirty="0" err="1" smtClean="0"/>
              <a:t>repr</a:t>
            </a:r>
            <a:r>
              <a:rPr lang="en-US" sz="1200" dirty="0" smtClean="0"/>
              <a:t>__: Book('1984', 'George Orwell')</a:t>
            </a:r>
          </a:p>
          <a:p>
            <a:r>
              <a:rPr lang="en-US" sz="1200" dirty="0" smtClean="0"/>
              <a:t>print(book1 == book2)  # __</a:t>
            </a:r>
            <a:r>
              <a:rPr lang="en-US" sz="1200" dirty="0" err="1" smtClean="0"/>
              <a:t>eq</a:t>
            </a:r>
            <a:r>
              <a:rPr lang="en-US" sz="1200" dirty="0" smtClean="0"/>
              <a:t>__: True</a:t>
            </a:r>
          </a:p>
          <a:p>
            <a:endParaRPr lang="en-US" sz="1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69332"/>
          </a:xfrm>
        </p:spPr>
        <p:txBody>
          <a:bodyPr/>
          <a:lstStyle/>
          <a:p>
            <a:r>
              <a:rPr lang="en-US" dirty="0" smtClean="0"/>
              <a:t>Magic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Inheritance</a:t>
            </a:r>
            <a:r>
              <a:rPr lang="en-US" sz="1200" dirty="0" smtClean="0"/>
              <a:t> allows a </a:t>
            </a:r>
            <a:r>
              <a:rPr lang="en-US" sz="1200" b="1" dirty="0" smtClean="0"/>
              <a:t>child class</a:t>
            </a:r>
            <a:r>
              <a:rPr lang="en-US" sz="1200" dirty="0" smtClean="0"/>
              <a:t> to </a:t>
            </a:r>
            <a:r>
              <a:rPr lang="en-US" sz="1200" b="1" dirty="0" smtClean="0"/>
              <a:t>inherit properties and methods</a:t>
            </a:r>
            <a:r>
              <a:rPr lang="en-US" sz="1200" dirty="0" smtClean="0"/>
              <a:t> from a </a:t>
            </a:r>
            <a:r>
              <a:rPr lang="en-US" sz="1200" b="1" dirty="0" smtClean="0"/>
              <a:t>parent class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r>
              <a:rPr lang="en-US" sz="1200" dirty="0" smtClean="0"/>
              <a:t>It supports </a:t>
            </a:r>
            <a:r>
              <a:rPr lang="en-US" sz="1200" b="1" dirty="0" smtClean="0"/>
              <a:t>code reuse</a:t>
            </a:r>
            <a:r>
              <a:rPr lang="en-US" sz="1200" dirty="0" smtClean="0"/>
              <a:t> and </a:t>
            </a:r>
            <a:r>
              <a:rPr lang="en-US" sz="1200" b="1" dirty="0" smtClean="0"/>
              <a:t>logical hierarchy</a:t>
            </a:r>
            <a:r>
              <a:rPr lang="en-US" sz="1200" dirty="0" smtClean="0"/>
              <a:t> in object-oriented programming.</a:t>
            </a:r>
          </a:p>
          <a:p>
            <a:endParaRPr lang="en-US" sz="1200" dirty="0"/>
          </a:p>
          <a:p>
            <a:r>
              <a:rPr lang="en-US" b="1" dirty="0">
                <a:solidFill>
                  <a:srgbClr val="2E3BAE"/>
                </a:solidFill>
                <a:latin typeface="Calibri"/>
                <a:ea typeface="+mj-ea"/>
                <a:cs typeface="Calibri"/>
              </a:rPr>
              <a:t>Types of Inheritance</a:t>
            </a:r>
          </a:p>
          <a:p>
            <a:pPr lvl="0" algn="l" rtl="0"/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69332"/>
          </a:xfrm>
        </p:spPr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1733550"/>
          <a:ext cx="6096000" cy="21945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Single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One parent → One 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Multiple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Multiple parents → One 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Multilevel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Parent → Child → Grandchild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Hierarchical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One parent → Many children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Hybrid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 of above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Method Resolution Order (MRO)</a:t>
            </a:r>
          </a:p>
          <a:p>
            <a:r>
              <a:rPr lang="en-US" sz="1200" dirty="0" smtClean="0"/>
              <a:t>When there are </a:t>
            </a:r>
            <a:r>
              <a:rPr lang="en-US" sz="1200" b="1" dirty="0" smtClean="0"/>
              <a:t>same-named methods</a:t>
            </a:r>
            <a:r>
              <a:rPr lang="en-US" sz="1200" dirty="0" smtClean="0"/>
              <a:t> in both parent classes, Python uses </a:t>
            </a:r>
            <a:r>
              <a:rPr lang="en-US" sz="1200" b="1" dirty="0" smtClean="0"/>
              <a:t>left-to-right</a:t>
            </a:r>
            <a:r>
              <a:rPr lang="en-US" sz="1200" dirty="0" smtClean="0"/>
              <a:t> order in the inheritance list.</a:t>
            </a:r>
          </a:p>
          <a:p>
            <a:endParaRPr lang="en-US" sz="1200" dirty="0"/>
          </a:p>
          <a:p>
            <a:r>
              <a:rPr lang="en-US" sz="1200" dirty="0" smtClean="0"/>
              <a:t>class A:</a:t>
            </a:r>
          </a:p>
          <a:p>
            <a:r>
              <a:rPr lang="en-US" sz="1200" dirty="0" smtClean="0"/>
              <a:t>    def show(self):</a:t>
            </a:r>
          </a:p>
          <a:p>
            <a:r>
              <a:rPr lang="en-US" sz="1200" dirty="0" smtClean="0"/>
              <a:t>        print("From A")</a:t>
            </a:r>
          </a:p>
          <a:p>
            <a:endParaRPr lang="en-US" sz="1200" dirty="0" smtClean="0"/>
          </a:p>
          <a:p>
            <a:r>
              <a:rPr lang="en-US" sz="1200" dirty="0" smtClean="0"/>
              <a:t>class B:</a:t>
            </a:r>
          </a:p>
          <a:p>
            <a:r>
              <a:rPr lang="en-US" sz="1200" dirty="0" smtClean="0"/>
              <a:t>    def show(self):</a:t>
            </a:r>
          </a:p>
          <a:p>
            <a:r>
              <a:rPr lang="en-US" sz="1200" dirty="0" smtClean="0"/>
              <a:t>        print("From B")</a:t>
            </a:r>
          </a:p>
          <a:p>
            <a:endParaRPr lang="en-US" sz="1200" dirty="0" smtClean="0"/>
          </a:p>
          <a:p>
            <a:r>
              <a:rPr lang="en-US" sz="1200" dirty="0" smtClean="0"/>
              <a:t>class C(A, B):  # A is before B</a:t>
            </a:r>
          </a:p>
          <a:p>
            <a:r>
              <a:rPr lang="en-US" sz="1200" dirty="0" smtClean="0"/>
              <a:t>    pass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obj</a:t>
            </a:r>
            <a:r>
              <a:rPr lang="en-US" sz="1200" dirty="0" smtClean="0"/>
              <a:t> = C()</a:t>
            </a:r>
          </a:p>
          <a:p>
            <a:r>
              <a:rPr lang="en-US" sz="1200" dirty="0" err="1" smtClean="0"/>
              <a:t>obj.show</a:t>
            </a:r>
            <a:r>
              <a:rPr lang="en-US" sz="1200" smtClean="0"/>
              <a:t>()  # Output: From A (because A comes before B)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69332"/>
          </a:xfrm>
        </p:spPr>
        <p:txBody>
          <a:bodyPr/>
          <a:lstStyle/>
          <a:p>
            <a:r>
              <a:rPr lang="en-US" dirty="0" smtClean="0"/>
              <a:t>MRO in Inheritance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666750"/>
            <a:ext cx="8763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word </a:t>
            </a:r>
            <a:r>
              <a:rPr lang="en-US" sz="1200" b="1" dirty="0" smtClean="0"/>
              <a:t>Polymorphism</a:t>
            </a:r>
            <a:r>
              <a:rPr lang="en-US" sz="1200" dirty="0" smtClean="0"/>
              <a:t> means </a:t>
            </a:r>
            <a:r>
              <a:rPr lang="en-US" sz="1200" i="1" dirty="0" smtClean="0"/>
              <a:t>“many forms”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The same function or operator behaves differently depending on the object.</a:t>
            </a:r>
            <a:endParaRPr lang="en-US" sz="1200" b="1" dirty="0" smtClean="0"/>
          </a:p>
          <a:p>
            <a:pPr>
              <a:spcBef>
                <a:spcPts val="600"/>
              </a:spcBef>
            </a:pPr>
            <a:r>
              <a:rPr lang="en-US" sz="1400" b="1" dirty="0" smtClean="0"/>
              <a:t>Polymorphism allows us to:</a:t>
            </a:r>
          </a:p>
          <a:p>
            <a:pPr marL="228600" lvl="1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 smtClean="0"/>
              <a:t>Write generic code that works with objects of different types.</a:t>
            </a:r>
          </a:p>
          <a:p>
            <a:pPr marL="228600" lvl="1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 smtClean="0"/>
              <a:t>Use common interfaces with different implementations.</a:t>
            </a:r>
          </a:p>
          <a:p>
            <a:pPr marL="228600" lvl="1" indent="-2286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 smtClean="0"/>
              <a:t>Enhance flexibility and extensibility in large applications.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Types of Polymorphism in Python</a:t>
            </a:r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5923735" cy="369332"/>
          </a:xfrm>
        </p:spPr>
        <p:txBody>
          <a:bodyPr/>
          <a:lstStyle/>
          <a:p>
            <a:r>
              <a:rPr lang="en-US" dirty="0" smtClean="0"/>
              <a:t>Polymorphism in Python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2952750"/>
          <a:ext cx="8458200" cy="1524000"/>
        </p:xfrm>
        <a:graphic>
          <a:graphicData uri="http://schemas.openxmlformats.org/drawingml/2006/table">
            <a:tbl>
              <a:tblPr/>
              <a:tblGrid>
                <a:gridCol w="2895600"/>
                <a:gridCol w="3352800"/>
                <a:gridCol w="2209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Duck Typing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Based on object behavior, not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obj.fly() if it has fly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Operator Overloading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Same operator, different behavior by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+ for int vs str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Method Overriding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Subclass redefines </a:t>
                      </a:r>
                      <a:r>
                        <a:rPr lang="en-US" sz="1400" dirty="0" err="1"/>
                        <a:t>superclass</a:t>
                      </a:r>
                      <a:r>
                        <a:rPr lang="en-US" sz="1400" dirty="0"/>
                        <a:t>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Inheritance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Function/Method Polymorphism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Same method name, different classes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len() on list, tuple, str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Duck Typing</a:t>
            </a:r>
            <a:r>
              <a:rPr lang="en-US" sz="1200" dirty="0" smtClean="0"/>
              <a:t>, where an object's </a:t>
            </a:r>
            <a:r>
              <a:rPr lang="en-US" sz="1200" b="1" dirty="0" smtClean="0"/>
              <a:t>actual type doesn’t matter</a:t>
            </a:r>
            <a:r>
              <a:rPr lang="en-US" sz="1200" dirty="0" smtClean="0"/>
              <a:t> — only whether it has the required behavior (methods or attributes).</a:t>
            </a:r>
          </a:p>
          <a:p>
            <a:endParaRPr lang="en-US" sz="1200" dirty="0"/>
          </a:p>
          <a:p>
            <a:r>
              <a:rPr lang="en-US" sz="1200" dirty="0" smtClean="0"/>
              <a:t>Python uses </a:t>
            </a:r>
            <a:r>
              <a:rPr lang="en-US" sz="1200" b="1" dirty="0" smtClean="0"/>
              <a:t>dynamic typing</a:t>
            </a:r>
            <a:r>
              <a:rPr lang="en-US" sz="1200" dirty="0" smtClean="0"/>
              <a:t>, so it doesn't check </a:t>
            </a:r>
            <a:r>
              <a:rPr lang="en-US" sz="1200" b="1" dirty="0" smtClean="0"/>
              <a:t>data types</a:t>
            </a:r>
            <a:r>
              <a:rPr lang="en-US" sz="1200" dirty="0" smtClean="0"/>
              <a:t> during variable declaration or even method calls — instead, it checks if the object </a:t>
            </a:r>
            <a:r>
              <a:rPr lang="en-US" sz="1200" b="1" dirty="0" smtClean="0"/>
              <a:t>has the required methods or attributes at runtime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69332"/>
          </a:xfrm>
        </p:spPr>
        <p:txBody>
          <a:bodyPr/>
          <a:lstStyle/>
          <a:p>
            <a:r>
              <a:rPr lang="en-US" dirty="0" smtClean="0"/>
              <a:t>Duck Typing?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733550"/>
            <a:ext cx="6019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class Duck:</a:t>
            </a:r>
          </a:p>
          <a:p>
            <a:r>
              <a:rPr lang="en-US" sz="1200" dirty="0" smtClean="0"/>
              <a:t>    def quack(self):</a:t>
            </a:r>
          </a:p>
          <a:p>
            <a:r>
              <a:rPr lang="en-US" sz="1200" dirty="0" smtClean="0"/>
              <a:t>        print("Quack! Quack!")</a:t>
            </a:r>
          </a:p>
          <a:p>
            <a:endParaRPr lang="en-US" sz="1200" dirty="0" smtClean="0"/>
          </a:p>
          <a:p>
            <a:r>
              <a:rPr lang="en-US" sz="1200" dirty="0" smtClean="0"/>
              <a:t>class Person:</a:t>
            </a:r>
          </a:p>
          <a:p>
            <a:r>
              <a:rPr lang="en-US" sz="1200" dirty="0" smtClean="0"/>
              <a:t>    def quack(self):</a:t>
            </a:r>
          </a:p>
          <a:p>
            <a:r>
              <a:rPr lang="en-US" sz="1200" dirty="0" smtClean="0"/>
              <a:t>        print("I can quack like a duck!")</a:t>
            </a:r>
          </a:p>
          <a:p>
            <a:endParaRPr lang="en-US" sz="1200" dirty="0" smtClean="0"/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make_it_quack</a:t>
            </a:r>
            <a:r>
              <a:rPr lang="en-US" sz="1200" dirty="0" smtClean="0"/>
              <a:t>(</a:t>
            </a:r>
            <a:r>
              <a:rPr lang="en-US" sz="1200" dirty="0" err="1" smtClean="0"/>
              <a:t>obj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obj.quack</a:t>
            </a:r>
            <a:r>
              <a:rPr lang="en-US" sz="1200" dirty="0" smtClean="0"/>
              <a:t>()  # We don't care what `thing` is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make_it_quack</a:t>
            </a:r>
            <a:r>
              <a:rPr lang="en-US" sz="1200" dirty="0" smtClean="0"/>
              <a:t>(Duck())  </a:t>
            </a:r>
          </a:p>
          <a:p>
            <a:r>
              <a:rPr lang="en-US" sz="1200" dirty="0" err="1" smtClean="0"/>
              <a:t>make_it_quack</a:t>
            </a:r>
            <a:r>
              <a:rPr lang="en-US" sz="1200" dirty="0" smtClean="0"/>
              <a:t>(Person())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69332"/>
          </a:xfrm>
        </p:spPr>
        <p:txBody>
          <a:bodyPr/>
          <a:lstStyle/>
          <a:p>
            <a:r>
              <a:rPr lang="en-US" dirty="0" smtClean="0"/>
              <a:t>Duck Typing?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895350"/>
          <a:ext cx="6096000" cy="192024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Pros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Very flexible &amp; Pythonic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Errors show up only at runtime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Encourages interface-based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 static type safety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Reduces boilerplate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May cause hard-to-debug issues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Works well with composition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Typos in method names are not caught early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Summary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819150"/>
          <a:ext cx="6096000" cy="2560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 </a:t>
                      </a:r>
                      <a:r>
                        <a:rPr lang="en-US" dirty="0"/>
                        <a:t>Choice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Simplicity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Hardware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Rapid prototyping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Safety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Portability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Python allows </a:t>
            </a:r>
            <a:r>
              <a:rPr lang="en-US" sz="1200" b="1" dirty="0" smtClean="0"/>
              <a:t>custom behavior</a:t>
            </a:r>
            <a:r>
              <a:rPr lang="en-US" sz="1200" dirty="0" smtClean="0"/>
              <a:t> for built-in operators like +, -, ==, etc., using </a:t>
            </a:r>
            <a:r>
              <a:rPr lang="en-US" sz="1200" b="1" dirty="0" smtClean="0"/>
              <a:t>special methods</a:t>
            </a:r>
            <a:r>
              <a:rPr lang="en-US" sz="1200" dirty="0" smtClean="0"/>
              <a:t> like __add__, __</a:t>
            </a:r>
            <a:r>
              <a:rPr lang="en-US" sz="1200" dirty="0" err="1" smtClean="0"/>
              <a:t>eq</a:t>
            </a:r>
            <a:r>
              <a:rPr lang="en-US" sz="1200" dirty="0" smtClean="0"/>
              <a:t>__, etc.</a:t>
            </a:r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69332"/>
          </a:xfrm>
        </p:spPr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123950"/>
            <a:ext cx="6019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class Point:</a:t>
            </a:r>
          </a:p>
          <a:p>
            <a:r>
              <a:rPr lang="en-US" sz="1200" dirty="0" smtClean="0"/>
              <a:t>    def __init__(self, x, y):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self.x</a:t>
            </a:r>
            <a:r>
              <a:rPr lang="en-US" sz="1200" dirty="0" smtClean="0"/>
              <a:t> = x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self.y</a:t>
            </a:r>
            <a:r>
              <a:rPr lang="en-US" sz="1200" dirty="0" smtClean="0"/>
              <a:t> = y</a:t>
            </a:r>
          </a:p>
          <a:p>
            <a:endParaRPr lang="en-US" sz="1200" dirty="0" smtClean="0"/>
          </a:p>
          <a:p>
            <a:r>
              <a:rPr lang="en-US" sz="1200" dirty="0" smtClean="0"/>
              <a:t>    def __add__(self, other):</a:t>
            </a:r>
          </a:p>
          <a:p>
            <a:r>
              <a:rPr lang="en-US" sz="1200" dirty="0" smtClean="0"/>
              <a:t>        return Point(</a:t>
            </a:r>
            <a:r>
              <a:rPr lang="en-US" sz="1200" dirty="0" err="1" smtClean="0"/>
              <a:t>self.x</a:t>
            </a:r>
            <a:r>
              <a:rPr lang="en-US" sz="1200" dirty="0" smtClean="0"/>
              <a:t> + </a:t>
            </a:r>
            <a:r>
              <a:rPr lang="en-US" sz="1200" dirty="0" err="1" smtClean="0"/>
              <a:t>other.x</a:t>
            </a:r>
            <a:r>
              <a:rPr lang="en-US" sz="1200" dirty="0" smtClean="0"/>
              <a:t>, </a:t>
            </a:r>
            <a:r>
              <a:rPr lang="en-US" sz="1200" dirty="0" err="1" smtClean="0"/>
              <a:t>self.y</a:t>
            </a:r>
            <a:r>
              <a:rPr lang="en-US" sz="1200" dirty="0" smtClean="0"/>
              <a:t> + </a:t>
            </a:r>
            <a:r>
              <a:rPr lang="en-US" sz="1200" dirty="0" err="1" smtClean="0"/>
              <a:t>other.y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    def __</a:t>
            </a:r>
            <a:r>
              <a:rPr lang="en-US" sz="1200" dirty="0" err="1" smtClean="0"/>
              <a:t>repr</a:t>
            </a:r>
            <a:r>
              <a:rPr lang="en-US" sz="1200" dirty="0" smtClean="0"/>
              <a:t>__(self):</a:t>
            </a:r>
          </a:p>
          <a:p>
            <a:r>
              <a:rPr lang="en-US" sz="1200" dirty="0" smtClean="0"/>
              <a:t>        return </a:t>
            </a:r>
            <a:r>
              <a:rPr lang="en-US" sz="1200" dirty="0" err="1" smtClean="0"/>
              <a:t>f"Point</a:t>
            </a:r>
            <a:r>
              <a:rPr lang="en-US" sz="1200" dirty="0" smtClean="0"/>
              <a:t>({</a:t>
            </a:r>
            <a:r>
              <a:rPr lang="en-US" sz="1200" dirty="0" err="1" smtClean="0"/>
              <a:t>self.x</a:t>
            </a:r>
            <a:r>
              <a:rPr lang="en-US" sz="1200" dirty="0" smtClean="0"/>
              <a:t>}, {</a:t>
            </a:r>
            <a:r>
              <a:rPr lang="en-US" sz="1200" dirty="0" err="1" smtClean="0"/>
              <a:t>self.y</a:t>
            </a:r>
            <a:r>
              <a:rPr lang="en-US" sz="1200" dirty="0" smtClean="0"/>
              <a:t>})"</a:t>
            </a:r>
          </a:p>
          <a:p>
            <a:endParaRPr lang="en-US" sz="1200" dirty="0" smtClean="0"/>
          </a:p>
          <a:p>
            <a:r>
              <a:rPr lang="en-US" sz="1200" dirty="0" smtClean="0"/>
              <a:t>p1 = Point(1, 2)</a:t>
            </a:r>
          </a:p>
          <a:p>
            <a:r>
              <a:rPr lang="en-US" sz="1200" dirty="0" smtClean="0"/>
              <a:t>p2 = Point(3, 4)</a:t>
            </a:r>
          </a:p>
          <a:p>
            <a:endParaRPr lang="en-US" sz="1200" dirty="0" smtClean="0"/>
          </a:p>
          <a:p>
            <a:r>
              <a:rPr lang="en-US" sz="1200" dirty="0" smtClean="0"/>
              <a:t>print(p1 + p2)</a:t>
            </a:r>
          </a:p>
          <a:p>
            <a:endParaRPr lang="en-US" sz="1200" dirty="0"/>
          </a:p>
          <a:p>
            <a:r>
              <a:rPr lang="en-US" sz="1200" dirty="0" smtClean="0"/>
              <a:t>#Same + operator → behaves differently for custom types.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Python allows </a:t>
            </a:r>
            <a:r>
              <a:rPr lang="en-US" sz="1200" b="1" dirty="0" smtClean="0"/>
              <a:t>custom behavior</a:t>
            </a:r>
            <a:r>
              <a:rPr lang="en-US" sz="1200" dirty="0" smtClean="0"/>
              <a:t> for built-in operators like +, -, ==, etc., using </a:t>
            </a:r>
            <a:r>
              <a:rPr lang="en-US" sz="1200" b="1" dirty="0" smtClean="0"/>
              <a:t>special methods</a:t>
            </a:r>
            <a:r>
              <a:rPr lang="en-US" sz="1200" dirty="0" smtClean="0"/>
              <a:t> like __add__, __</a:t>
            </a:r>
            <a:r>
              <a:rPr lang="en-US" sz="1200" dirty="0" err="1" smtClean="0"/>
              <a:t>eq</a:t>
            </a:r>
            <a:r>
              <a:rPr lang="en-US" sz="1200" dirty="0" smtClean="0"/>
              <a:t>__, etc.</a:t>
            </a:r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69332"/>
          </a:xfrm>
        </p:spPr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1123950"/>
            <a:ext cx="6019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class Point:</a:t>
            </a:r>
          </a:p>
          <a:p>
            <a:r>
              <a:rPr lang="en-US" sz="1200" dirty="0" smtClean="0"/>
              <a:t>    def __init__(self, x, y):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self.x</a:t>
            </a:r>
            <a:r>
              <a:rPr lang="en-US" sz="1200" dirty="0" smtClean="0"/>
              <a:t> = x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self.y</a:t>
            </a:r>
            <a:r>
              <a:rPr lang="en-US" sz="1200" dirty="0" smtClean="0"/>
              <a:t> = y</a:t>
            </a:r>
          </a:p>
          <a:p>
            <a:endParaRPr lang="en-US" sz="1200" dirty="0" smtClean="0"/>
          </a:p>
          <a:p>
            <a:r>
              <a:rPr lang="en-US" sz="1200" dirty="0" smtClean="0"/>
              <a:t>    def __add__(self, other):</a:t>
            </a:r>
          </a:p>
          <a:p>
            <a:r>
              <a:rPr lang="en-US" sz="1200" dirty="0" smtClean="0"/>
              <a:t>        return Point(</a:t>
            </a:r>
            <a:r>
              <a:rPr lang="en-US" sz="1200" dirty="0" err="1" smtClean="0"/>
              <a:t>self.x</a:t>
            </a:r>
            <a:r>
              <a:rPr lang="en-US" sz="1200" dirty="0" smtClean="0"/>
              <a:t> + </a:t>
            </a:r>
            <a:r>
              <a:rPr lang="en-US" sz="1200" dirty="0" err="1" smtClean="0"/>
              <a:t>other.x</a:t>
            </a:r>
            <a:r>
              <a:rPr lang="en-US" sz="1200" dirty="0" smtClean="0"/>
              <a:t>, </a:t>
            </a:r>
            <a:r>
              <a:rPr lang="en-US" sz="1200" dirty="0" err="1" smtClean="0"/>
              <a:t>self.y</a:t>
            </a:r>
            <a:r>
              <a:rPr lang="en-US" sz="1200" dirty="0" smtClean="0"/>
              <a:t> + </a:t>
            </a:r>
            <a:r>
              <a:rPr lang="en-US" sz="1200" dirty="0" err="1" smtClean="0"/>
              <a:t>other.y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    def __</a:t>
            </a:r>
            <a:r>
              <a:rPr lang="en-US" sz="1200" dirty="0" err="1" smtClean="0"/>
              <a:t>repr</a:t>
            </a:r>
            <a:r>
              <a:rPr lang="en-US" sz="1200" dirty="0" smtClean="0"/>
              <a:t>__(self):</a:t>
            </a:r>
          </a:p>
          <a:p>
            <a:r>
              <a:rPr lang="en-US" sz="1200" dirty="0" smtClean="0"/>
              <a:t>        return </a:t>
            </a:r>
            <a:r>
              <a:rPr lang="en-US" sz="1200" dirty="0" err="1" smtClean="0"/>
              <a:t>f"Point</a:t>
            </a:r>
            <a:r>
              <a:rPr lang="en-US" sz="1200" dirty="0" smtClean="0"/>
              <a:t>({</a:t>
            </a:r>
            <a:r>
              <a:rPr lang="en-US" sz="1200" dirty="0" err="1" smtClean="0"/>
              <a:t>self.x</a:t>
            </a:r>
            <a:r>
              <a:rPr lang="en-US" sz="1200" dirty="0" smtClean="0"/>
              <a:t>}, {</a:t>
            </a:r>
            <a:r>
              <a:rPr lang="en-US" sz="1200" dirty="0" err="1" smtClean="0"/>
              <a:t>self.y</a:t>
            </a:r>
            <a:r>
              <a:rPr lang="en-US" sz="1200" dirty="0" smtClean="0"/>
              <a:t>})"</a:t>
            </a:r>
          </a:p>
          <a:p>
            <a:endParaRPr lang="en-US" sz="1200" dirty="0" smtClean="0"/>
          </a:p>
          <a:p>
            <a:r>
              <a:rPr lang="en-US" sz="1200" dirty="0" smtClean="0"/>
              <a:t>p1 = Point(1, 2)</a:t>
            </a:r>
          </a:p>
          <a:p>
            <a:r>
              <a:rPr lang="en-US" sz="1200" dirty="0" smtClean="0"/>
              <a:t>p2 = Point(3, 4)</a:t>
            </a:r>
          </a:p>
          <a:p>
            <a:endParaRPr lang="en-US" sz="1200" dirty="0" smtClean="0"/>
          </a:p>
          <a:p>
            <a:r>
              <a:rPr lang="en-US" sz="1200" dirty="0" smtClean="0"/>
              <a:t>print(p1 + p2)</a:t>
            </a:r>
          </a:p>
          <a:p>
            <a:endParaRPr lang="en-US" sz="1200" dirty="0"/>
          </a:p>
          <a:p>
            <a:r>
              <a:rPr lang="en-US" sz="1200" dirty="0" smtClean="0"/>
              <a:t>#Same + operator → behaves differently for custom types.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1000" y="66675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 </a:t>
            </a:r>
            <a:r>
              <a:rPr lang="en-US" sz="1200" b="1" dirty="0" smtClean="0"/>
              <a:t>child class</a:t>
            </a:r>
            <a:r>
              <a:rPr lang="en-US" sz="1200" dirty="0" smtClean="0"/>
              <a:t> provides its own version of a method inherited from the </a:t>
            </a:r>
            <a:r>
              <a:rPr lang="en-US" sz="1200" b="1" dirty="0" smtClean="0"/>
              <a:t>parent class</a:t>
            </a:r>
            <a:r>
              <a:rPr lang="en-US" sz="1200" dirty="0" smtClean="0"/>
              <a:t>.</a:t>
            </a:r>
          </a:p>
          <a:p>
            <a:endParaRPr lang="en-US" sz="1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Method Overriding (Inheritance-Based Polymorphism)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7200" y="1123950"/>
            <a:ext cx="601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class Animal:</a:t>
            </a:r>
          </a:p>
          <a:p>
            <a:r>
              <a:rPr lang="en-US" sz="1200" dirty="0" smtClean="0"/>
              <a:t>    def speak(self):</a:t>
            </a:r>
          </a:p>
          <a:p>
            <a:r>
              <a:rPr lang="en-US" sz="1200" dirty="0" smtClean="0"/>
              <a:t>        print("Some generic sound")</a:t>
            </a:r>
          </a:p>
          <a:p>
            <a:endParaRPr lang="en-US" sz="1200" dirty="0" smtClean="0"/>
          </a:p>
          <a:p>
            <a:r>
              <a:rPr lang="en-US" sz="1200" dirty="0" smtClean="0"/>
              <a:t>class Dog(Animal):</a:t>
            </a:r>
          </a:p>
          <a:p>
            <a:r>
              <a:rPr lang="en-US" sz="1200" dirty="0" smtClean="0"/>
              <a:t>    def speak(self):</a:t>
            </a:r>
          </a:p>
          <a:p>
            <a:r>
              <a:rPr lang="en-US" sz="1200" dirty="0" smtClean="0"/>
              <a:t>        print("Bow </a:t>
            </a:r>
            <a:r>
              <a:rPr lang="en-US" sz="1200" dirty="0" err="1" smtClean="0"/>
              <a:t>Bow</a:t>
            </a:r>
            <a:r>
              <a:rPr lang="en-US" sz="1200" dirty="0" smtClean="0"/>
              <a:t>")</a:t>
            </a:r>
          </a:p>
          <a:p>
            <a:endParaRPr lang="en-US" sz="1200" dirty="0" smtClean="0"/>
          </a:p>
          <a:p>
            <a:r>
              <a:rPr lang="en-US" sz="1200" dirty="0" smtClean="0"/>
              <a:t>class Cat(Animal):</a:t>
            </a:r>
          </a:p>
          <a:p>
            <a:r>
              <a:rPr lang="en-US" sz="1200" dirty="0" smtClean="0"/>
              <a:t>    def speak(self):</a:t>
            </a:r>
          </a:p>
          <a:p>
            <a:r>
              <a:rPr lang="en-US" sz="1200" dirty="0" smtClean="0"/>
              <a:t>        print("Meow")</a:t>
            </a:r>
          </a:p>
          <a:p>
            <a:endParaRPr lang="en-US" sz="1200" dirty="0" smtClean="0"/>
          </a:p>
          <a:p>
            <a:r>
              <a:rPr lang="en-US" sz="1200" dirty="0" smtClean="0"/>
              <a:t>def </a:t>
            </a:r>
            <a:r>
              <a:rPr lang="en-US" sz="1200" dirty="0" err="1" smtClean="0"/>
              <a:t>make_sound</a:t>
            </a:r>
            <a:r>
              <a:rPr lang="en-US" sz="1200" dirty="0" smtClean="0"/>
              <a:t>(animal):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animal.speak</a:t>
            </a:r>
            <a:r>
              <a:rPr lang="en-US" sz="1200" dirty="0" smtClean="0"/>
              <a:t>()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make_sound</a:t>
            </a:r>
            <a:r>
              <a:rPr lang="en-US" sz="1200" dirty="0" smtClean="0"/>
              <a:t>(Dog())  </a:t>
            </a:r>
          </a:p>
          <a:p>
            <a:r>
              <a:rPr lang="en-US" sz="1200" dirty="0" err="1" smtClean="0"/>
              <a:t>make_sound</a:t>
            </a:r>
            <a:r>
              <a:rPr lang="en-US" sz="1200" dirty="0" smtClean="0"/>
              <a:t>(Cat())  </a:t>
            </a:r>
          </a:p>
          <a:p>
            <a:endParaRPr lang="en-US" sz="1200" dirty="0"/>
          </a:p>
          <a:p>
            <a:r>
              <a:rPr lang="en-US" sz="1200" dirty="0" smtClean="0"/>
              <a:t># </a:t>
            </a:r>
            <a:r>
              <a:rPr lang="en-US" sz="1200" dirty="0" err="1" smtClean="0"/>
              <a:t>make_sound</a:t>
            </a:r>
            <a:r>
              <a:rPr lang="en-US" sz="1200" dirty="0" smtClean="0"/>
              <a:t>() uses </a:t>
            </a:r>
            <a:r>
              <a:rPr lang="en-US" sz="1200" b="1" dirty="0" smtClean="0"/>
              <a:t>polymorphism</a:t>
            </a:r>
            <a:r>
              <a:rPr lang="en-US" sz="1200" dirty="0" smtClean="0"/>
              <a:t> to call the right method.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Function Polymorphism (Built-in Examples)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123950"/>
            <a:ext cx="601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Same function behaves differently depending on the </a:t>
            </a:r>
            <a:r>
              <a:rPr lang="en-US" sz="1200" b="1" dirty="0" smtClean="0"/>
              <a:t>data type</a:t>
            </a:r>
            <a:r>
              <a:rPr lang="en-US" sz="1200" dirty="0" smtClean="0"/>
              <a:t> of the input.</a:t>
            </a:r>
          </a:p>
          <a:p>
            <a:pPr rtl="0"/>
            <a:endParaRPr lang="en-US" sz="1200" dirty="0" smtClean="0"/>
          </a:p>
          <a:p>
            <a:pPr rtl="0"/>
            <a:r>
              <a:rPr lang="en-US" sz="1200" dirty="0" smtClean="0"/>
              <a:t>print(</a:t>
            </a:r>
            <a:r>
              <a:rPr lang="en-US" sz="1200" dirty="0" err="1" smtClean="0"/>
              <a:t>len</a:t>
            </a:r>
            <a:r>
              <a:rPr lang="en-US" sz="1200" dirty="0" smtClean="0"/>
              <a:t>("Python")) </a:t>
            </a:r>
          </a:p>
          <a:p>
            <a:pPr rtl="0"/>
            <a:r>
              <a:rPr lang="en-US" sz="1200" dirty="0" smtClean="0"/>
              <a:t>print(</a:t>
            </a:r>
            <a:r>
              <a:rPr lang="en-US" sz="1200" dirty="0" err="1" smtClean="0"/>
              <a:t>len</a:t>
            </a:r>
            <a:r>
              <a:rPr lang="en-US" sz="1200" dirty="0" smtClean="0"/>
              <a:t>([1, 2, 3]))  </a:t>
            </a:r>
          </a:p>
          <a:p>
            <a:pPr rtl="0"/>
            <a:r>
              <a:rPr lang="en-US" sz="1200" dirty="0" smtClean="0"/>
              <a:t>print(</a:t>
            </a:r>
            <a:r>
              <a:rPr lang="en-US" sz="1200" dirty="0" err="1" smtClean="0"/>
              <a:t>len</a:t>
            </a:r>
            <a:r>
              <a:rPr lang="en-US" sz="1200" dirty="0" smtClean="0"/>
              <a:t>({10, 20, 30})) 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len</a:t>
            </a:r>
            <a:r>
              <a:rPr lang="en-US" sz="1200" dirty="0" smtClean="0"/>
              <a:t>() works with any object that implements the __</a:t>
            </a:r>
            <a:r>
              <a:rPr lang="en-US" sz="1200" dirty="0" err="1" smtClean="0"/>
              <a:t>len</a:t>
            </a:r>
            <a:r>
              <a:rPr lang="en-US" sz="1200" dirty="0" smtClean="0"/>
              <a:t>__() method — </a:t>
            </a:r>
            <a:r>
              <a:rPr lang="en-US" sz="1200" b="1" dirty="0" smtClean="0"/>
              <a:t>duck typing + polymorphism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200" b="1" dirty="0" smtClean="0"/>
              <a:t>Real-Life Analogy</a:t>
            </a:r>
          </a:p>
          <a:p>
            <a:r>
              <a:rPr lang="en-US" sz="1200" b="1" dirty="0" smtClean="0"/>
              <a:t>Electric socket polymorphism</a:t>
            </a:r>
            <a:r>
              <a:rPr lang="en-US" sz="1200" dirty="0" smtClean="0"/>
              <a:t>:</a:t>
            </a:r>
            <a:br>
              <a:rPr lang="en-US" sz="1200" dirty="0" smtClean="0"/>
            </a:br>
            <a:r>
              <a:rPr lang="en-US" sz="1200" dirty="0" smtClean="0"/>
              <a:t>You plug in a phone charger, laptop, or hair dryer — same socket, different behavior.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Advantages of Polymorphism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108710"/>
          <a:ext cx="8001000" cy="1524000"/>
        </p:xfrm>
        <a:graphic>
          <a:graphicData uri="http://schemas.openxmlformats.org/drawingml/2006/table">
            <a:tbl>
              <a:tblPr/>
              <a:tblGrid>
                <a:gridCol w="4000500"/>
                <a:gridCol w="40005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Benefit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Flexibility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Code works with many object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Code Reusability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Same function handles different behaviors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Extensibility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classes can be added without changing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Clean Architecture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if-else logic, more object-oriented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Encapsulation.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04775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Encapsulation means bundling data (attributes) and methods (functions) that operate on that data into a single unit </a:t>
            </a:r>
          </a:p>
          <a:p>
            <a:endParaRPr lang="en-US" sz="1400" b="1" dirty="0" smtClean="0"/>
          </a:p>
          <a:p>
            <a:r>
              <a:rPr lang="en-US" sz="1400" dirty="0" smtClean="0"/>
              <a:t>Encapsulation helps in:</a:t>
            </a:r>
          </a:p>
          <a:p>
            <a:endParaRPr lang="en-US" sz="1400" b="1" dirty="0"/>
          </a:p>
          <a:p>
            <a:pPr marL="342900" lvl="3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Hiding internal details</a:t>
            </a:r>
          </a:p>
          <a:p>
            <a:pPr marL="342900" lvl="3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Protecting data from unauthorized access</a:t>
            </a:r>
          </a:p>
          <a:p>
            <a:pPr marL="342900" lvl="3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Controlling how data is accessed or modified</a:t>
            </a:r>
          </a:p>
          <a:p>
            <a:pPr marL="342900" lvl="3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Making code modular, secure, and maintainable</a:t>
            </a:r>
          </a:p>
          <a:p>
            <a:pPr marL="342900" lvl="3" indent="-342900"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Method Overloading in Python (Simulated)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047750"/>
            <a:ext cx="8077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Python does not support traditional method overloading like Java or C++. Instead, it supports a single method definition, and you handle different argument types or counts using default values, *</a:t>
            </a:r>
            <a:r>
              <a:rPr lang="en-US" sz="1400" dirty="0" err="1" smtClean="0"/>
              <a:t>args</a:t>
            </a:r>
            <a:r>
              <a:rPr lang="en-US" sz="1400" dirty="0" smtClean="0"/>
              <a:t>, or **</a:t>
            </a:r>
            <a:r>
              <a:rPr lang="en-US" sz="1400" dirty="0" err="1" smtClean="0"/>
              <a:t>kwargs</a:t>
            </a:r>
            <a:r>
              <a:rPr lang="en-US" sz="1400" dirty="0" smtClean="0"/>
              <a:t>.</a:t>
            </a:r>
          </a:p>
          <a:p>
            <a:endParaRPr lang="en-US" sz="1400" b="1" dirty="0" smtClean="0"/>
          </a:p>
          <a:p>
            <a:r>
              <a:rPr lang="en-US" sz="1400" dirty="0" smtClean="0"/>
              <a:t>Encapsulation helps in:</a:t>
            </a:r>
          </a:p>
          <a:p>
            <a:endParaRPr lang="en-US" sz="1400" b="1" dirty="0"/>
          </a:p>
          <a:p>
            <a:pPr marL="342900" lvl="3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Hiding internal details</a:t>
            </a:r>
          </a:p>
          <a:p>
            <a:pPr marL="342900" lvl="3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Protecting data from unauthorized access</a:t>
            </a:r>
          </a:p>
          <a:p>
            <a:pPr marL="342900" lvl="3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Controlling how data is accessed or modified</a:t>
            </a:r>
          </a:p>
          <a:p>
            <a:pPr marL="342900" lvl="3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Making code modular, secure, and maintainable</a:t>
            </a:r>
          </a:p>
          <a:p>
            <a:pPr marL="342900" lvl="3" indent="-342900"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Encapsulation.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047750"/>
            <a:ext cx="8021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Encapsulation in Python: How It Works</a:t>
            </a:r>
          </a:p>
          <a:p>
            <a:r>
              <a:rPr lang="en-US" sz="1400" dirty="0" smtClean="0"/>
              <a:t>Python doesn’t enforce access modifiers like Java/C++. Instead, it uses </a:t>
            </a:r>
            <a:r>
              <a:rPr lang="en-US" sz="1400" b="1" dirty="0" smtClean="0"/>
              <a:t>naming conventions</a:t>
            </a:r>
            <a:r>
              <a:rPr lang="en-US" sz="1400" dirty="0" smtClean="0"/>
              <a:t> and </a:t>
            </a:r>
          </a:p>
          <a:p>
            <a:r>
              <a:rPr lang="en-US" sz="1400" b="1" dirty="0" smtClean="0"/>
              <a:t>name mangling</a:t>
            </a:r>
            <a:endParaRPr lang="en-US" sz="1400" dirty="0" smtClean="0"/>
          </a:p>
          <a:p>
            <a:pPr marL="342900" lvl="3" indent="-342900">
              <a:buFont typeface="Arial" pitchFamily="34" charset="0"/>
              <a:buChar char="•"/>
            </a:pP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885950"/>
          <a:ext cx="7848600" cy="1828800"/>
        </p:xfrm>
        <a:graphic>
          <a:graphicData uri="http://schemas.openxmlformats.org/drawingml/2006/table">
            <a:tbl>
              <a:tblPr/>
              <a:tblGrid>
                <a:gridCol w="2616200"/>
                <a:gridCol w="2616200"/>
                <a:gridCol w="2616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Access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Syntax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Public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Accessible from anywhere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Protected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_var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Meant for internal use (not enforced)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Private</a:t>
                      </a:r>
                      <a:endParaRPr 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__var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Name-mangled to hide from external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Encapsulation.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047750"/>
            <a:ext cx="373211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class Person:</a:t>
            </a:r>
          </a:p>
          <a:p>
            <a:r>
              <a:rPr lang="en-US" sz="1200" dirty="0" smtClean="0"/>
              <a:t>    def __init__(self, name, age, </a:t>
            </a:r>
            <a:r>
              <a:rPr lang="en-US" sz="1200" dirty="0" err="1" smtClean="0"/>
              <a:t>ssn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        self.name = name           # public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self._age</a:t>
            </a:r>
            <a:r>
              <a:rPr lang="en-US" sz="1200" dirty="0" smtClean="0"/>
              <a:t> = age            # protected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self.__ssn</a:t>
            </a:r>
            <a:r>
              <a:rPr lang="en-US" sz="1200" dirty="0" smtClean="0"/>
              <a:t> = </a:t>
            </a:r>
            <a:r>
              <a:rPr lang="en-US" sz="1200" dirty="0" err="1" smtClean="0"/>
              <a:t>ssn</a:t>
            </a:r>
            <a:r>
              <a:rPr lang="en-US" sz="1200" dirty="0" smtClean="0"/>
              <a:t>           # private</a:t>
            </a:r>
          </a:p>
          <a:p>
            <a:endParaRPr lang="en-US" sz="1200" dirty="0" smtClean="0"/>
          </a:p>
          <a:p>
            <a:r>
              <a:rPr lang="en-US" sz="1200" dirty="0" smtClean="0"/>
              <a:t>    def display(self):</a:t>
            </a:r>
          </a:p>
          <a:p>
            <a:r>
              <a:rPr lang="en-US" sz="1200" dirty="0" smtClean="0"/>
              <a:t>        print("Name:", self.name)</a:t>
            </a:r>
          </a:p>
          <a:p>
            <a:r>
              <a:rPr lang="en-US" sz="1200" dirty="0" smtClean="0"/>
              <a:t>        print("Age:", </a:t>
            </a:r>
            <a:r>
              <a:rPr lang="en-US" sz="1200" dirty="0" err="1" smtClean="0"/>
              <a:t>self._age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  print("SSN:", </a:t>
            </a:r>
            <a:r>
              <a:rPr lang="en-US" sz="1200" dirty="0" err="1" smtClean="0"/>
              <a:t>self.__ssn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p = Person("Alice", 30, "123-45-6789")</a:t>
            </a:r>
          </a:p>
          <a:p>
            <a:r>
              <a:rPr lang="en-US" sz="1200" dirty="0" err="1" smtClean="0"/>
              <a:t>p.display</a:t>
            </a:r>
            <a:r>
              <a:rPr lang="en-US" sz="1200" dirty="0" smtClean="0"/>
              <a:t>()</a:t>
            </a:r>
          </a:p>
          <a:p>
            <a:endParaRPr lang="en-US" sz="1200" dirty="0" smtClean="0"/>
          </a:p>
          <a:p>
            <a:r>
              <a:rPr lang="en-US" sz="1200" dirty="0" smtClean="0"/>
              <a:t>print(p.name)     # OK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p._age</a:t>
            </a:r>
            <a:r>
              <a:rPr lang="en-US" sz="1200" dirty="0" smtClean="0"/>
              <a:t>)     #  Possible but not recommended</a:t>
            </a:r>
          </a:p>
          <a:p>
            <a:r>
              <a:rPr lang="en-US" sz="1200" dirty="0" smtClean="0"/>
              <a:t># print(</a:t>
            </a:r>
            <a:r>
              <a:rPr lang="en-US" sz="1200" dirty="0" err="1" smtClean="0"/>
              <a:t>p.__ssn</a:t>
            </a:r>
            <a:r>
              <a:rPr lang="en-US" sz="1200" dirty="0" smtClean="0"/>
              <a:t>)  # </a:t>
            </a:r>
            <a:r>
              <a:rPr lang="en-US" sz="1200" dirty="0" err="1" smtClean="0"/>
              <a:t>AttributeError</a:t>
            </a:r>
            <a:r>
              <a:rPr lang="en-US" sz="1200" dirty="0" smtClean="0"/>
              <a:t> (private)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p._Person__ssn</a:t>
            </a:r>
            <a:r>
              <a:rPr lang="en-US" sz="1200" dirty="0" smtClean="0"/>
              <a:t>)  # Access via name mangling</a:t>
            </a:r>
          </a:p>
          <a:p>
            <a:pPr marL="342900" lvl="3" indent="-342900">
              <a:buFont typeface="Arial" pitchFamily="34" charset="0"/>
              <a:buChar char="•"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Encapsulation.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047750"/>
            <a:ext cx="373211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class Person:</a:t>
            </a:r>
          </a:p>
          <a:p>
            <a:r>
              <a:rPr lang="en-US" sz="1200" dirty="0" smtClean="0"/>
              <a:t>    def __init__(self, name, age, </a:t>
            </a:r>
            <a:r>
              <a:rPr lang="en-US" sz="1200" dirty="0" err="1" smtClean="0"/>
              <a:t>ssn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        self.name = name           # public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self._age</a:t>
            </a:r>
            <a:r>
              <a:rPr lang="en-US" sz="1200" dirty="0" smtClean="0"/>
              <a:t> = age            # protected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self.__ssn</a:t>
            </a:r>
            <a:r>
              <a:rPr lang="en-US" sz="1200" dirty="0" smtClean="0"/>
              <a:t> = </a:t>
            </a:r>
            <a:r>
              <a:rPr lang="en-US" sz="1200" dirty="0" err="1" smtClean="0"/>
              <a:t>ssn</a:t>
            </a:r>
            <a:r>
              <a:rPr lang="en-US" sz="1200" dirty="0" smtClean="0"/>
              <a:t>           # private</a:t>
            </a:r>
          </a:p>
          <a:p>
            <a:endParaRPr lang="en-US" sz="1200" dirty="0" smtClean="0"/>
          </a:p>
          <a:p>
            <a:r>
              <a:rPr lang="en-US" sz="1200" dirty="0" smtClean="0"/>
              <a:t>    def display(self):</a:t>
            </a:r>
          </a:p>
          <a:p>
            <a:r>
              <a:rPr lang="en-US" sz="1200" dirty="0" smtClean="0"/>
              <a:t>        print("Name:", self.name)</a:t>
            </a:r>
          </a:p>
          <a:p>
            <a:r>
              <a:rPr lang="en-US" sz="1200" dirty="0" smtClean="0"/>
              <a:t>        print("Age:", </a:t>
            </a:r>
            <a:r>
              <a:rPr lang="en-US" sz="1200" dirty="0" err="1" smtClean="0"/>
              <a:t>self._age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  print("SSN:", </a:t>
            </a:r>
            <a:r>
              <a:rPr lang="en-US" sz="1200" dirty="0" err="1" smtClean="0"/>
              <a:t>self.__ssn</a:t>
            </a:r>
            <a:r>
              <a:rPr lang="en-US" sz="1200" dirty="0" smtClean="0"/>
              <a:t>)</a:t>
            </a:r>
          </a:p>
          <a:p>
            <a:endParaRPr lang="en-US" sz="1200" dirty="0" smtClean="0"/>
          </a:p>
          <a:p>
            <a:r>
              <a:rPr lang="en-US" sz="1200" dirty="0" smtClean="0"/>
              <a:t>p = Person("Alice", 30, "123-45-6789")</a:t>
            </a:r>
          </a:p>
          <a:p>
            <a:r>
              <a:rPr lang="en-US" sz="1200" dirty="0" err="1" smtClean="0"/>
              <a:t>p.display</a:t>
            </a:r>
            <a:r>
              <a:rPr lang="en-US" sz="1200" dirty="0" smtClean="0"/>
              <a:t>()</a:t>
            </a:r>
          </a:p>
          <a:p>
            <a:endParaRPr lang="en-US" sz="1200" dirty="0" smtClean="0"/>
          </a:p>
          <a:p>
            <a:r>
              <a:rPr lang="en-US" sz="1200" dirty="0" smtClean="0"/>
              <a:t>print(p.name)     # OK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p._age</a:t>
            </a:r>
            <a:r>
              <a:rPr lang="en-US" sz="1200" dirty="0" smtClean="0"/>
              <a:t>)     #  Possible but not recommended</a:t>
            </a:r>
          </a:p>
          <a:p>
            <a:r>
              <a:rPr lang="en-US" sz="1200" dirty="0" smtClean="0"/>
              <a:t># print(</a:t>
            </a:r>
            <a:r>
              <a:rPr lang="en-US" sz="1200" dirty="0" err="1" smtClean="0"/>
              <a:t>p.__ssn</a:t>
            </a:r>
            <a:r>
              <a:rPr lang="en-US" sz="1200" dirty="0" smtClean="0"/>
              <a:t>)  # </a:t>
            </a:r>
            <a:r>
              <a:rPr lang="en-US" sz="1200" dirty="0" err="1" smtClean="0"/>
              <a:t>AttributeError</a:t>
            </a:r>
            <a:r>
              <a:rPr lang="en-US" sz="1200" dirty="0" smtClean="0"/>
              <a:t> (private)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p._Person__ssn</a:t>
            </a:r>
            <a:r>
              <a:rPr lang="en-US" sz="1200" dirty="0" smtClean="0"/>
              <a:t>)  # Access via name mangling</a:t>
            </a:r>
          </a:p>
          <a:p>
            <a:pPr marL="342900" lvl="3" indent="-342900">
              <a:buFont typeface="Arial" pitchFamily="34" charset="0"/>
              <a:buChar char="•"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Comparison between Java and Python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742950"/>
          <a:ext cx="8305800" cy="42017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68600"/>
                <a:gridCol w="2768600"/>
                <a:gridCol w="2768600"/>
              </a:tblGrid>
              <a:tr h="111342">
                <a:tc>
                  <a:txBody>
                    <a:bodyPr/>
                    <a:lstStyle/>
                    <a:p>
                      <a:r>
                        <a:rPr lang="en-US" sz="1000" dirty="0"/>
                        <a:t>Feature 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☕ Java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🐍 Python</a:t>
                      </a:r>
                    </a:p>
                  </a:txBody>
                  <a:tcPr marL="27836" marR="27836" marT="13918" marB="13918" anchor="ctr"/>
                </a:tc>
              </a:tr>
              <a:tr h="278356">
                <a:tc>
                  <a:txBody>
                    <a:bodyPr/>
                    <a:lstStyle/>
                    <a:p>
                      <a:r>
                        <a:rPr lang="en-US" sz="1000"/>
                        <a:t>Type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Compiled + Interpreted (Bytecode to JVM)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Interpreted (Line-by-line)</a:t>
                      </a:r>
                    </a:p>
                  </a:txBody>
                  <a:tcPr marL="27836" marR="27836" marT="13918" marB="13918" anchor="ctr"/>
                </a:tc>
              </a:tr>
              <a:tr h="194849">
                <a:tc>
                  <a:txBody>
                    <a:bodyPr/>
                    <a:lstStyle/>
                    <a:p>
                      <a:r>
                        <a:rPr lang="en-US" sz="1000"/>
                        <a:t>Level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High-level, statically typed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High-level, dynamically typed</a:t>
                      </a:r>
                    </a:p>
                  </a:txBody>
                  <a:tcPr marL="27836" marR="27836" marT="13918" marB="13918" anchor="ctr"/>
                </a:tc>
              </a:tr>
              <a:tr h="278356">
                <a:tc>
                  <a:txBody>
                    <a:bodyPr/>
                    <a:lstStyle/>
                    <a:p>
                      <a:r>
                        <a:rPr lang="en-US" sz="1000"/>
                        <a:t>Typing Discipline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Static (types declared explicitly)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Dynamic (types inferred at runtime)</a:t>
                      </a:r>
                    </a:p>
                  </a:txBody>
                  <a:tcPr marL="27836" marR="27836" marT="13918" marB="13918" anchor="ctr"/>
                </a:tc>
              </a:tr>
              <a:tr h="194849">
                <a:tc>
                  <a:txBody>
                    <a:bodyPr/>
                    <a:lstStyle/>
                    <a:p>
                      <a:r>
                        <a:rPr lang="en-US" sz="1000"/>
                        <a:t>Syntax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Verbose and strictly structured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Concise and readable</a:t>
                      </a:r>
                    </a:p>
                  </a:txBody>
                  <a:tcPr marL="27836" marR="27836" marT="13918" marB="13918" anchor="ctr"/>
                </a:tc>
              </a:tr>
              <a:tr h="278356">
                <a:tc>
                  <a:txBody>
                    <a:bodyPr/>
                    <a:lstStyle/>
                    <a:p>
                      <a:r>
                        <a:rPr lang="en-US" sz="1000"/>
                        <a:t>Speed of Execution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Faster than Python (JIT compiler in JVM)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Slower (interpreted, dynamic typing)</a:t>
                      </a:r>
                    </a:p>
                  </a:txBody>
                  <a:tcPr marL="27836" marR="27836" marT="13918" marB="13918" anchor="ctr"/>
                </a:tc>
              </a:tr>
              <a:tr h="194849">
                <a:tc>
                  <a:txBody>
                    <a:bodyPr/>
                    <a:lstStyle/>
                    <a:p>
                      <a:r>
                        <a:rPr lang="en-US" sz="1000"/>
                        <a:t>Compilation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Must compile (.java to .class)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compilation needed</a:t>
                      </a:r>
                    </a:p>
                  </a:txBody>
                  <a:tcPr marL="27836" marR="27836" marT="13918" marB="13918" anchor="ctr"/>
                </a:tc>
              </a:tr>
              <a:tr h="278356">
                <a:tc>
                  <a:txBody>
                    <a:bodyPr/>
                    <a:lstStyle/>
                    <a:p>
                      <a:r>
                        <a:rPr lang="en-US" sz="1000" dirty="0"/>
                        <a:t>Memory Management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Automatic (Garbage Collection)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Automatic (Garbage Collection)</a:t>
                      </a:r>
                    </a:p>
                  </a:txBody>
                  <a:tcPr marL="27836" marR="27836" marT="13918" marB="13918" anchor="ctr"/>
                </a:tc>
              </a:tr>
              <a:tr h="361863">
                <a:tc>
                  <a:txBody>
                    <a:bodyPr/>
                    <a:lstStyle/>
                    <a:p>
                      <a:r>
                        <a:rPr lang="en-US" sz="1000" dirty="0"/>
                        <a:t>OOP Support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Fully object-oriented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Multi-paradigm (supports OOP, procedural, functional)</a:t>
                      </a:r>
                    </a:p>
                  </a:txBody>
                  <a:tcPr marL="27836" marR="27836" marT="13918" marB="13918" anchor="ctr"/>
                </a:tc>
              </a:tr>
              <a:tr h="278356">
                <a:tc>
                  <a:txBody>
                    <a:bodyPr/>
                    <a:lstStyle/>
                    <a:p>
                      <a:r>
                        <a:rPr lang="en-US" sz="1000"/>
                        <a:t>Platform Independence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Write Once, Run Anywhere (JVM)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Cross-platform (Requires Python interpreter)</a:t>
                      </a:r>
                    </a:p>
                  </a:txBody>
                  <a:tcPr marL="27836" marR="27836" marT="13918" marB="13918" anchor="ctr"/>
                </a:tc>
              </a:tr>
              <a:tr h="278356">
                <a:tc>
                  <a:txBody>
                    <a:bodyPr/>
                    <a:lstStyle/>
                    <a:p>
                      <a:r>
                        <a:rPr lang="en-US" sz="1000"/>
                        <a:t>Use Cases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Enterprise apps, Android, web, backend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Web, data science, AI, automation, scripting</a:t>
                      </a:r>
                    </a:p>
                  </a:txBody>
                  <a:tcPr marL="27836" marR="27836" marT="13918" marB="13918" anchor="ctr"/>
                </a:tc>
              </a:tr>
              <a:tr h="278356">
                <a:tc>
                  <a:txBody>
                    <a:bodyPr/>
                    <a:lstStyle/>
                    <a:p>
                      <a:r>
                        <a:rPr lang="en-US" sz="1000"/>
                        <a:t>Standard Libraries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Rich standard library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Very rich standard and third-party libraries</a:t>
                      </a:r>
                    </a:p>
                  </a:txBody>
                  <a:tcPr marL="27836" marR="27836" marT="13918" marB="13918" anchor="ctr"/>
                </a:tc>
              </a:tr>
              <a:tr h="111342">
                <a:tc>
                  <a:txBody>
                    <a:bodyPr/>
                    <a:lstStyle/>
                    <a:p>
                      <a:r>
                        <a:rPr lang="en-US" sz="1000"/>
                        <a:t>GUI Development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JavaFX, Swing, AWT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Tkinter, PyQt, Kivy</a:t>
                      </a:r>
                    </a:p>
                  </a:txBody>
                  <a:tcPr marL="27836" marR="27836" marT="13918" marB="13918" anchor="ctr"/>
                </a:tc>
              </a:tr>
              <a:tr h="278356">
                <a:tc>
                  <a:txBody>
                    <a:bodyPr/>
                    <a:lstStyle/>
                    <a:p>
                      <a:r>
                        <a:rPr lang="en-US" sz="1000"/>
                        <a:t>Multithreading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True multithreading supported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Multithreading limited by GIL (use multiprocessing)</a:t>
                      </a:r>
                    </a:p>
                  </a:txBody>
                  <a:tcPr marL="27836" marR="27836" marT="13918" marB="13918" anchor="ctr"/>
                </a:tc>
              </a:tr>
              <a:tr h="194849">
                <a:tc>
                  <a:txBody>
                    <a:bodyPr/>
                    <a:lstStyle/>
                    <a:p>
                      <a:r>
                        <a:rPr lang="en-US" sz="1000"/>
                        <a:t>Mobile Development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Strong support (Android SDK)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Limited support</a:t>
                      </a:r>
                    </a:p>
                  </a:txBody>
                  <a:tcPr marL="27836" marR="27836" marT="13918" marB="13918" anchor="ctr"/>
                </a:tc>
              </a:tr>
              <a:tr h="278356">
                <a:tc>
                  <a:txBody>
                    <a:bodyPr/>
                    <a:lstStyle/>
                    <a:p>
                      <a:r>
                        <a:rPr lang="en-US" sz="1000"/>
                        <a:t>Community Support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Very large community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Very large and growing community</a:t>
                      </a:r>
                    </a:p>
                  </a:txBody>
                  <a:tcPr marL="27836" marR="27836" marT="13918" marB="13918" anchor="ctr"/>
                </a:tc>
              </a:tr>
              <a:tr h="194849">
                <a:tc>
                  <a:txBody>
                    <a:bodyPr/>
                    <a:lstStyle/>
                    <a:p>
                      <a:r>
                        <a:rPr lang="en-US" sz="1000"/>
                        <a:t>Learning Curve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Steeper for beginners</a:t>
                      </a:r>
                    </a:p>
                  </a:txBody>
                  <a:tcPr marL="27836" marR="27836" marT="13918" marB="13918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Easier for beginners</a:t>
                      </a:r>
                    </a:p>
                  </a:txBody>
                  <a:tcPr marL="27836" marR="27836" marT="13918" marB="13918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Encapsulation.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819150"/>
            <a:ext cx="3459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/>
            <a:r>
              <a:rPr lang="en-US" sz="1200" dirty="0" smtClean="0"/>
              <a:t>class 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:</a:t>
            </a:r>
          </a:p>
          <a:p>
            <a:pPr marL="342900" lvl="3" indent="-342900"/>
            <a:r>
              <a:rPr lang="en-US" sz="1200" dirty="0" smtClean="0"/>
              <a:t>    def __init__(self):</a:t>
            </a:r>
          </a:p>
          <a:p>
            <a:pPr marL="342900" lvl="3" indent="-342900"/>
            <a:r>
              <a:rPr lang="en-US" sz="1200" dirty="0" smtClean="0"/>
              <a:t>        </a:t>
            </a:r>
            <a:r>
              <a:rPr lang="en-US" sz="1200" dirty="0" err="1" smtClean="0"/>
              <a:t>self.__balance</a:t>
            </a:r>
            <a:r>
              <a:rPr lang="en-US" sz="1200" dirty="0" smtClean="0"/>
              <a:t> = 0</a:t>
            </a:r>
          </a:p>
          <a:p>
            <a:pPr marL="342900" lvl="3" indent="-342900"/>
            <a:endParaRPr lang="en-US" sz="1200" dirty="0" smtClean="0"/>
          </a:p>
          <a:p>
            <a:pPr marL="342900" lvl="3" indent="-342900"/>
            <a:r>
              <a:rPr lang="en-US" sz="1200" dirty="0" smtClean="0"/>
              <a:t>    def </a:t>
            </a:r>
            <a:r>
              <a:rPr lang="en-US" sz="1200" dirty="0" err="1" smtClean="0"/>
              <a:t>get_balance</a:t>
            </a:r>
            <a:r>
              <a:rPr lang="en-US" sz="1200" dirty="0" smtClean="0"/>
              <a:t>(self):</a:t>
            </a:r>
          </a:p>
          <a:p>
            <a:pPr marL="342900" lvl="3" indent="-342900"/>
            <a:r>
              <a:rPr lang="en-US" sz="1200" dirty="0" smtClean="0"/>
              <a:t>        return </a:t>
            </a:r>
            <a:r>
              <a:rPr lang="en-US" sz="1200" dirty="0" err="1" smtClean="0"/>
              <a:t>self.__balance</a:t>
            </a:r>
            <a:endParaRPr lang="en-US" sz="1200" dirty="0" smtClean="0"/>
          </a:p>
          <a:p>
            <a:pPr marL="342900" lvl="3" indent="-342900"/>
            <a:endParaRPr lang="en-US" sz="1200" dirty="0" smtClean="0"/>
          </a:p>
          <a:p>
            <a:pPr marL="342900" lvl="3" indent="-342900"/>
            <a:r>
              <a:rPr lang="en-US" sz="1200" dirty="0" smtClean="0"/>
              <a:t>    def deposit(self, amount):</a:t>
            </a:r>
          </a:p>
          <a:p>
            <a:pPr marL="342900" lvl="3" indent="-342900"/>
            <a:r>
              <a:rPr lang="en-US" sz="1200" dirty="0" smtClean="0"/>
              <a:t>        if amount &gt; 0:</a:t>
            </a:r>
          </a:p>
          <a:p>
            <a:pPr marL="342900" lvl="3" indent="-342900"/>
            <a:r>
              <a:rPr lang="en-US" sz="1200" dirty="0" smtClean="0"/>
              <a:t>            </a:t>
            </a:r>
            <a:r>
              <a:rPr lang="en-US" sz="1200" dirty="0" err="1" smtClean="0"/>
              <a:t>self.__balance</a:t>
            </a:r>
            <a:r>
              <a:rPr lang="en-US" sz="1200" dirty="0" smtClean="0"/>
              <a:t> += amount</a:t>
            </a:r>
          </a:p>
          <a:p>
            <a:pPr marL="342900" lvl="3" indent="-342900"/>
            <a:endParaRPr lang="en-US" sz="1200" dirty="0" smtClean="0"/>
          </a:p>
          <a:p>
            <a:pPr marL="342900" lvl="3" indent="-342900"/>
            <a:r>
              <a:rPr lang="en-US" sz="1200" dirty="0" smtClean="0"/>
              <a:t>    def withdraw(self, amount):</a:t>
            </a:r>
          </a:p>
          <a:p>
            <a:pPr marL="342900" lvl="3" indent="-342900"/>
            <a:r>
              <a:rPr lang="en-US" sz="1200" dirty="0" smtClean="0"/>
              <a:t>        if 0 &lt; amount &lt;= </a:t>
            </a:r>
            <a:r>
              <a:rPr lang="en-US" sz="1200" dirty="0" err="1" smtClean="0"/>
              <a:t>self.__balance</a:t>
            </a:r>
            <a:r>
              <a:rPr lang="en-US" sz="1200" dirty="0" smtClean="0"/>
              <a:t>:</a:t>
            </a:r>
          </a:p>
          <a:p>
            <a:pPr marL="342900" lvl="3" indent="-342900"/>
            <a:r>
              <a:rPr lang="en-US" sz="1200" dirty="0" smtClean="0"/>
              <a:t>            </a:t>
            </a:r>
            <a:r>
              <a:rPr lang="en-US" sz="1200" dirty="0" err="1" smtClean="0"/>
              <a:t>self.__balance</a:t>
            </a:r>
            <a:r>
              <a:rPr lang="en-US" sz="1200" dirty="0" smtClean="0"/>
              <a:t> -= amount</a:t>
            </a:r>
          </a:p>
          <a:p>
            <a:pPr marL="342900" lvl="3" indent="-342900"/>
            <a:endParaRPr lang="en-US" sz="1200" dirty="0" smtClean="0"/>
          </a:p>
          <a:p>
            <a:pPr marL="342900" lvl="3" indent="-342900"/>
            <a:r>
              <a:rPr lang="en-US" sz="1200" dirty="0" smtClean="0"/>
              <a:t>a = </a:t>
            </a:r>
            <a:r>
              <a:rPr lang="en-US" sz="1200" dirty="0" err="1" smtClean="0"/>
              <a:t>BankAccount</a:t>
            </a:r>
            <a:r>
              <a:rPr lang="en-US" sz="1200" dirty="0" smtClean="0"/>
              <a:t>()</a:t>
            </a:r>
          </a:p>
          <a:p>
            <a:pPr marL="342900" lvl="3" indent="-342900"/>
            <a:r>
              <a:rPr lang="en-US" sz="1200" dirty="0" err="1" smtClean="0"/>
              <a:t>a.deposit</a:t>
            </a:r>
            <a:r>
              <a:rPr lang="en-US" sz="1200" dirty="0" smtClean="0"/>
              <a:t>(1000)</a:t>
            </a:r>
          </a:p>
          <a:p>
            <a:pPr marL="342900" lvl="3" indent="-342900"/>
            <a:r>
              <a:rPr lang="en-US" sz="1200" dirty="0" err="1" smtClean="0"/>
              <a:t>a.withdraw</a:t>
            </a:r>
            <a:r>
              <a:rPr lang="en-US" sz="1200" dirty="0" smtClean="0"/>
              <a:t>(300)</a:t>
            </a:r>
          </a:p>
          <a:p>
            <a:pPr marL="342900" lvl="3" indent="-342900"/>
            <a:r>
              <a:rPr lang="en-US" sz="1200" dirty="0" smtClean="0"/>
              <a:t>print("Balance:", </a:t>
            </a:r>
            <a:r>
              <a:rPr lang="en-US" sz="1200" dirty="0" err="1" smtClean="0"/>
              <a:t>a.get_balance</a:t>
            </a:r>
            <a:r>
              <a:rPr lang="en-US" sz="1200" dirty="0" smtClean="0"/>
              <a:t>())  # Output: 700</a:t>
            </a:r>
          </a:p>
          <a:p>
            <a:pPr marL="342900" lvl="3" indent="-342900"/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Encapsulation.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819150"/>
            <a:ext cx="7772400" cy="273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Real-life Analogy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A </a:t>
            </a:r>
            <a:r>
              <a:rPr lang="en-US" sz="1400" b="1" dirty="0" smtClean="0"/>
              <a:t>capsule</a:t>
            </a:r>
            <a:r>
              <a:rPr lang="en-US" sz="1400" dirty="0" smtClean="0"/>
              <a:t> (like a medicine capsule) hides the complex contents inside.</a:t>
            </a:r>
            <a:br>
              <a:rPr lang="en-US" sz="1400" dirty="0" smtClean="0"/>
            </a:br>
            <a:r>
              <a:rPr lang="en-US" sz="1400" dirty="0" smtClean="0"/>
              <a:t>You consume it without knowing how it works — you just get the effect. That’s encapsulation.</a:t>
            </a:r>
          </a:p>
          <a:p>
            <a:pPr>
              <a:spcBef>
                <a:spcPts val="600"/>
              </a:spcBef>
            </a:pP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b="1" dirty="0" smtClean="0"/>
              <a:t>Summary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Encapsulation keeps data </a:t>
            </a:r>
            <a:r>
              <a:rPr lang="en-US" sz="1400" b="1" dirty="0" smtClean="0"/>
              <a:t>safe and controlled</a:t>
            </a:r>
            <a:r>
              <a:rPr lang="en-US" sz="1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In Python, it's implemented via </a:t>
            </a:r>
            <a:r>
              <a:rPr lang="en-US" sz="1400" b="1" dirty="0" smtClean="0"/>
              <a:t>naming conventions</a:t>
            </a:r>
            <a:r>
              <a:rPr lang="en-US" sz="1400" dirty="0" smtClean="0"/>
              <a:t> and </a:t>
            </a:r>
            <a:r>
              <a:rPr lang="en-US" sz="1400" b="1" dirty="0" smtClean="0"/>
              <a:t>methods</a:t>
            </a:r>
            <a:r>
              <a:rPr lang="en-US" sz="1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It helps enforce </a:t>
            </a:r>
            <a:r>
              <a:rPr lang="en-US" sz="1400" b="1" dirty="0" smtClean="0"/>
              <a:t>clean interfaces</a:t>
            </a:r>
            <a:r>
              <a:rPr lang="en-US" sz="1400" dirty="0" smtClean="0"/>
              <a:t> and </a:t>
            </a:r>
            <a:r>
              <a:rPr lang="en-US" sz="1400" b="1" dirty="0" smtClean="0"/>
              <a:t>limits misuse</a:t>
            </a:r>
            <a:r>
              <a:rPr lang="en-US" sz="1400" dirty="0" smtClean="0"/>
              <a:t> of internal data.</a:t>
            </a:r>
          </a:p>
          <a:p>
            <a:pPr>
              <a:spcBef>
                <a:spcPts val="600"/>
              </a:spcBef>
            </a:pPr>
            <a:endParaRPr lang="en-US" sz="1400" dirty="0" smtClean="0"/>
          </a:p>
          <a:p>
            <a:pPr marL="342900" lvl="3" indent="-342900"/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Abstraction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66750"/>
            <a:ext cx="807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Abstraction</a:t>
            </a:r>
            <a:r>
              <a:rPr lang="en-US" sz="1400" dirty="0" smtClean="0"/>
              <a:t> hides internal implementation details and only shows essential features of an object.</a:t>
            </a:r>
          </a:p>
          <a:p>
            <a:endParaRPr lang="en-US" sz="1400" dirty="0"/>
          </a:p>
          <a:p>
            <a:r>
              <a:rPr lang="en-US" sz="1400" b="1" dirty="0" smtClean="0"/>
              <a:t>Key Points:</a:t>
            </a:r>
          </a:p>
          <a:p>
            <a:pPr marL="3429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Hides complexity</a:t>
            </a:r>
          </a:p>
          <a:p>
            <a:pPr marL="3429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Exposes only what is necessary</a:t>
            </a:r>
          </a:p>
          <a:p>
            <a:pPr marL="3429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Achieved using </a:t>
            </a:r>
            <a:r>
              <a:rPr lang="en-US" sz="1400" b="1" dirty="0" smtClean="0"/>
              <a:t>abstract classes</a:t>
            </a:r>
            <a:r>
              <a:rPr lang="en-US" sz="1400" dirty="0" smtClean="0"/>
              <a:t> and </a:t>
            </a:r>
            <a:r>
              <a:rPr lang="en-US" sz="1400" b="1" dirty="0" smtClean="0"/>
              <a:t>abstract methods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400" b="1" dirty="0"/>
          </a:p>
          <a:p>
            <a:pPr marL="342900" lvl="1" indent="-342900"/>
            <a:r>
              <a:rPr lang="en-US" sz="1400" b="1" dirty="0" smtClean="0"/>
              <a:t>Real-Life Example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You use the </a:t>
            </a:r>
            <a:r>
              <a:rPr lang="en-US" sz="1400" b="1" dirty="0" smtClean="0"/>
              <a:t>steering wheel, accelerator, brake</a:t>
            </a:r>
            <a:r>
              <a:rPr lang="en-US" sz="1400" dirty="0" smtClean="0"/>
              <a:t>, etc.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You </a:t>
            </a:r>
            <a:r>
              <a:rPr lang="en-US" sz="1400" b="1" dirty="0" smtClean="0"/>
              <a:t>don’t need to know</a:t>
            </a:r>
            <a:r>
              <a:rPr lang="en-US" sz="1400" dirty="0" smtClean="0"/>
              <a:t> how the engine works internally to drive the car.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You interact with the interface, not the inner mechanism.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Abstraction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66750"/>
            <a:ext cx="80772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Achieved using: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err="1" smtClean="0"/>
              <a:t>abc</a:t>
            </a:r>
            <a:r>
              <a:rPr lang="en-US" sz="1400" dirty="0" smtClean="0"/>
              <a:t> module (Abstract Base Classes)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@</a:t>
            </a:r>
            <a:r>
              <a:rPr lang="en-US" sz="1400" dirty="0" err="1" smtClean="0"/>
              <a:t>abstractmethod</a:t>
            </a:r>
            <a:r>
              <a:rPr lang="en-US" sz="1400" dirty="0" smtClean="0"/>
              <a:t> decorator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400" b="1" dirty="0" smtClean="0"/>
              <a:t>Key Rules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You </a:t>
            </a:r>
            <a:r>
              <a:rPr lang="en-US" sz="1400" b="1" dirty="0" smtClean="0"/>
              <a:t>can’t instantiate</a:t>
            </a:r>
            <a:r>
              <a:rPr lang="en-US" sz="1400" dirty="0" smtClean="0"/>
              <a:t> an abstract class.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A subclass </a:t>
            </a:r>
            <a:r>
              <a:rPr lang="en-US" sz="1400" b="1" dirty="0" smtClean="0"/>
              <a:t>must override</a:t>
            </a:r>
            <a:r>
              <a:rPr lang="en-US" sz="1400" dirty="0" smtClean="0"/>
              <a:t> all abstract methods.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Abstract classes </a:t>
            </a:r>
            <a:r>
              <a:rPr lang="en-US" sz="1400" b="1" dirty="0" smtClean="0"/>
              <a:t>can have concrete methods</a:t>
            </a:r>
            <a:r>
              <a:rPr lang="en-US" sz="1400" dirty="0" smtClean="0"/>
              <a:t>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Python doesn’t prevent instantiating child classes </a:t>
            </a:r>
            <a:r>
              <a:rPr lang="en-US" sz="1400" b="1" dirty="0" smtClean="0"/>
              <a:t>unless abstract methods are missing</a:t>
            </a:r>
            <a:r>
              <a:rPr lang="en-US" sz="1400" dirty="0" smtClean="0"/>
              <a:t>.</a:t>
            </a:r>
          </a:p>
          <a:p>
            <a:pPr marL="342900" indent="-342900">
              <a:spcBef>
                <a:spcPts val="600"/>
              </a:spcBef>
            </a:pPr>
            <a:endParaRPr lang="en-US" sz="1400" dirty="0"/>
          </a:p>
          <a:p>
            <a:r>
              <a:rPr lang="en-US" sz="1400" b="1" dirty="0" smtClean="0"/>
              <a:t>Conclusion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Abstraction is about </a:t>
            </a:r>
            <a:r>
              <a:rPr lang="en-US" sz="1400" b="1" dirty="0" smtClean="0"/>
              <a:t>focusing on what an object does</a:t>
            </a:r>
            <a:r>
              <a:rPr lang="en-US" sz="1400" dirty="0" smtClean="0"/>
              <a:t>, not how.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It improves </a:t>
            </a:r>
            <a:r>
              <a:rPr lang="en-US" sz="1400" b="1" dirty="0" smtClean="0"/>
              <a:t>code modularity</a:t>
            </a:r>
            <a:r>
              <a:rPr lang="en-US" sz="1400" dirty="0" smtClean="0"/>
              <a:t>, </a:t>
            </a:r>
            <a:r>
              <a:rPr lang="en-US" sz="1400" b="1" dirty="0" smtClean="0"/>
              <a:t>security</a:t>
            </a:r>
            <a:r>
              <a:rPr lang="en-US" sz="1400" dirty="0" smtClean="0"/>
              <a:t>, and </a:t>
            </a:r>
            <a:r>
              <a:rPr lang="en-US" sz="1400" b="1" dirty="0" smtClean="0"/>
              <a:t>readability</a:t>
            </a:r>
            <a:r>
              <a:rPr lang="en-US" sz="1400" dirty="0" smtClean="0"/>
              <a:t>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Use abstract classes and methods to </a:t>
            </a:r>
            <a:r>
              <a:rPr lang="en-US" sz="1400" b="1" dirty="0" smtClean="0"/>
              <a:t>enforce structure</a:t>
            </a:r>
            <a:r>
              <a:rPr lang="en-US" sz="1400" dirty="0" smtClean="0"/>
              <a:t> in OOP.</a:t>
            </a:r>
          </a:p>
          <a:p>
            <a:pPr marL="342900" indent="-342900">
              <a:spcBef>
                <a:spcPts val="600"/>
              </a:spcBef>
            </a:pPr>
            <a:endParaRPr lang="en-US" sz="1400" dirty="0" smtClean="0"/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1400" dirty="0" smtClean="0"/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1400" dirty="0" smtClean="0"/>
          </a:p>
          <a:p>
            <a:pPr marL="342900" lvl="1" indent="-342900"/>
            <a:endParaRPr lang="en-US" sz="1100" b="1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Os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666750"/>
            <a:ext cx="807720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os</a:t>
            </a:r>
            <a:r>
              <a:rPr lang="en-US" sz="1400" dirty="0" smtClean="0"/>
              <a:t> module in Python provides a way of using </a:t>
            </a:r>
            <a:r>
              <a:rPr lang="en-US" sz="1400" b="1" dirty="0" smtClean="0"/>
              <a:t>operating system-dependent functionality</a:t>
            </a:r>
            <a:r>
              <a:rPr lang="en-US" sz="1400" dirty="0" smtClean="0"/>
              <a:t> like reading or writing to the file system, managing directories, environment variables, processes, etc.</a:t>
            </a:r>
          </a:p>
          <a:p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b="1" dirty="0" smtClean="0"/>
              <a:t>Use Cases: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File and directory operations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Environment management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Process handling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Path manipulation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Os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6675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File and Directory Functions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047750"/>
          <a:ext cx="6096000" cy="2743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os.getcwd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Get current working directory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os.chdir</a:t>
                      </a:r>
                      <a:r>
                        <a:rPr lang="en-US" sz="1400" dirty="0"/>
                        <a:t>(path)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Change current directory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os.listdir</a:t>
                      </a:r>
                      <a:r>
                        <a:rPr lang="en-US" sz="1400" dirty="0"/>
                        <a:t>(path)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List files and dirs in the 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os.mkdir</a:t>
                      </a:r>
                      <a:r>
                        <a:rPr lang="en-US" sz="1400" dirty="0"/>
                        <a:t>(path)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 single directory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os.makedirs</a:t>
                      </a:r>
                      <a:r>
                        <a:rPr lang="en-US" sz="1400" dirty="0"/>
                        <a:t>(path)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 nested directories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os.remove(file)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Delete 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os.rmdir(dir)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 an empty directory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os.removedirs(path)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 nested empty directories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Os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6675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Path Functions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123950"/>
          <a:ext cx="6096000" cy="27432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os.path.abspath(path)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Absolute path of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os.path.basename(path)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File name from path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os.path.dirname(path)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Directory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os.path.exists(path)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Check if path exists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os.path.isfile(path)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Check if it's 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os.path.isdir(path)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Check if it's a directory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os.path.join(a, 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Join paths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os.path.split(path)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Split path into (dir, file)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Os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6675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Environment Functions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123950"/>
          <a:ext cx="6096000" cy="134112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os.environ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Dictionary of environment vars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os.getenv(key)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Get env var by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os.putenv(key, val)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Set env var (temp only)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Os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6675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Process Management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047750"/>
          <a:ext cx="6096000" cy="18288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os.system(cmd)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Run a shell command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os.getpid()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Get current process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os.getppid()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Get parent process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Get OS name (e.g., 'posix', 'nt')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os.cpu_count()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CPU cores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err="1" smtClean="0"/>
              <a:t>Numpy</a:t>
            </a:r>
            <a:endParaRPr lang="en-US" sz="2000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698175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600" b="1" dirty="0" err="1" smtClean="0"/>
              <a:t>NumPy</a:t>
            </a:r>
            <a:r>
              <a:rPr lang="en-US" sz="1600" dirty="0" smtClean="0"/>
              <a:t> (Numerical Python) is the foundational package for scientific computing in Python.</a:t>
            </a:r>
          </a:p>
          <a:p>
            <a:pPr>
              <a:spcBef>
                <a:spcPts val="500"/>
              </a:spcBef>
            </a:pPr>
            <a:r>
              <a:rPr lang="en-US" sz="1600" dirty="0" smtClean="0"/>
              <a:t>It provides support for: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dirty="0" smtClean="0"/>
              <a:t>Fast and memory-efficient arrays (</a:t>
            </a:r>
            <a:r>
              <a:rPr lang="en-US" sz="1600" dirty="0" err="1" smtClean="0"/>
              <a:t>ndarray</a:t>
            </a:r>
            <a:r>
              <a:rPr lang="en-US" sz="1600" dirty="0" smtClean="0"/>
              <a:t>)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dirty="0" smtClean="0"/>
              <a:t>Broadcasting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dirty="0" err="1" smtClean="0"/>
              <a:t>Vectorized</a:t>
            </a:r>
            <a:r>
              <a:rPr lang="en-US" sz="1600" dirty="0" smtClean="0"/>
              <a:t> operations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dirty="0" smtClean="0"/>
              <a:t>Linear algebra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dirty="0" smtClean="0"/>
              <a:t>Fourier transforms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dirty="0" smtClean="0"/>
              <a:t>Random number generation</a:t>
            </a:r>
          </a:p>
          <a:p>
            <a:pPr marL="0" lvl="2" indent="-342900" rtl="0">
              <a:spcBef>
                <a:spcPts val="500"/>
              </a:spcBef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Usage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81642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 smtClean="0"/>
              <a:t>When to Use Java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Large-scale enterprise systems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Android app development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Banking and insurance systems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High-performance web servers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When to Use Python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Rapid prototyping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Data science, machine learning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Scripting and automation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Web development (</a:t>
            </a:r>
            <a:r>
              <a:rPr lang="en-US" dirty="0" err="1" smtClean="0"/>
              <a:t>Django</a:t>
            </a:r>
            <a:r>
              <a:rPr lang="en-US" dirty="0" smtClean="0"/>
              <a:t>, Flask)</a:t>
            </a:r>
          </a:p>
          <a:p>
            <a:pPr marL="800100" lvl="1" indent="-342900"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Memory Efficient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819150"/>
          <a:ext cx="8229600" cy="3310466"/>
        </p:xfrm>
        <a:graphic>
          <a:graphicData uri="http://schemas.openxmlformats.org/drawingml/2006/table">
            <a:tbl>
              <a:tblPr/>
              <a:tblGrid>
                <a:gridCol w="3186289"/>
                <a:gridCol w="5043311"/>
              </a:tblGrid>
              <a:tr h="270933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 marL="67733" marR="67733" marT="33867" marB="338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Explanation</a:t>
                      </a:r>
                    </a:p>
                  </a:txBody>
                  <a:tcPr marL="67733" marR="67733" marT="33867" marB="338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9506">
                <a:tc>
                  <a:txBody>
                    <a:bodyPr/>
                    <a:lstStyle/>
                    <a:p>
                      <a:r>
                        <a:rPr lang="en-US" sz="1400" b="1" dirty="0"/>
                        <a:t>Fixed-type arrays</a:t>
                      </a:r>
                      <a:endParaRPr lang="en-US" sz="1400" dirty="0"/>
                    </a:p>
                  </a:txBody>
                  <a:tcPr marL="67733" marR="67733" marT="33867" marB="338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 elements in a </a:t>
                      </a:r>
                      <a:r>
                        <a:rPr lang="en-US" sz="1400" dirty="0" err="1"/>
                        <a:t>NumPy</a:t>
                      </a:r>
                      <a:r>
                        <a:rPr lang="en-US" sz="1400" dirty="0"/>
                        <a:t> array (</a:t>
                      </a:r>
                      <a:r>
                        <a:rPr lang="en-US" sz="1400" dirty="0" err="1"/>
                        <a:t>ndarray</a:t>
                      </a:r>
                      <a:r>
                        <a:rPr lang="en-US" sz="1400" dirty="0"/>
                        <a:t>) are of the </a:t>
                      </a:r>
                      <a:r>
                        <a:rPr lang="en-US" sz="1400" b="1" dirty="0"/>
                        <a:t>same type</a:t>
                      </a:r>
                      <a:r>
                        <a:rPr lang="en-US" sz="1400" dirty="0"/>
                        <a:t> (e.g., float32), unlike Python lists which can store mixed types</a:t>
                      </a:r>
                    </a:p>
                  </a:txBody>
                  <a:tcPr marL="67733" marR="67733" marT="33867" marB="338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b="1" dirty="0"/>
                        <a:t>Contiguous memory blocks</a:t>
                      </a:r>
                      <a:endParaRPr lang="en-US" sz="1400" dirty="0"/>
                    </a:p>
                  </a:txBody>
                  <a:tcPr marL="67733" marR="67733" marT="33867" marB="338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Arrays are stored in </a:t>
                      </a:r>
                      <a:r>
                        <a:rPr lang="en-US" sz="1400" b="1"/>
                        <a:t>contiguous memory locations</a:t>
                      </a:r>
                      <a:r>
                        <a:rPr lang="en-US" sz="1400"/>
                        <a:t>, enabling faster access and lower overhead</a:t>
                      </a:r>
                    </a:p>
                  </a:txBody>
                  <a:tcPr marL="67733" marR="67733" marT="33867" marB="338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b="1"/>
                        <a:t>Views instead of copies</a:t>
                      </a:r>
                      <a:endParaRPr lang="en-US" sz="1400"/>
                    </a:p>
                  </a:txBody>
                  <a:tcPr marL="67733" marR="67733" marT="33867" marB="338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Functions like reshape(), ravel(), or slicing often return a </a:t>
                      </a:r>
                      <a:r>
                        <a:rPr lang="en-US" sz="1400" b="1"/>
                        <a:t>view</a:t>
                      </a:r>
                      <a:r>
                        <a:rPr lang="en-US" sz="1400"/>
                        <a:t>, not a copy — saving memory</a:t>
                      </a:r>
                    </a:p>
                  </a:txBody>
                  <a:tcPr marL="67733" marR="67733" marT="33867" marB="338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sz="1400" b="1"/>
                        <a:t>Broadcasting</a:t>
                      </a:r>
                      <a:endParaRPr lang="en-US" sz="1400"/>
                    </a:p>
                  </a:txBody>
                  <a:tcPr marL="67733" marR="67733" marT="33867" marB="338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Performs operations without actually duplicating data</a:t>
                      </a:r>
                    </a:p>
                  </a:txBody>
                  <a:tcPr marL="67733" marR="67733" marT="33867" marB="338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4133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Vectorization</a:t>
                      </a:r>
                      <a:endParaRPr lang="en-US" sz="1400" dirty="0"/>
                    </a:p>
                  </a:txBody>
                  <a:tcPr marL="67733" marR="67733" marT="33867" marB="338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Avoids Python-level loops that create temporary objects</a:t>
                      </a:r>
                    </a:p>
                  </a:txBody>
                  <a:tcPr marL="67733" marR="67733" marT="33867" marB="338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Broadcasting?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387833"/>
          </a:xfrm>
        </p:spPr>
        <p:txBody>
          <a:bodyPr/>
          <a:lstStyle/>
          <a:p>
            <a:pPr marL="0" lvl="2" indent="-342900" rtl="0">
              <a:spcBef>
                <a:spcPts val="500"/>
              </a:spcBef>
            </a:pPr>
            <a:r>
              <a:rPr lang="en-US" sz="1400" b="1" dirty="0" smtClean="0"/>
              <a:t>Broadcasting</a:t>
            </a:r>
            <a:r>
              <a:rPr lang="en-US" sz="1400" dirty="0" smtClean="0"/>
              <a:t> is </a:t>
            </a:r>
            <a:r>
              <a:rPr lang="en-US" sz="1400" dirty="0" err="1" smtClean="0"/>
              <a:t>NumPy’s</a:t>
            </a:r>
            <a:r>
              <a:rPr lang="en-US" sz="1400" dirty="0" smtClean="0"/>
              <a:t> way of allowing </a:t>
            </a:r>
            <a:r>
              <a:rPr lang="en-US" sz="1400" b="1" dirty="0" smtClean="0"/>
              <a:t>arithmetic operations between arrays of different shapes</a:t>
            </a:r>
            <a:r>
              <a:rPr lang="en-US" sz="1400" dirty="0" smtClean="0"/>
              <a:t> — without making unnecessary copies.</a:t>
            </a:r>
          </a:p>
          <a:p>
            <a:pPr marL="0" lvl="2" indent="-342900" rtl="0">
              <a:spcBef>
                <a:spcPts val="500"/>
              </a:spcBef>
            </a:pPr>
            <a:endParaRPr lang="en-US" sz="1400" dirty="0" smtClean="0"/>
          </a:p>
          <a:p>
            <a:pPr marL="914400" lvl="4" indent="-342900" rtl="0">
              <a:spcBef>
                <a:spcPts val="500"/>
              </a:spcBef>
            </a:pPr>
            <a:r>
              <a:rPr lang="en-US" sz="1400" dirty="0" smtClean="0"/>
              <a:t>import </a:t>
            </a:r>
            <a:r>
              <a:rPr lang="en-US" sz="1400" dirty="0" err="1" smtClean="0"/>
              <a:t>numpy</a:t>
            </a:r>
            <a:r>
              <a:rPr lang="en-US" sz="1400" dirty="0" smtClean="0"/>
              <a:t> as </a:t>
            </a:r>
            <a:r>
              <a:rPr lang="en-US" sz="1400" dirty="0" err="1" smtClean="0"/>
              <a:t>np</a:t>
            </a:r>
            <a:endParaRPr lang="en-US" sz="1400" dirty="0" smtClean="0"/>
          </a:p>
          <a:p>
            <a:pPr marL="914400" lvl="4" indent="-342900" rtl="0">
              <a:spcBef>
                <a:spcPts val="500"/>
              </a:spcBef>
            </a:pPr>
            <a:r>
              <a:rPr lang="en-US" sz="1400" dirty="0" smtClean="0"/>
              <a:t>a = </a:t>
            </a:r>
            <a:r>
              <a:rPr lang="en-US" sz="1400" dirty="0" err="1" smtClean="0"/>
              <a:t>np.array</a:t>
            </a:r>
            <a:r>
              <a:rPr lang="en-US" sz="1400" dirty="0" smtClean="0"/>
              <a:t>([1, 2, 3])</a:t>
            </a:r>
          </a:p>
          <a:p>
            <a:pPr marL="914400" lvl="4" indent="-342900" rtl="0">
              <a:spcBef>
                <a:spcPts val="500"/>
              </a:spcBef>
            </a:pPr>
            <a:r>
              <a:rPr lang="en-US" sz="1400" dirty="0" smtClean="0"/>
              <a:t>b = 10</a:t>
            </a:r>
          </a:p>
          <a:p>
            <a:pPr marL="914400" lvl="4" indent="-342900" rtl="0">
              <a:spcBef>
                <a:spcPts val="500"/>
              </a:spcBef>
            </a:pPr>
            <a:r>
              <a:rPr lang="en-US" sz="1400" dirty="0" smtClean="0"/>
              <a:t>print(a + b)   # [11 12 13]</a:t>
            </a:r>
          </a:p>
          <a:p>
            <a:pPr marL="0" lvl="2" indent="-342900" rtl="0">
              <a:spcBef>
                <a:spcPts val="500"/>
              </a:spcBef>
            </a:pPr>
            <a:endParaRPr lang="en-US" sz="1400" dirty="0" smtClean="0"/>
          </a:p>
          <a:p>
            <a:pPr marL="0" lvl="2" indent="-342900" rtl="0">
              <a:spcBef>
                <a:spcPts val="500"/>
              </a:spcBef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err="1" smtClean="0"/>
              <a:t>Vectorization</a:t>
            </a:r>
            <a:r>
              <a:rPr lang="en-US" sz="2000" dirty="0" smtClean="0"/>
              <a:t>?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4775666"/>
          </a:xfrm>
        </p:spPr>
        <p:txBody>
          <a:bodyPr/>
          <a:lstStyle/>
          <a:p>
            <a:r>
              <a:rPr lang="en-US" sz="1400" b="1" dirty="0" err="1" smtClean="0"/>
              <a:t>Vectorization</a:t>
            </a:r>
            <a:r>
              <a:rPr lang="en-US" sz="1400" dirty="0" smtClean="0"/>
              <a:t> is the process of performing operations on </a:t>
            </a:r>
            <a:r>
              <a:rPr lang="en-US" sz="1400" b="1" dirty="0" smtClean="0"/>
              <a:t>entire arrays</a:t>
            </a:r>
            <a:r>
              <a:rPr lang="en-US" sz="1400" dirty="0" smtClean="0"/>
              <a:t> (vectors, matrices) without using explicit Python loops.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Traditional For Loop</a:t>
            </a:r>
          </a:p>
          <a:p>
            <a:pPr lvl="1"/>
            <a:r>
              <a:rPr lang="en-US" sz="1400" dirty="0" smtClean="0"/>
              <a:t>a = [1, 2, 3, 4]</a:t>
            </a:r>
          </a:p>
          <a:p>
            <a:pPr lvl="1"/>
            <a:r>
              <a:rPr lang="en-US" sz="1400" dirty="0" smtClean="0"/>
              <a:t>b = []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for x in a:</a:t>
            </a:r>
          </a:p>
          <a:p>
            <a:pPr lvl="1"/>
            <a:r>
              <a:rPr lang="en-US" sz="1400" dirty="0" smtClean="0"/>
              <a:t>    </a:t>
            </a:r>
            <a:r>
              <a:rPr lang="en-US" sz="1400" dirty="0" err="1" smtClean="0"/>
              <a:t>b.append</a:t>
            </a:r>
            <a:r>
              <a:rPr lang="en-US" sz="1400" dirty="0" smtClean="0"/>
              <a:t>(x * 2)</a:t>
            </a:r>
          </a:p>
          <a:p>
            <a:pPr lvl="1"/>
            <a:r>
              <a:rPr lang="en-US" sz="1400" dirty="0" smtClean="0"/>
              <a:t>print(b)</a:t>
            </a:r>
          </a:p>
          <a:p>
            <a:endParaRPr lang="en-US" sz="1400" b="1" dirty="0" smtClean="0"/>
          </a:p>
          <a:p>
            <a:r>
              <a:rPr lang="en-US" sz="1400" b="1" dirty="0" err="1" smtClean="0"/>
              <a:t>Vectorized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NumPy</a:t>
            </a:r>
            <a:r>
              <a:rPr lang="en-US" sz="1400" b="1" dirty="0" smtClean="0"/>
              <a:t> Version</a:t>
            </a:r>
          </a:p>
          <a:p>
            <a:pPr lvl="1"/>
            <a:r>
              <a:rPr lang="en-US" sz="1400" dirty="0" smtClean="0"/>
              <a:t>import </a:t>
            </a:r>
            <a:r>
              <a:rPr lang="en-US" sz="1400" dirty="0" err="1" smtClean="0"/>
              <a:t>numpy</a:t>
            </a:r>
            <a:r>
              <a:rPr lang="en-US" sz="1400" dirty="0" smtClean="0"/>
              <a:t> as </a:t>
            </a:r>
            <a:r>
              <a:rPr lang="en-US" sz="1400" dirty="0" err="1" smtClean="0"/>
              <a:t>np</a:t>
            </a:r>
            <a:endParaRPr lang="en-US" sz="1400" dirty="0" smtClean="0"/>
          </a:p>
          <a:p>
            <a:pPr lvl="1"/>
            <a:r>
              <a:rPr lang="en-US" sz="1400" dirty="0" smtClean="0"/>
              <a:t>a = </a:t>
            </a:r>
            <a:r>
              <a:rPr lang="en-US" sz="1400" dirty="0" err="1" smtClean="0"/>
              <a:t>np.array</a:t>
            </a:r>
            <a:r>
              <a:rPr lang="en-US" sz="1400" dirty="0" smtClean="0"/>
              <a:t>([1, 2, 3, 4])</a:t>
            </a:r>
          </a:p>
          <a:p>
            <a:pPr lvl="1"/>
            <a:r>
              <a:rPr lang="en-US" sz="1400" dirty="0" smtClean="0"/>
              <a:t>b = a * 2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print(b)</a:t>
            </a:r>
          </a:p>
          <a:p>
            <a:endParaRPr lang="en-US" sz="1400" b="1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pPr marL="0" lvl="2" indent="-342900" rtl="0">
              <a:spcBef>
                <a:spcPts val="500"/>
              </a:spcBef>
            </a:pPr>
            <a:endParaRPr lang="en-US" sz="1100" dirty="0" smtClean="0"/>
          </a:p>
          <a:p>
            <a:pPr marL="0" lvl="2" indent="-342900" rtl="0">
              <a:spcBef>
                <a:spcPts val="500"/>
              </a:spcBef>
              <a:buFont typeface="Arial" pitchFamily="34" charset="0"/>
              <a:buChar char="•"/>
            </a:pP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Creating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621230"/>
          </a:xfrm>
        </p:spPr>
        <p:txBody>
          <a:bodyPr/>
          <a:lstStyle/>
          <a:p>
            <a:r>
              <a:rPr lang="en-US" sz="1400" b="1" dirty="0" smtClean="0"/>
              <a:t>Functions:</a:t>
            </a:r>
          </a:p>
          <a:p>
            <a:pPr lvl="1"/>
            <a:r>
              <a:rPr lang="en-US" sz="1400" dirty="0" err="1" smtClean="0"/>
              <a:t>np.array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 smtClean="0"/>
              <a:t>np.zeros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 err="1" smtClean="0"/>
              <a:t>np.ones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 smtClean="0"/>
              <a:t>np.full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 smtClean="0"/>
              <a:t>np.eye</a:t>
            </a:r>
            <a:r>
              <a:rPr lang="en-US" sz="1400" dirty="0" smtClean="0"/>
              <a:t>(), </a:t>
            </a:r>
          </a:p>
          <a:p>
            <a:pPr lvl="1"/>
            <a:r>
              <a:rPr lang="en-US" sz="1400" dirty="0" err="1" smtClean="0"/>
              <a:t>np.identity</a:t>
            </a:r>
            <a:r>
              <a:rPr lang="en-US" sz="1400" dirty="0" smtClean="0"/>
              <a:t>()</a:t>
            </a:r>
          </a:p>
          <a:p>
            <a:pPr lvl="1"/>
            <a:r>
              <a:rPr lang="en-US" sz="1400" dirty="0" err="1" smtClean="0"/>
              <a:t>np.arange</a:t>
            </a:r>
            <a:r>
              <a:rPr lang="en-US" sz="1400" dirty="0" smtClean="0"/>
              <a:t>(), </a:t>
            </a:r>
          </a:p>
          <a:p>
            <a:pPr lvl="1"/>
            <a:r>
              <a:rPr lang="en-US" sz="1400" dirty="0" err="1" smtClean="0"/>
              <a:t>np.linspace</a:t>
            </a:r>
            <a:r>
              <a:rPr lang="en-US" sz="1400" dirty="0" smtClean="0"/>
              <a:t>()</a:t>
            </a:r>
          </a:p>
          <a:p>
            <a:endParaRPr lang="en-US" sz="1400" dirty="0" smtClean="0"/>
          </a:p>
          <a:p>
            <a:pPr marL="0" lvl="2" indent="-342900" rtl="0">
              <a:spcBef>
                <a:spcPts val="500"/>
              </a:spcBef>
            </a:pPr>
            <a:endParaRPr lang="en-US" sz="1100" dirty="0" smtClean="0"/>
          </a:p>
          <a:p>
            <a:pPr marL="0" lvl="2" indent="-342900" rtl="0">
              <a:spcBef>
                <a:spcPts val="500"/>
              </a:spcBef>
              <a:buFont typeface="Arial" pitchFamily="34" charset="0"/>
              <a:buChar char="•"/>
            </a:pP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615553"/>
          </a:xfrm>
        </p:spPr>
        <p:txBody>
          <a:bodyPr/>
          <a:lstStyle/>
          <a:p>
            <a:r>
              <a:rPr lang="en-US" sz="2000" dirty="0" smtClean="0"/>
              <a:t>Array Attributes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1803058"/>
          </a:xfrm>
        </p:spPr>
        <p:txBody>
          <a:bodyPr/>
          <a:lstStyle/>
          <a:p>
            <a:pPr marL="0" lvl="2" indent="-342900" rtl="0">
              <a:spcBef>
                <a:spcPts val="500"/>
              </a:spcBef>
            </a:pPr>
            <a:r>
              <a:rPr lang="en-US" sz="1100" dirty="0" smtClean="0"/>
              <a:t>a = </a:t>
            </a:r>
            <a:r>
              <a:rPr lang="en-US" sz="1100" dirty="0" err="1" smtClean="0"/>
              <a:t>np.array</a:t>
            </a:r>
            <a:r>
              <a:rPr lang="en-US" sz="1100" dirty="0" smtClean="0"/>
              <a:t>([[1, 2], [3, 4]])</a:t>
            </a:r>
          </a:p>
          <a:p>
            <a:pPr marL="0" lvl="2" indent="-342900" rtl="0">
              <a:spcBef>
                <a:spcPts val="500"/>
              </a:spcBef>
            </a:pPr>
            <a:r>
              <a:rPr lang="en-US" sz="1100" dirty="0" err="1" smtClean="0"/>
              <a:t>a.shape</a:t>
            </a:r>
            <a:r>
              <a:rPr lang="en-US" sz="1100" dirty="0" smtClean="0"/>
              <a:t>       # (2, 2)</a:t>
            </a:r>
          </a:p>
          <a:p>
            <a:pPr marL="0" lvl="2" indent="-342900" rtl="0">
              <a:spcBef>
                <a:spcPts val="500"/>
              </a:spcBef>
            </a:pPr>
            <a:r>
              <a:rPr lang="en-US" sz="1100" dirty="0" err="1" smtClean="0"/>
              <a:t>a.ndim</a:t>
            </a:r>
            <a:r>
              <a:rPr lang="en-US" sz="1100" dirty="0" smtClean="0"/>
              <a:t>        # 2</a:t>
            </a:r>
          </a:p>
          <a:p>
            <a:pPr marL="0" lvl="2" indent="-342900" rtl="0">
              <a:spcBef>
                <a:spcPts val="500"/>
              </a:spcBef>
            </a:pPr>
            <a:r>
              <a:rPr lang="en-US" sz="1100" dirty="0" err="1" smtClean="0"/>
              <a:t>a.size</a:t>
            </a:r>
            <a:r>
              <a:rPr lang="en-US" sz="1100" dirty="0" smtClean="0"/>
              <a:t>        # 4</a:t>
            </a:r>
          </a:p>
          <a:p>
            <a:pPr marL="0" lvl="2" indent="-342900" rtl="0">
              <a:spcBef>
                <a:spcPts val="500"/>
              </a:spcBef>
            </a:pPr>
            <a:r>
              <a:rPr lang="en-US" sz="1100" dirty="0" err="1" smtClean="0"/>
              <a:t>a.dtype</a:t>
            </a:r>
            <a:r>
              <a:rPr lang="en-US" sz="1100" dirty="0" smtClean="0"/>
              <a:t>       # </a:t>
            </a:r>
            <a:r>
              <a:rPr lang="en-US" sz="1100" dirty="0" err="1" smtClean="0"/>
              <a:t>dtype</a:t>
            </a:r>
            <a:r>
              <a:rPr lang="en-US" sz="1100" dirty="0" smtClean="0"/>
              <a:t>('int64')</a:t>
            </a:r>
          </a:p>
          <a:p>
            <a:pPr marL="0" lvl="2" indent="-342900" rtl="0">
              <a:spcBef>
                <a:spcPts val="500"/>
              </a:spcBef>
            </a:pPr>
            <a:r>
              <a:rPr lang="en-US" sz="1100" dirty="0" err="1" smtClean="0"/>
              <a:t>a.itemsize</a:t>
            </a:r>
            <a:r>
              <a:rPr lang="en-US" sz="1100" dirty="0" smtClean="0"/>
              <a:t>    # 8 bytes</a:t>
            </a:r>
          </a:p>
          <a:p>
            <a:pPr marL="0" lvl="2" indent="-342900" rtl="0">
              <a:spcBef>
                <a:spcPts val="500"/>
              </a:spcBef>
            </a:pPr>
            <a:r>
              <a:rPr lang="en-US" sz="1100" dirty="0" err="1" smtClean="0"/>
              <a:t>a.nbytes</a:t>
            </a:r>
            <a:r>
              <a:rPr lang="en-US" sz="1100" dirty="0" smtClean="0"/>
              <a:t>      # 32 (total bytes)</a:t>
            </a:r>
          </a:p>
          <a:p>
            <a:pPr marL="0" lvl="2" indent="-342900" rtl="0">
              <a:spcBef>
                <a:spcPts val="500"/>
              </a:spcBef>
            </a:pP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Array Reshaping and Manipulation</a:t>
            </a:r>
            <a:endParaRPr lang="en-US" sz="20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739211"/>
          </a:xfrm>
        </p:spPr>
        <p:txBody>
          <a:bodyPr/>
          <a:lstStyle/>
          <a:p>
            <a:r>
              <a:rPr lang="en-US" b="1" dirty="0" smtClean="0"/>
              <a:t>Functions: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reshape(), ravel(), flatten()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transpose(), 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resize()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err="1" smtClean="0"/>
              <a:t>expand_dims</a:t>
            </a:r>
            <a:r>
              <a:rPr lang="en-US" sz="1600" dirty="0" smtClean="0"/>
              <a:t>(), squeeze()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800100" lvl="1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800100" lvl="1" indent="-342900"/>
            <a:r>
              <a:rPr lang="en-US" sz="1600" dirty="0" smtClean="0"/>
              <a:t>a = </a:t>
            </a:r>
            <a:r>
              <a:rPr lang="en-US" sz="1600" dirty="0" err="1" smtClean="0"/>
              <a:t>np.arange</a:t>
            </a:r>
            <a:r>
              <a:rPr lang="en-US" sz="1600" dirty="0" smtClean="0"/>
              <a:t>(12).reshape(3, 4)</a:t>
            </a:r>
          </a:p>
          <a:p>
            <a:pPr marL="800100" lvl="1" indent="-342900"/>
            <a:r>
              <a:rPr lang="en-US" sz="1600" dirty="0" smtClean="0"/>
              <a:t>b = </a:t>
            </a:r>
            <a:r>
              <a:rPr lang="en-US" sz="1600" dirty="0" err="1" smtClean="0"/>
              <a:t>a.ravel</a:t>
            </a:r>
            <a:r>
              <a:rPr lang="en-US" sz="1600" dirty="0" smtClean="0"/>
              <a:t>()         # Flattened view</a:t>
            </a:r>
          </a:p>
          <a:p>
            <a:pPr marL="800100" lvl="1" indent="-342900"/>
            <a:r>
              <a:rPr lang="en-US" sz="1600" dirty="0" smtClean="0"/>
              <a:t>c = </a:t>
            </a:r>
            <a:r>
              <a:rPr lang="en-US" sz="1600" dirty="0" err="1" smtClean="0"/>
              <a:t>a.flatten</a:t>
            </a:r>
            <a:r>
              <a:rPr lang="en-US" sz="1600" dirty="0" smtClean="0"/>
              <a:t>()       # Flattened copy</a:t>
            </a:r>
          </a:p>
          <a:p>
            <a:pPr marL="800100" lvl="1" indent="-342900"/>
            <a:r>
              <a:rPr lang="en-US" sz="1600" dirty="0" smtClean="0"/>
              <a:t>d = </a:t>
            </a:r>
            <a:r>
              <a:rPr lang="en-US" sz="1600" dirty="0" err="1" smtClean="0"/>
              <a:t>a.T</a:t>
            </a:r>
            <a:r>
              <a:rPr lang="en-US" sz="1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Indexing and slicing</a:t>
            </a:r>
            <a:endParaRPr lang="en-US" sz="20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1723549"/>
          </a:xfrm>
        </p:spPr>
        <p:txBody>
          <a:bodyPr/>
          <a:lstStyle/>
          <a:p>
            <a:r>
              <a:rPr lang="en-US" sz="1600" dirty="0" smtClean="0"/>
              <a:t>a =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([1, 2, 3, 4, 5])</a:t>
            </a:r>
          </a:p>
          <a:p>
            <a:r>
              <a:rPr lang="en-US" sz="1600" dirty="0" smtClean="0"/>
              <a:t>a[1:4]    # [2 3 4]</a:t>
            </a:r>
          </a:p>
          <a:p>
            <a:endParaRPr lang="en-US" sz="1600" dirty="0" smtClean="0"/>
          </a:p>
          <a:p>
            <a:r>
              <a:rPr lang="en-US" sz="1600" dirty="0" smtClean="0"/>
              <a:t>b =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([[10, 20, 30], [40, 50, 60]])</a:t>
            </a:r>
          </a:p>
          <a:p>
            <a:r>
              <a:rPr lang="en-US" sz="1600" dirty="0" smtClean="0"/>
              <a:t>b[0, 1]   # 20</a:t>
            </a:r>
          </a:p>
          <a:p>
            <a:r>
              <a:rPr lang="en-US" sz="1600" dirty="0" smtClean="0"/>
              <a:t>b[:, 1]   # column 1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615553"/>
          </a:xfrm>
        </p:spPr>
        <p:txBody>
          <a:bodyPr/>
          <a:lstStyle/>
          <a:p>
            <a:r>
              <a:rPr lang="en-US" sz="2000" dirty="0" smtClean="0"/>
              <a:t>Indexing and Filtering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1477328"/>
          </a:xfrm>
        </p:spPr>
        <p:txBody>
          <a:bodyPr/>
          <a:lstStyle/>
          <a:p>
            <a:r>
              <a:rPr lang="en-US" sz="1600" dirty="0" smtClean="0"/>
              <a:t>a =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([1, 2, 3, 4, 5])</a:t>
            </a:r>
          </a:p>
          <a:p>
            <a:r>
              <a:rPr lang="en-US" sz="1600" dirty="0" smtClean="0"/>
              <a:t>a[a &gt; 3]           # [4 5]</a:t>
            </a:r>
          </a:p>
          <a:p>
            <a:endParaRPr lang="en-US" sz="1600" dirty="0" smtClean="0"/>
          </a:p>
          <a:p>
            <a:r>
              <a:rPr lang="en-US" sz="1600" dirty="0" smtClean="0"/>
              <a:t># Replace with condition</a:t>
            </a:r>
          </a:p>
          <a:p>
            <a:r>
              <a:rPr lang="en-US" sz="1600" dirty="0" err="1" smtClean="0"/>
              <a:t>np.where</a:t>
            </a:r>
            <a:r>
              <a:rPr lang="en-US" sz="1600" dirty="0" smtClean="0"/>
              <a:t>(a % 2 == 0, "even", "odd")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err="1" smtClean="0"/>
              <a:t>Vectorization</a:t>
            </a:r>
            <a:endParaRPr lang="en-US" sz="20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4401205"/>
          </a:xfrm>
        </p:spPr>
        <p:txBody>
          <a:bodyPr/>
          <a:lstStyle/>
          <a:p>
            <a:pPr lvl="1">
              <a:spcBef>
                <a:spcPts val="600"/>
              </a:spcBef>
            </a:pPr>
            <a:r>
              <a:rPr lang="en-US" sz="1600" dirty="0" smtClean="0"/>
              <a:t>a =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([1, 2, 3])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b =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([4, 5, 6])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a + b              # [5 7 9]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a * 2              # [2 4 6]</a:t>
            </a:r>
          </a:p>
          <a:p>
            <a:pPr lvl="1">
              <a:spcBef>
                <a:spcPts val="600"/>
              </a:spcBef>
            </a:pPr>
            <a:r>
              <a:rPr lang="en-US" sz="1600" dirty="0" err="1" smtClean="0"/>
              <a:t>np.sqrt</a:t>
            </a:r>
            <a:r>
              <a:rPr lang="en-US" sz="1600" dirty="0" smtClean="0"/>
              <a:t>(a)         # [1. 1.41 1.73]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r>
              <a:rPr lang="en-US" sz="1600" b="1" dirty="0" smtClean="0"/>
              <a:t>Mathematical Functions</a:t>
            </a:r>
          </a:p>
          <a:p>
            <a:pPr lvl="1"/>
            <a:r>
              <a:rPr lang="en-US" sz="1600" dirty="0" err="1" smtClean="0"/>
              <a:t>np.add</a:t>
            </a:r>
            <a:r>
              <a:rPr lang="en-US" sz="1600" dirty="0" smtClean="0"/>
              <a:t>(a, b)</a:t>
            </a:r>
          </a:p>
          <a:p>
            <a:pPr lvl="1"/>
            <a:r>
              <a:rPr lang="en-US" sz="1600" dirty="0" err="1" smtClean="0"/>
              <a:t>np.subtract</a:t>
            </a:r>
            <a:r>
              <a:rPr lang="en-US" sz="1600" dirty="0" smtClean="0"/>
              <a:t>(a, b)</a:t>
            </a:r>
          </a:p>
          <a:p>
            <a:pPr lvl="1"/>
            <a:r>
              <a:rPr lang="en-US" sz="1600" dirty="0" err="1" smtClean="0"/>
              <a:t>np.multiply</a:t>
            </a:r>
            <a:r>
              <a:rPr lang="en-US" sz="1600" dirty="0" smtClean="0"/>
              <a:t>(a, b)</a:t>
            </a:r>
          </a:p>
          <a:p>
            <a:pPr lvl="1"/>
            <a:r>
              <a:rPr lang="en-US" sz="1600" dirty="0" err="1" smtClean="0"/>
              <a:t>np.divide</a:t>
            </a:r>
            <a:r>
              <a:rPr lang="en-US" sz="1600" dirty="0" smtClean="0"/>
              <a:t>(a, b)</a:t>
            </a:r>
          </a:p>
          <a:p>
            <a:pPr lvl="1"/>
            <a:r>
              <a:rPr lang="en-US" sz="1600" dirty="0" smtClean="0"/>
              <a:t>np.exp(a)</a:t>
            </a:r>
          </a:p>
          <a:p>
            <a:pPr lvl="1"/>
            <a:r>
              <a:rPr lang="en-US" sz="1600" dirty="0" smtClean="0"/>
              <a:t>np.log(a)</a:t>
            </a:r>
          </a:p>
          <a:p>
            <a:pPr lvl="1"/>
            <a:r>
              <a:rPr lang="en-US" sz="1600" dirty="0" err="1" smtClean="0"/>
              <a:t>np.power</a:t>
            </a:r>
            <a:r>
              <a:rPr lang="en-US" sz="1600" dirty="0" smtClean="0"/>
              <a:t>(a, 2)</a:t>
            </a:r>
          </a:p>
          <a:p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Statistical Functions</a:t>
            </a:r>
            <a:endParaRPr lang="en-US" sz="200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315471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a =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([[1, 2], [3, 4]])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np.mean</a:t>
            </a:r>
            <a:r>
              <a:rPr lang="en-US" sz="1600" dirty="0" smtClean="0"/>
              <a:t>(a)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np.std(a)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np.var(a)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np.min(a)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np.max(a)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np.median</a:t>
            </a:r>
            <a:r>
              <a:rPr lang="en-US" sz="1600" dirty="0" smtClean="0"/>
              <a:t>(a)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np.percentile</a:t>
            </a:r>
            <a:r>
              <a:rPr lang="en-US" sz="1600" dirty="0" smtClean="0"/>
              <a:t>(a, 50)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np.sum(a)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Summary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819150"/>
          <a:ext cx="6096000" cy="32918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Best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Ease of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Verbosity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Mobile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Rapid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Enterprise Apps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Java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AI / ML / Data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Cross-Platform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Looping with </a:t>
            </a:r>
            <a:r>
              <a:rPr lang="en-US" sz="2000" dirty="0" err="1" smtClean="0"/>
              <a:t>nditer</a:t>
            </a:r>
            <a:endParaRPr lang="en-US" sz="20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477053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a =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([[1, 2], [3, 4]])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for x in </a:t>
            </a:r>
            <a:r>
              <a:rPr lang="en-US" sz="1600" dirty="0" err="1" smtClean="0"/>
              <a:t>np.nditer</a:t>
            </a:r>
            <a:r>
              <a:rPr lang="en-US" sz="1600" dirty="0" smtClean="0"/>
              <a:t>(a):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print(x)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b="1" dirty="0" smtClean="0"/>
              <a:t>Stacking and Splitting</a:t>
            </a:r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a =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([[1, 2], [3, 4]])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b =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([[5, 6]])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np.vstack</a:t>
            </a:r>
            <a:r>
              <a:rPr lang="en-US" sz="1600" dirty="0" smtClean="0"/>
              <a:t>((a, b))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np.hstack</a:t>
            </a:r>
            <a:r>
              <a:rPr lang="en-US" sz="1600" dirty="0" smtClean="0"/>
              <a:t>((a, </a:t>
            </a:r>
            <a:r>
              <a:rPr lang="en-US" sz="1600" dirty="0" err="1" smtClean="0"/>
              <a:t>b.T</a:t>
            </a:r>
            <a:r>
              <a:rPr lang="en-US" sz="1600" dirty="0" smtClean="0"/>
              <a:t>))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np.split</a:t>
            </a:r>
            <a:r>
              <a:rPr lang="en-US" sz="1600" dirty="0" smtClean="0"/>
              <a:t>(a, 2, axis=1)</a:t>
            </a:r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Random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18521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err="1" smtClean="0"/>
              <a:t>np.random.rand</a:t>
            </a:r>
            <a:r>
              <a:rPr lang="en-US" sz="1600" dirty="0" smtClean="0"/>
              <a:t>(2, 2)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np.random.randn</a:t>
            </a:r>
            <a:r>
              <a:rPr lang="en-US" sz="1600" dirty="0" smtClean="0"/>
              <a:t>(3)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np.random.randint</a:t>
            </a:r>
            <a:r>
              <a:rPr lang="en-US" sz="1600" dirty="0" smtClean="0"/>
              <a:t>(1, 10, size=(2, 3))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np.random.seed</a:t>
            </a:r>
            <a:r>
              <a:rPr lang="en-US" sz="1600" dirty="0" smtClean="0"/>
              <a:t>(0)          # for reproducibility</a:t>
            </a:r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err="1" smtClean="0"/>
              <a:t>Sorting,Searching,counting</a:t>
            </a:r>
            <a:endParaRPr lang="en-US" sz="20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83154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a = </a:t>
            </a:r>
            <a:r>
              <a:rPr lang="en-US" sz="1600" dirty="0" err="1" smtClean="0"/>
              <a:t>np.array</a:t>
            </a:r>
            <a:r>
              <a:rPr lang="en-US" sz="1600" dirty="0" smtClean="0"/>
              <a:t>([5, 2, 3, 1])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np.sort</a:t>
            </a:r>
            <a:r>
              <a:rPr lang="en-US" sz="1600" dirty="0" smtClean="0"/>
              <a:t>(a)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np.argsort</a:t>
            </a:r>
            <a:r>
              <a:rPr lang="en-US" sz="1600" dirty="0" smtClean="0"/>
              <a:t>(a)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np.unique</a:t>
            </a:r>
            <a:r>
              <a:rPr lang="en-US" sz="1600" dirty="0" smtClean="0"/>
              <a:t>(a)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np.count_nonzero</a:t>
            </a:r>
            <a:r>
              <a:rPr lang="en-US" sz="1600" dirty="0" smtClean="0"/>
              <a:t>(a)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np.where</a:t>
            </a:r>
            <a:r>
              <a:rPr lang="en-US" sz="1600" dirty="0" smtClean="0"/>
              <a:t>(a &gt; 2)</a:t>
            </a:r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Save</a:t>
            </a:r>
            <a:r>
              <a:rPr lang="en-US" sz="2000" smtClean="0"/>
              <a:t>, load</a:t>
            </a:r>
            <a:endParaRPr lang="en-US" sz="20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50837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err="1" smtClean="0"/>
              <a:t>np.save</a:t>
            </a:r>
            <a:r>
              <a:rPr lang="en-US" sz="1600" dirty="0" smtClean="0"/>
              <a:t>('data.npy', a)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np.load</a:t>
            </a:r>
            <a:r>
              <a:rPr lang="en-US" sz="1600" dirty="0" smtClean="0"/>
              <a:t>('data.npy')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np.savetxt</a:t>
            </a:r>
            <a:r>
              <a:rPr lang="en-US" sz="1600" dirty="0" smtClean="0"/>
              <a:t>('data.txt', a)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np.loadtxt</a:t>
            </a:r>
            <a:r>
              <a:rPr lang="en-US" sz="1600" dirty="0" smtClean="0"/>
              <a:t>('data.txt')</a:t>
            </a:r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Pandas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908489"/>
          </a:xfrm>
        </p:spPr>
        <p:txBody>
          <a:bodyPr/>
          <a:lstStyle/>
          <a:p>
            <a:r>
              <a:rPr lang="en-US" b="1" dirty="0" smtClean="0"/>
              <a:t>What is Pandas?</a:t>
            </a:r>
            <a:endParaRPr lang="en-US" dirty="0" smtClean="0"/>
          </a:p>
          <a:p>
            <a:pPr lvl="1"/>
            <a:r>
              <a:rPr lang="en-US" dirty="0" smtClean="0"/>
              <a:t>Open-source data analysis &amp; manipulation tool </a:t>
            </a:r>
          </a:p>
          <a:p>
            <a:pPr lvl="1"/>
            <a:r>
              <a:rPr lang="en-US" dirty="0" smtClean="0"/>
              <a:t>Built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b="1" dirty="0" smtClean="0"/>
              <a:t>Why use Pandas?</a:t>
            </a:r>
            <a:endParaRPr lang="en-US" dirty="0" smtClean="0"/>
          </a:p>
          <a:p>
            <a:pPr lvl="1"/>
            <a:r>
              <a:rPr lang="en-US" dirty="0" smtClean="0"/>
              <a:t>Simple syntax</a:t>
            </a:r>
          </a:p>
          <a:p>
            <a:pPr lvl="1"/>
            <a:r>
              <a:rPr lang="en-US" dirty="0" smtClean="0"/>
              <a:t>Handles large data easily</a:t>
            </a:r>
          </a:p>
          <a:p>
            <a:pPr lvl="1"/>
            <a:r>
              <a:rPr lang="en-US" dirty="0" smtClean="0"/>
              <a:t>Integrated with other libraries (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Scikit</a:t>
            </a:r>
            <a:r>
              <a:rPr lang="en-US" dirty="0" smtClean="0"/>
              <a:t>-learn)</a:t>
            </a:r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Use Case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329320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 smtClean="0"/>
              <a:t>Stock Market Analysis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Industry:</a:t>
            </a:r>
            <a:r>
              <a:rPr lang="en-US" dirty="0" smtClean="0"/>
              <a:t> Finance</a:t>
            </a:r>
            <a:br>
              <a:rPr lang="en-US" dirty="0" smtClean="0"/>
            </a:br>
            <a:r>
              <a:rPr lang="en-US" b="1" dirty="0" smtClean="0"/>
              <a:t>Goal:</a:t>
            </a:r>
            <a:r>
              <a:rPr lang="en-US" dirty="0" smtClean="0"/>
              <a:t> Analyze stock trends, moving averages, volatility.</a:t>
            </a:r>
          </a:p>
          <a:p>
            <a:endParaRPr lang="en-US" b="1" dirty="0" smtClean="0"/>
          </a:p>
          <a:p>
            <a:r>
              <a:rPr lang="en-US" b="1" dirty="0" smtClean="0"/>
              <a:t>Insights Gained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Trend detection</a:t>
            </a:r>
          </a:p>
          <a:p>
            <a:pPr lvl="1"/>
            <a:r>
              <a:rPr lang="en-US" dirty="0" smtClean="0"/>
              <a:t>Volatility management</a:t>
            </a:r>
          </a:p>
          <a:p>
            <a:pPr lvl="1"/>
            <a:r>
              <a:rPr lang="en-US" dirty="0" smtClean="0"/>
              <a:t>Strategy </a:t>
            </a:r>
            <a:r>
              <a:rPr lang="en-US" dirty="0" err="1" smtClean="0"/>
              <a:t>backtesting</a:t>
            </a: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Use Case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327782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 smtClean="0"/>
              <a:t>Log File Parsing &amp; Error Analysis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Industry:</a:t>
            </a:r>
            <a:r>
              <a:rPr lang="en-US" dirty="0" smtClean="0"/>
              <a:t> IT, </a:t>
            </a:r>
            <a:r>
              <a:rPr lang="en-US" dirty="0" err="1" smtClean="0"/>
              <a:t>DevOps</a:t>
            </a:r>
            <a:r>
              <a:rPr lang="en-US" dirty="0" smtClean="0"/>
              <a:t>, Cloud Monitoring</a:t>
            </a:r>
            <a:br>
              <a:rPr lang="en-US" dirty="0" smtClean="0"/>
            </a:br>
            <a:r>
              <a:rPr lang="en-US" b="1" dirty="0" smtClean="0"/>
              <a:t>Goal:</a:t>
            </a:r>
            <a:r>
              <a:rPr lang="en-US" dirty="0" smtClean="0"/>
              <a:t> Analyze application/server logs for failures and anomalies.</a:t>
            </a:r>
          </a:p>
          <a:p>
            <a:pPr>
              <a:spcBef>
                <a:spcPts val="600"/>
              </a:spcBef>
            </a:pPr>
            <a:endParaRPr lang="en-US" b="1" dirty="0" smtClean="0"/>
          </a:p>
          <a:p>
            <a:pPr>
              <a:spcBef>
                <a:spcPts val="600"/>
              </a:spcBef>
            </a:pPr>
            <a:r>
              <a:rPr lang="en-US" b="1" dirty="0" smtClean="0"/>
              <a:t>Usefulness</a:t>
            </a:r>
            <a:r>
              <a:rPr lang="en-US" dirty="0" smtClean="0"/>
              <a:t>: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Error frequency analysis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Time-based error trend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Uptime/downtime detection</a:t>
            </a:r>
          </a:p>
          <a:p>
            <a:endParaRPr lang="en-US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Use Case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355481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 smtClean="0"/>
              <a:t>Healthcare Data Aggregation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Industry:</a:t>
            </a:r>
            <a:r>
              <a:rPr lang="en-US" dirty="0" smtClean="0"/>
              <a:t> Healthcare, Medical Research</a:t>
            </a:r>
            <a:br>
              <a:rPr lang="en-US" dirty="0" smtClean="0"/>
            </a:br>
            <a:r>
              <a:rPr lang="en-US" b="1" dirty="0" smtClean="0"/>
              <a:t>Goal:</a:t>
            </a:r>
            <a:r>
              <a:rPr lang="en-US" dirty="0" smtClean="0"/>
              <a:t> Analyze patient data and summarize test results.</a:t>
            </a:r>
          </a:p>
          <a:p>
            <a:pPr>
              <a:spcBef>
                <a:spcPts val="600"/>
              </a:spcBef>
            </a:pPr>
            <a:endParaRPr lang="en-US" b="1" dirty="0" smtClean="0"/>
          </a:p>
          <a:p>
            <a:pPr>
              <a:spcBef>
                <a:spcPts val="600"/>
              </a:spcBef>
            </a:pPr>
            <a:r>
              <a:rPr lang="en-US" b="1" dirty="0" smtClean="0"/>
              <a:t>Insights Gained</a:t>
            </a:r>
            <a:r>
              <a:rPr lang="en-US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Condition-based patterns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Statistical summaries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Outlier detection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spcBef>
                <a:spcPts val="600"/>
              </a:spcBef>
            </a:pPr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err="1" smtClean="0"/>
              <a:t>Matplotlib</a:t>
            </a:r>
            <a:endParaRPr lang="en-US" sz="20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534400" cy="2523768"/>
          </a:xfrm>
        </p:spPr>
        <p:txBody>
          <a:bodyPr/>
          <a:lstStyle/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/>
              <a:t>Matplotlib</a:t>
            </a:r>
            <a:r>
              <a:rPr lang="en-US" sz="1600" dirty="0" smtClean="0"/>
              <a:t> is a </a:t>
            </a:r>
            <a:r>
              <a:rPr lang="en-US" sz="1600" b="1" dirty="0" smtClean="0"/>
              <a:t>Python 2D plotting library</a:t>
            </a:r>
            <a:r>
              <a:rPr lang="en-US" sz="1600" dirty="0" smtClean="0"/>
              <a:t> that produces </a:t>
            </a:r>
            <a:r>
              <a:rPr lang="en-US" sz="1600" b="1" dirty="0" smtClean="0"/>
              <a:t>publication-quality</a:t>
            </a:r>
            <a:r>
              <a:rPr lang="en-US" sz="1600" dirty="0" smtClean="0"/>
              <a:t> figures.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It can generate plots, histograms, bar charts, error charts, </a:t>
            </a:r>
            <a:r>
              <a:rPr lang="en-US" sz="1600" dirty="0" err="1" smtClean="0"/>
              <a:t>scatterplots</a:t>
            </a:r>
            <a:r>
              <a:rPr lang="en-US" sz="1600" dirty="0" smtClean="0"/>
              <a:t>, 3D plots, and more.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Works with </a:t>
            </a:r>
            <a:r>
              <a:rPr lang="en-US" sz="1600" b="1" dirty="0" err="1" smtClean="0"/>
              <a:t>NumPy</a:t>
            </a:r>
            <a:r>
              <a:rPr lang="en-US" sz="1600" dirty="0" smtClean="0"/>
              <a:t>, </a:t>
            </a:r>
            <a:r>
              <a:rPr lang="en-US" sz="1600" b="1" dirty="0" smtClean="0"/>
              <a:t>pandas</a:t>
            </a:r>
            <a:r>
              <a:rPr lang="en-US" sz="1600" dirty="0" smtClean="0"/>
              <a:t>, and integrates with </a:t>
            </a:r>
            <a:r>
              <a:rPr lang="en-US" sz="1600" b="1" dirty="0" err="1" smtClean="0"/>
              <a:t>IPython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Jupyter</a:t>
            </a:r>
            <a:r>
              <a:rPr lang="en-US" sz="1600" dirty="0" smtClean="0"/>
              <a:t>.</a:t>
            </a:r>
          </a:p>
          <a:p>
            <a:pPr marL="342900" indent="-342900">
              <a:spcBef>
                <a:spcPts val="600"/>
              </a:spcBef>
            </a:pPr>
            <a:endParaRPr lang="en-US" sz="1600" dirty="0" smtClean="0"/>
          </a:p>
          <a:p>
            <a:r>
              <a:rPr lang="en-US" sz="1600" b="1" dirty="0" smtClean="0"/>
              <a:t>What is a Line Chart?</a:t>
            </a:r>
          </a:p>
          <a:p>
            <a:r>
              <a:rPr lang="en-US" sz="1600" dirty="0" smtClean="0"/>
              <a:t>A </a:t>
            </a:r>
            <a:r>
              <a:rPr lang="en-US" sz="1600" b="1" dirty="0" smtClean="0"/>
              <a:t>line chart</a:t>
            </a:r>
            <a:r>
              <a:rPr lang="en-US" sz="1600" dirty="0" smtClean="0"/>
              <a:t> displays </a:t>
            </a:r>
            <a:r>
              <a:rPr lang="en-US" sz="1600" b="1" dirty="0" smtClean="0"/>
              <a:t>information as a series of data points</a:t>
            </a:r>
            <a:r>
              <a:rPr lang="en-US" sz="1600" dirty="0" smtClean="0"/>
              <a:t> (markers) connected by straight line segments.</a:t>
            </a:r>
          </a:p>
          <a:p>
            <a:r>
              <a:rPr lang="en-US" sz="1600" dirty="0" smtClean="0"/>
              <a:t>It is commonly used to show </a:t>
            </a:r>
            <a:r>
              <a:rPr lang="en-US" sz="1600" b="1" dirty="0" smtClean="0"/>
              <a:t>trends over time</a:t>
            </a:r>
            <a:r>
              <a:rPr lang="en-US" sz="1600" dirty="0" smtClean="0"/>
              <a:t>, comparisons, or patterns in continuous data.</a:t>
            </a:r>
          </a:p>
          <a:p>
            <a:pPr>
              <a:spcBef>
                <a:spcPts val="600"/>
              </a:spcBef>
            </a:pPr>
            <a:endParaRPr lang="en-US" sz="1600" b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3105150"/>
          <a:ext cx="8305800" cy="16764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Time Series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Plotting data over days, months,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Trend Visualization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Showing increase or decrease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Comparison of Multiple Variables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Multiple lines on one plot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Continuous Data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Revenue, temperature, stock prices,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err="1" smtClean="0"/>
              <a:t>Matplotlib</a:t>
            </a:r>
            <a:endParaRPr lang="en-US" sz="20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534400" cy="1092607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b="1" dirty="0" smtClean="0"/>
              <a:t>Bar Chart</a:t>
            </a:r>
            <a:r>
              <a:rPr lang="en-US" sz="1600" dirty="0" smtClean="0"/>
              <a:t> displays </a:t>
            </a:r>
            <a:r>
              <a:rPr lang="en-US" sz="1600" b="1" dirty="0" smtClean="0"/>
              <a:t>categorical data</a:t>
            </a:r>
            <a:r>
              <a:rPr lang="en-US" sz="1600" dirty="0" smtClean="0"/>
              <a:t> with rectangular bars.</a:t>
            </a:r>
          </a:p>
          <a:p>
            <a:r>
              <a:rPr lang="en-US" sz="1600" dirty="0" smtClean="0"/>
              <a:t>The height (or length) of each bar is proportional to the </a:t>
            </a:r>
            <a:r>
              <a:rPr lang="en-US" sz="1600" b="1" dirty="0" smtClean="0"/>
              <a:t>value</a:t>
            </a:r>
            <a:r>
              <a:rPr lang="en-US" sz="1600" dirty="0" smtClean="0"/>
              <a:t> it represents.</a:t>
            </a:r>
          </a:p>
          <a:p>
            <a:r>
              <a:rPr lang="en-US" sz="1600" dirty="0" smtClean="0"/>
              <a:t>Can be </a:t>
            </a:r>
            <a:r>
              <a:rPr lang="en-US" sz="1600" b="1" dirty="0" smtClean="0"/>
              <a:t>vertical</a:t>
            </a:r>
            <a:r>
              <a:rPr lang="en-US" sz="1600" dirty="0" smtClean="0"/>
              <a:t> or </a:t>
            </a:r>
            <a:r>
              <a:rPr lang="en-US" sz="1600" b="1" dirty="0" smtClean="0"/>
              <a:t>horizontal</a:t>
            </a:r>
            <a:r>
              <a:rPr lang="en-US" sz="1600" dirty="0" smtClean="0"/>
              <a:t>.</a:t>
            </a:r>
          </a:p>
          <a:p>
            <a:pPr>
              <a:spcBef>
                <a:spcPts val="600"/>
              </a:spcBef>
            </a:pPr>
            <a:endParaRPr lang="en-US" sz="1600" b="1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733550"/>
          <a:ext cx="8305800" cy="18288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Scenario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Category 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Sales by Region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Count of Items in Categories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 of Product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Summarizing Grouped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 Revenue per Department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Stacked Categories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split by product + region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615553"/>
          </a:xfrm>
        </p:spPr>
        <p:txBody>
          <a:bodyPr/>
          <a:lstStyle/>
          <a:p>
            <a:r>
              <a:rPr lang="en-US" sz="2000" dirty="0" smtClean="0"/>
              <a:t>🐍 Flavors of Python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34707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b="1" dirty="0" err="1" smtClean="0"/>
              <a:t>CPython</a:t>
            </a:r>
            <a:r>
              <a:rPr lang="en-US" b="1" dirty="0" smtClean="0"/>
              <a:t> (Default &amp; Most Common)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The standard and most widely used implementation of Python.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Written in:</a:t>
            </a:r>
            <a:r>
              <a:rPr lang="en-US" dirty="0" smtClean="0"/>
              <a:t> C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Interpreter:</a:t>
            </a:r>
            <a:r>
              <a:rPr lang="en-US" dirty="0" smtClean="0"/>
              <a:t> python or python3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Pros:</a:t>
            </a:r>
            <a:endParaRPr lang="en-US" dirty="0" smtClean="0"/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Official reference implementation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Most compatible with Python libraries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Excellent community support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Use Cases:</a:t>
            </a:r>
            <a:r>
              <a:rPr lang="en-US" dirty="0" smtClean="0"/>
              <a:t> General-purpose, scripting, web, data science, etc.</a:t>
            </a:r>
          </a:p>
          <a:p>
            <a:pPr marL="800100" lvl="1" indent="-342900">
              <a:spcBef>
                <a:spcPts val="500"/>
              </a:spcBef>
            </a:pP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Pie Chart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534400" cy="1092607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b="1" dirty="0" smtClean="0"/>
              <a:t>Pie Chart</a:t>
            </a:r>
            <a:r>
              <a:rPr lang="en-US" sz="1600" dirty="0" smtClean="0"/>
              <a:t> is a circular chart divided into </a:t>
            </a:r>
            <a:r>
              <a:rPr lang="en-US" sz="1600" b="1" dirty="0" smtClean="0"/>
              <a:t>slices</a:t>
            </a:r>
            <a:r>
              <a:rPr lang="en-US" sz="1600" dirty="0" smtClean="0"/>
              <a:t>, where each slice represents a </a:t>
            </a:r>
            <a:r>
              <a:rPr lang="en-US" sz="1600" b="1" dirty="0" smtClean="0"/>
              <a:t>proportion</a:t>
            </a:r>
            <a:r>
              <a:rPr lang="en-US" sz="1600" dirty="0" smtClean="0"/>
              <a:t> of the whole.</a:t>
            </a:r>
          </a:p>
          <a:p>
            <a:r>
              <a:rPr lang="en-US" sz="1600" dirty="0" smtClean="0"/>
              <a:t>It's ideal for visualizing </a:t>
            </a:r>
            <a:r>
              <a:rPr lang="en-US" sz="1600" b="1" dirty="0" smtClean="0"/>
              <a:t>percentage or part-of-whole data</a:t>
            </a:r>
            <a:r>
              <a:rPr lang="en-US" sz="1600" dirty="0" smtClean="0"/>
              <a:t>.</a:t>
            </a:r>
          </a:p>
          <a:p>
            <a:pPr>
              <a:spcBef>
                <a:spcPts val="600"/>
              </a:spcBef>
            </a:pPr>
            <a:endParaRPr lang="en-US" sz="1600" b="1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0715" y="1726235"/>
          <a:ext cx="6096000" cy="15240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Market Share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b-NO" sz="1400"/>
                        <a:t>Apple vs Samsung vs Xiaomi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Budget Breakdown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Rent, Groceries, Utilities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Survey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 / No / Maybe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Sales 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Sales by Region/Product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Scatter plot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534400" cy="738664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b="1" dirty="0" smtClean="0"/>
              <a:t>scatter plot</a:t>
            </a:r>
            <a:r>
              <a:rPr lang="en-US" sz="1600" dirty="0" smtClean="0"/>
              <a:t> displays points (dots) on a 2D plane.</a:t>
            </a:r>
          </a:p>
          <a:p>
            <a:r>
              <a:rPr lang="en-US" sz="1600" dirty="0" smtClean="0"/>
              <a:t>Each dot represents a pair of values (x, y).</a:t>
            </a:r>
          </a:p>
          <a:p>
            <a:r>
              <a:rPr lang="en-US" sz="1600" dirty="0" smtClean="0"/>
              <a:t>Great for </a:t>
            </a:r>
            <a:r>
              <a:rPr lang="en-US" sz="1600" b="1" dirty="0" smtClean="0"/>
              <a:t>visualizing relationships</a:t>
            </a:r>
            <a:r>
              <a:rPr lang="en-US" sz="1600" dirty="0" smtClean="0"/>
              <a:t> or </a:t>
            </a:r>
            <a:r>
              <a:rPr lang="en-US" sz="1600" b="1" dirty="0" smtClean="0"/>
              <a:t>correlations</a:t>
            </a:r>
            <a:r>
              <a:rPr lang="en-US" sz="1600" dirty="0" smtClean="0"/>
              <a:t> between two numeric variables.</a:t>
            </a: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733550"/>
          <a:ext cx="6096000" cy="16764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Scenario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Correlation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Height vs Weight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Outlier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Salary vs 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Clustering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Customer Age vs Spending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Regression Visualization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Line of best fit with scatter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Histogram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534400" cy="1015663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b="1" dirty="0" smtClean="0"/>
              <a:t>histogram</a:t>
            </a:r>
            <a:r>
              <a:rPr lang="en-US" sz="1600" dirty="0" smtClean="0"/>
              <a:t> is a type of bar plot that groups numeric data into </a:t>
            </a:r>
            <a:r>
              <a:rPr lang="en-US" sz="1600" b="1" dirty="0" smtClean="0"/>
              <a:t>bins (intervals)</a:t>
            </a:r>
            <a:r>
              <a:rPr lang="en-US" sz="1600" dirty="0" smtClean="0"/>
              <a:t> and shows the frequency (count) of data points in each bin.</a:t>
            </a:r>
          </a:p>
          <a:p>
            <a:r>
              <a:rPr lang="en-US" sz="1600" dirty="0" smtClean="0"/>
              <a:t>It helps you </a:t>
            </a:r>
            <a:r>
              <a:rPr lang="en-US" sz="1600" b="1" dirty="0" smtClean="0"/>
              <a:t>visualize the distribution</a:t>
            </a:r>
            <a:r>
              <a:rPr lang="en-US" sz="1600" dirty="0" smtClean="0"/>
              <a:t> of data 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2900" y="322232"/>
            <a:ext cx="7259500" cy="307777"/>
          </a:xfrm>
        </p:spPr>
        <p:txBody>
          <a:bodyPr/>
          <a:lstStyle/>
          <a:p>
            <a:r>
              <a:rPr lang="en-US" sz="2000" dirty="0" smtClean="0"/>
              <a:t>Tree Map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534400" cy="1015663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b="1" dirty="0" smtClean="0"/>
              <a:t>Tree Map</a:t>
            </a:r>
            <a:r>
              <a:rPr lang="en-US" sz="1600" dirty="0" smtClean="0"/>
              <a:t> is a visual representation of </a:t>
            </a:r>
            <a:r>
              <a:rPr lang="en-US" sz="1600" b="1" dirty="0" smtClean="0"/>
              <a:t>hierarchical data</a:t>
            </a:r>
            <a:r>
              <a:rPr lang="en-US" sz="1600" dirty="0" smtClean="0"/>
              <a:t> using </a:t>
            </a:r>
            <a:r>
              <a:rPr lang="en-US" sz="1600" b="1" dirty="0" smtClean="0"/>
              <a:t>nested rectangles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Each </a:t>
            </a:r>
            <a:r>
              <a:rPr lang="en-US" sz="1600" b="1" dirty="0" smtClean="0"/>
              <a:t>rectangle’s size</a:t>
            </a:r>
            <a:r>
              <a:rPr lang="en-US" sz="1600" dirty="0" smtClean="0"/>
              <a:t> represents a </a:t>
            </a:r>
            <a:r>
              <a:rPr lang="en-US" sz="1600" b="1" dirty="0" smtClean="0"/>
              <a:t>numerical value</a:t>
            </a:r>
            <a:r>
              <a:rPr lang="en-US" sz="1600" dirty="0" smtClean="0"/>
              <a:t>, and it can be colored by a </a:t>
            </a:r>
            <a:r>
              <a:rPr lang="en-US" sz="1600" b="1" dirty="0" smtClean="0"/>
              <a:t>category or another metric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Useful when you want to </a:t>
            </a:r>
            <a:r>
              <a:rPr lang="en-US" sz="1600" b="1" dirty="0" smtClean="0"/>
              <a:t>compare proportions</a:t>
            </a:r>
            <a:r>
              <a:rPr lang="en-US" sz="1600" dirty="0" smtClean="0"/>
              <a:t> and </a:t>
            </a:r>
            <a:r>
              <a:rPr lang="en-US" sz="1600" b="1" dirty="0" smtClean="0"/>
              <a:t>display part-to-whole relationships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962150"/>
          <a:ext cx="7696200" cy="1676400"/>
        </p:xfrm>
        <a:graphic>
          <a:graphicData uri="http://schemas.openxmlformats.org/drawingml/2006/table">
            <a:tbl>
              <a:tblPr/>
              <a:tblGrid>
                <a:gridCol w="3848100"/>
                <a:gridCol w="38481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Sales by Product 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Electronics </a:t>
                      </a:r>
                      <a:r>
                        <a:rPr lang="en-US" sz="1600" dirty="0" err="1"/>
                        <a:t>vs</a:t>
                      </a:r>
                      <a:r>
                        <a:rPr lang="en-US" sz="1600" dirty="0"/>
                        <a:t> Fashion </a:t>
                      </a:r>
                      <a:r>
                        <a:rPr lang="en-US" sz="1600" dirty="0" err="1"/>
                        <a:t>vs</a:t>
                      </a:r>
                      <a:r>
                        <a:rPr lang="en-US" sz="1600" dirty="0"/>
                        <a:t> 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Company Budget Breakdown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HR, IT, 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File Size Visualization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Folder/file size 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Portfolio Allocation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Stock holdings by sector or stock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Exception Handling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8610600" cy="414216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500" dirty="0" smtClean="0"/>
              <a:t>Exception handling is a mechanism that allows a program to detect and respond to runtime errors, also known as exceptions	without crashing the entire program</a:t>
            </a:r>
          </a:p>
          <a:p>
            <a:pPr>
              <a:spcBef>
                <a:spcPts val="500"/>
              </a:spcBef>
            </a:pPr>
            <a:r>
              <a:rPr lang="en-US" sz="1500" dirty="0" smtClean="0"/>
              <a:t>In programming, errors can occur for various reasons such as invalid user input, incorrect assumptions, or external system failures (like network problems or file access issues).</a:t>
            </a:r>
          </a:p>
          <a:p>
            <a:pPr>
              <a:spcBef>
                <a:spcPts val="500"/>
              </a:spcBef>
            </a:pPr>
            <a:endParaRPr lang="en-US" sz="1500" dirty="0" smtClean="0"/>
          </a:p>
          <a:p>
            <a:pPr>
              <a:spcBef>
                <a:spcPts val="500"/>
              </a:spcBef>
            </a:pPr>
            <a:r>
              <a:rPr lang="en-US" sz="1500" b="1" dirty="0" smtClean="0"/>
              <a:t>The Importance of Exception Handling</a:t>
            </a:r>
          </a:p>
          <a:p>
            <a:pPr>
              <a:spcBef>
                <a:spcPts val="500"/>
              </a:spcBef>
            </a:pPr>
            <a:r>
              <a:rPr lang="en-US" sz="1500" b="1" dirty="0" smtClean="0"/>
              <a:t>Program Stability</a:t>
            </a:r>
            <a:r>
              <a:rPr lang="en-US" sz="1500" dirty="0" smtClean="0"/>
              <a:t>:</a:t>
            </a:r>
            <a:br>
              <a:rPr lang="en-US" sz="1500" dirty="0" smtClean="0"/>
            </a:br>
            <a:r>
              <a:rPr lang="en-US" sz="1500" dirty="0" smtClean="0"/>
              <a:t>Without exception handling, an error could crash the entire program, leading to a bad user experience</a:t>
            </a:r>
          </a:p>
          <a:p>
            <a:pPr>
              <a:spcBef>
                <a:spcPts val="500"/>
              </a:spcBef>
            </a:pPr>
            <a:r>
              <a:rPr lang="en-US" sz="1500" b="1" dirty="0" smtClean="0"/>
              <a:t>Better User Experience</a:t>
            </a:r>
            <a:r>
              <a:rPr lang="en-US" sz="1500" dirty="0" smtClean="0"/>
              <a:t>:</a:t>
            </a:r>
            <a:br>
              <a:rPr lang="en-US" sz="1500" dirty="0" smtClean="0"/>
            </a:br>
            <a:r>
              <a:rPr lang="en-US" sz="1500" dirty="0" smtClean="0"/>
              <a:t>Exception handling provides a way to communicate with the user about the error. Instead of the program crashing, </a:t>
            </a:r>
          </a:p>
          <a:p>
            <a:pPr>
              <a:spcBef>
                <a:spcPts val="500"/>
              </a:spcBef>
            </a:pPr>
            <a:r>
              <a:rPr lang="en-US" sz="1500" b="1" dirty="0" smtClean="0"/>
              <a:t>Debugging and Logging</a:t>
            </a:r>
            <a:r>
              <a:rPr lang="en-US" sz="1500" dirty="0" smtClean="0"/>
              <a:t>:</a:t>
            </a:r>
            <a:br>
              <a:rPr lang="en-US" sz="1500" dirty="0" smtClean="0"/>
            </a:br>
            <a:r>
              <a:rPr lang="en-US" sz="1500" dirty="0" smtClean="0"/>
              <a:t>Exception handling allows developers to catch errors and log them for later analysis.</a:t>
            </a:r>
          </a:p>
          <a:p>
            <a:pPr>
              <a:spcBef>
                <a:spcPts val="500"/>
              </a:spcBef>
            </a:pPr>
            <a:r>
              <a:rPr lang="en-US" sz="1500" b="1" dirty="0" smtClean="0"/>
              <a:t>Graceful Resource Cleanup</a:t>
            </a:r>
            <a:r>
              <a:rPr lang="en-US" sz="1500" dirty="0" smtClean="0"/>
              <a:t>:</a:t>
            </a:r>
            <a:br>
              <a:rPr lang="en-US" sz="1500" dirty="0" smtClean="0"/>
            </a:br>
            <a:r>
              <a:rPr lang="en-US" sz="1500" dirty="0" smtClean="0"/>
              <a:t>The finally block is particularly useful for cleaning up resources, like closing files or database connections, regardless of whether an exception occurs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Type of Block in exception handling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8610600" cy="4431983"/>
          </a:xfrm>
        </p:spPr>
        <p:txBody>
          <a:bodyPr/>
          <a:lstStyle/>
          <a:p>
            <a:r>
              <a:rPr lang="en-US" sz="1600" b="1" dirty="0" smtClean="0"/>
              <a:t>The try Block:</a:t>
            </a:r>
          </a:p>
          <a:p>
            <a:r>
              <a:rPr lang="en-US" sz="1600" dirty="0" smtClean="0"/>
              <a:t>The try block contains the code that you expect might raise an exception.</a:t>
            </a:r>
          </a:p>
          <a:p>
            <a:endParaRPr lang="en-US" sz="1600" dirty="0" smtClean="0"/>
          </a:p>
          <a:p>
            <a:r>
              <a:rPr lang="en-US" sz="1600" b="1" dirty="0" smtClean="0"/>
              <a:t>The except Block:</a:t>
            </a:r>
          </a:p>
          <a:p>
            <a:r>
              <a:rPr lang="en-US" sz="1600" dirty="0" smtClean="0"/>
              <a:t>The except block defines how to handle exceptions raised in the try block. You can specify the type of exception you want to catch, or use a generic except to catch all exceptions. </a:t>
            </a:r>
          </a:p>
          <a:p>
            <a:endParaRPr lang="en-US" sz="1600" dirty="0" smtClean="0"/>
          </a:p>
          <a:p>
            <a:r>
              <a:rPr lang="en-US" sz="1600" b="1" dirty="0" smtClean="0"/>
              <a:t>The else Block:</a:t>
            </a:r>
          </a:p>
          <a:p>
            <a:r>
              <a:rPr lang="en-US" sz="1600" dirty="0" smtClean="0"/>
              <a:t>The else block is an optional part of exception handling. It is executed only if no exceptions are raised in the try block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The finally Block:</a:t>
            </a:r>
          </a:p>
          <a:p>
            <a:r>
              <a:rPr lang="en-US" sz="1600" b="1" dirty="0" smtClean="0"/>
              <a:t> finally Block:</a:t>
            </a:r>
          </a:p>
          <a:p>
            <a:r>
              <a:rPr lang="en-US" sz="1600" dirty="0" smtClean="0"/>
              <a:t>The finally block is executed no matter what — whether an exception occurred or not. It is often used for cleanup activities like closing files, releasing network resources, or shutting down connections.</a:t>
            </a:r>
            <a:endParaRPr lang="en-US" sz="1600" smtClean="0"/>
          </a:p>
          <a:p>
            <a:endParaRPr lang="en-US" sz="1600" b="1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Regular Expression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8610600" cy="215443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A </a:t>
            </a:r>
            <a:r>
              <a:rPr lang="en-US" sz="1600" b="1" dirty="0" smtClean="0"/>
              <a:t>Regular Expression (</a:t>
            </a:r>
            <a:r>
              <a:rPr lang="en-US" sz="1600" b="1" dirty="0" err="1" smtClean="0"/>
              <a:t>Regex</a:t>
            </a:r>
            <a:r>
              <a:rPr lang="en-US" sz="1600" b="1" dirty="0" smtClean="0"/>
              <a:t>)</a:t>
            </a:r>
            <a:r>
              <a:rPr lang="en-US" sz="1600" dirty="0" smtClean="0"/>
              <a:t> is a sequence of characters that defines a search pattern.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Mainly used for: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Searching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Matching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Replacing text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Python module</a:t>
            </a:r>
            <a:r>
              <a:rPr lang="en-US" sz="1600" dirty="0" smtClean="0"/>
              <a:t> for </a:t>
            </a:r>
            <a:r>
              <a:rPr lang="en-US" sz="1600" dirty="0" err="1" smtClean="0"/>
              <a:t>regex</a:t>
            </a:r>
            <a:r>
              <a:rPr lang="en-US" sz="1600" dirty="0" smtClean="0"/>
              <a:t>: re</a:t>
            </a:r>
          </a:p>
          <a:p>
            <a:pPr>
              <a:spcBef>
                <a:spcPts val="600"/>
              </a:spcBef>
            </a:pP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724150"/>
          <a:ext cx="8305800" cy="213360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121920">
                <a:tc>
                  <a:txBody>
                    <a:bodyPr/>
                    <a:lstStyle/>
                    <a:p>
                      <a:r>
                        <a:rPr lang="en-US" sz="140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re.match()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Checks for a match </a:t>
                      </a:r>
                      <a:r>
                        <a:rPr lang="en-US" sz="1400" b="1"/>
                        <a:t>at the beginning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re.search()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Scans entire string for a match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re.findall()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all matches as a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re.finditer()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an iterator with match objects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re.sub()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Replaces matched pattern with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re.split()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Splits string by pattern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Meta Characters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742950"/>
          <a:ext cx="6553200" cy="4064004"/>
        </p:xfrm>
        <a:graphic>
          <a:graphicData uri="http://schemas.openxmlformats.org/drawingml/2006/table">
            <a:tbl>
              <a:tblPr/>
              <a:tblGrid>
                <a:gridCol w="3276600"/>
                <a:gridCol w="3276600"/>
              </a:tblGrid>
              <a:tr h="290286">
                <a:tc>
                  <a:txBody>
                    <a:bodyPr/>
                    <a:lstStyle/>
                    <a:p>
                      <a:r>
                        <a:rPr lang="en-US" sz="1400" dirty="0"/>
                        <a:t>Character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Meaning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.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Any character except newline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^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Start of string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$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End of string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*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or more repetitions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+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or more repetitions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?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 or 1 occurrence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{n}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Exactly n times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{n,}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 or more times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{n,m}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Between n and m times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[]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 of characters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`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`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()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Grouping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1400"/>
                        <a:t>\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Escape special characters</a:t>
                      </a:r>
                    </a:p>
                  </a:txBody>
                  <a:tcPr marL="72571" marR="72571" marT="36286" marB="36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Common </a:t>
            </a:r>
            <a:r>
              <a:rPr lang="en-US" sz="2000" dirty="0" err="1" smtClean="0"/>
              <a:t>Regex</a:t>
            </a:r>
            <a:r>
              <a:rPr lang="en-US" sz="2000" dirty="0" smtClean="0"/>
              <a:t> Patterns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742950"/>
          <a:ext cx="6096000" cy="40233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Any digit [0-9]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Non-digit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Word character [a-zA-Z0-9_]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Non-word 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Whitespace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Non-whitespace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[a-z]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Lowercase a to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[A-Z]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Uppercase A to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[0-9]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Digit 0 to 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[^abc]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a, b, or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err="1" smtClean="0"/>
              <a:t>Iterator</a:t>
            </a:r>
            <a:endParaRPr lang="en-US" sz="2000" dirty="0" smtClean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610600" cy="263149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An </a:t>
            </a:r>
            <a:r>
              <a:rPr lang="en-US" sz="1600" b="1" dirty="0" err="1" smtClean="0"/>
              <a:t>iterator</a:t>
            </a:r>
            <a:r>
              <a:rPr lang="en-US" sz="1600" dirty="0" smtClean="0"/>
              <a:t> is an object that contains a countable number of values and can be iterated (traversed) one value at a time.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Key Methods: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__</a:t>
            </a:r>
            <a:r>
              <a:rPr lang="en-US" sz="1600" dirty="0" err="1" smtClean="0"/>
              <a:t>iter</a:t>
            </a:r>
            <a:r>
              <a:rPr lang="en-US" sz="1600" dirty="0" smtClean="0"/>
              <a:t>__() → Returns the </a:t>
            </a:r>
            <a:r>
              <a:rPr lang="en-US" sz="1600" dirty="0" err="1" smtClean="0"/>
              <a:t>iterator</a:t>
            </a:r>
            <a:r>
              <a:rPr lang="en-US" sz="1600" dirty="0" smtClean="0"/>
              <a:t> object.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__next__() → Returns the next value from the </a:t>
            </a:r>
            <a:r>
              <a:rPr lang="en-US" sz="1600" dirty="0" err="1" smtClean="0"/>
              <a:t>iterator</a:t>
            </a:r>
            <a:r>
              <a:rPr lang="en-US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Analogy: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Like flipping through a book one page at a time.</a:t>
            </a:r>
          </a:p>
          <a:p>
            <a:pPr>
              <a:spcBef>
                <a:spcPts val="600"/>
              </a:spcBef>
            </a:pPr>
            <a:r>
              <a:rPr lang="en-US" sz="1600" b="1" dirty="0" err="1" smtClean="0"/>
              <a:t>Iterable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vs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Iterator</a:t>
            </a:r>
            <a:endParaRPr lang="en-US" sz="1600" b="1" dirty="0" smtClean="0"/>
          </a:p>
          <a:p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3181350"/>
          <a:ext cx="6096000" cy="15240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Iterable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Can use for loop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Has __iter__()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Has __next__()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 (usually)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List, </a:t>
                      </a:r>
                      <a:r>
                        <a:rPr lang="en-US" sz="1400" dirty="0" err="1"/>
                        <a:t>Tuple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Dict</a:t>
                      </a:r>
                      <a:r>
                        <a:rPr lang="en-US" sz="1400" dirty="0"/>
                        <a:t>, 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Result of </a:t>
                      </a:r>
                      <a:r>
                        <a:rPr lang="en-US" sz="1400" dirty="0" err="1"/>
                        <a:t>iter</a:t>
                      </a:r>
                      <a:r>
                        <a:rPr lang="en-US" sz="1400" dirty="0"/>
                        <a:t>(list)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615553"/>
          </a:xfrm>
        </p:spPr>
        <p:txBody>
          <a:bodyPr/>
          <a:lstStyle/>
          <a:p>
            <a:r>
              <a:rPr lang="en-US" sz="2000" dirty="0" smtClean="0"/>
              <a:t>🐍 Flavors of Python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664832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b="1" dirty="0" err="1" smtClean="0"/>
              <a:t>Jython</a:t>
            </a:r>
            <a:r>
              <a:rPr lang="en-US" b="1" dirty="0" smtClean="0"/>
              <a:t> (Java + Python)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Python implementation written in Java.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Runs on:</a:t>
            </a:r>
            <a:r>
              <a:rPr lang="en-US" dirty="0" smtClean="0"/>
              <a:t> JVM (Java Virtual Machine)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Pros:</a:t>
            </a:r>
            <a:endParaRPr lang="en-US" dirty="0" smtClean="0"/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Can import and use Java libraries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Integrates well with Java applications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Use Cases:</a:t>
            </a:r>
            <a:r>
              <a:rPr lang="en-US" dirty="0" smtClean="0"/>
              <a:t> Enterprise applications, Java-based systems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Limitation:</a:t>
            </a:r>
            <a:r>
              <a:rPr lang="en-US" dirty="0" smtClean="0"/>
              <a:t> Does not support latest Python 3.x (as of now)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Generator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610600" cy="284693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A </a:t>
            </a:r>
            <a:r>
              <a:rPr lang="en-US" sz="1600" b="1" dirty="0" smtClean="0"/>
              <a:t>Generator</a:t>
            </a:r>
            <a:r>
              <a:rPr lang="en-US" sz="1600" dirty="0" smtClean="0"/>
              <a:t> in Python is a special type of </a:t>
            </a:r>
            <a:r>
              <a:rPr lang="en-US" sz="1600" dirty="0" err="1" smtClean="0"/>
              <a:t>iterator</a:t>
            </a:r>
            <a:r>
              <a:rPr lang="en-US" sz="1600" dirty="0" smtClean="0"/>
              <a:t> that allows you to iterate over a sequence of values </a:t>
            </a:r>
            <a:r>
              <a:rPr lang="en-US" sz="1600" b="1" dirty="0" smtClean="0"/>
              <a:t>lazily</a:t>
            </a:r>
            <a:r>
              <a:rPr lang="en-US" sz="1600" dirty="0" smtClean="0"/>
              <a:t> using the yield keyword.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Generators </a:t>
            </a:r>
            <a:r>
              <a:rPr lang="en-US" sz="1600" b="1" dirty="0" smtClean="0"/>
              <a:t>generate values on the fly</a:t>
            </a:r>
            <a:r>
              <a:rPr lang="en-US" sz="1600" dirty="0" smtClean="0"/>
              <a:t>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They do </a:t>
            </a:r>
            <a:r>
              <a:rPr lang="en-US" sz="1600" b="1" dirty="0" smtClean="0"/>
              <a:t>not store</a:t>
            </a:r>
            <a:r>
              <a:rPr lang="en-US" sz="1600" dirty="0" smtClean="0"/>
              <a:t> the entire sequence in memory.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yield </a:t>
            </a:r>
            <a:r>
              <a:rPr lang="en-US" sz="1600" b="1" dirty="0" smtClean="0"/>
              <a:t>pauses</a:t>
            </a:r>
            <a:r>
              <a:rPr lang="en-US" sz="1600" dirty="0" smtClean="0"/>
              <a:t> the function, </a:t>
            </a:r>
            <a:r>
              <a:rPr lang="en-US" sz="1600" b="1" dirty="0" smtClean="0"/>
              <a:t>saves its state</a:t>
            </a:r>
            <a:r>
              <a:rPr lang="en-US" sz="1600" dirty="0" smtClean="0"/>
              <a:t>, and </a:t>
            </a:r>
            <a:r>
              <a:rPr lang="en-US" sz="1600" b="1" dirty="0" smtClean="0"/>
              <a:t>returns a value</a:t>
            </a:r>
            <a:r>
              <a:rPr lang="en-US" sz="1600" dirty="0" smtClean="0"/>
              <a:t> to the caller.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Later, when the generator is resumed, it continues </a:t>
            </a:r>
            <a:r>
              <a:rPr lang="en-US" sz="1600" b="1" dirty="0" smtClean="0"/>
              <a:t>from where it left off</a:t>
            </a:r>
            <a:r>
              <a:rPr lang="en-US" sz="1600" dirty="0" smtClean="0"/>
              <a:t>.</a:t>
            </a:r>
          </a:p>
          <a:p>
            <a:pPr marL="342900" indent="-342900">
              <a:spcBef>
                <a:spcPts val="600"/>
              </a:spcBef>
            </a:pPr>
            <a:endParaRPr lang="en-US" sz="1600" dirty="0" smtClean="0"/>
          </a:p>
          <a:p>
            <a:pPr algn="l"/>
            <a:endParaRPr lang="en-US" sz="1600" dirty="0" smtClean="0"/>
          </a:p>
          <a:p>
            <a:pPr algn="l"/>
            <a:endParaRPr lang="en-US" sz="1600" dirty="0" smtClean="0"/>
          </a:p>
          <a:p>
            <a:pPr marL="342900" indent="-3429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Generator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610600" cy="4539704"/>
          </a:xfrm>
        </p:spPr>
        <p:txBody>
          <a:bodyPr/>
          <a:lstStyle/>
          <a:p>
            <a:pPr marL="342900" indent="-342900">
              <a:spcBef>
                <a:spcPts val="600"/>
              </a:spcBef>
            </a:pPr>
            <a:r>
              <a:rPr lang="en-US" sz="1600" b="1" dirty="0" smtClean="0"/>
              <a:t>Lazy Evaluation </a:t>
            </a:r>
          </a:p>
          <a:p>
            <a:pPr algn="l"/>
            <a:r>
              <a:rPr lang="en-US" sz="1600" dirty="0" smtClean="0"/>
              <a:t>Instead of calculating and storing all values up front , lazy evaluation waits until the value is requested</a:t>
            </a:r>
          </a:p>
          <a:p>
            <a:pPr algn="l"/>
            <a:endParaRPr lang="en-US" sz="1600" dirty="0" smtClean="0"/>
          </a:p>
          <a:p>
            <a:pPr algn="l"/>
            <a:r>
              <a:rPr lang="en-US" sz="1600" b="1" dirty="0" smtClean="0"/>
              <a:t>With out Lazy Evaluation</a:t>
            </a:r>
          </a:p>
          <a:p>
            <a:pPr algn="l">
              <a:spcBef>
                <a:spcPts val="600"/>
              </a:spcBef>
            </a:pPr>
            <a:r>
              <a:rPr lang="en-US" sz="1600" dirty="0" smtClean="0"/>
              <a:t>squares = [x * x for x in range(1000000)]  # List comprehension</a:t>
            </a:r>
          </a:p>
          <a:p>
            <a:pPr lvl="1" algn="l">
              <a:spcBef>
                <a:spcPts val="600"/>
              </a:spcBef>
            </a:pPr>
            <a:r>
              <a:rPr lang="en-US" sz="1600" dirty="0" smtClean="0"/>
              <a:t>Allocates memory for all 1 million squares</a:t>
            </a:r>
          </a:p>
          <a:p>
            <a:pPr lvl="1" algn="l">
              <a:spcBef>
                <a:spcPts val="600"/>
              </a:spcBef>
            </a:pPr>
            <a:r>
              <a:rPr lang="en-US" sz="1600" dirty="0" smtClean="0"/>
              <a:t> Slower if you only need a few items</a:t>
            </a:r>
          </a:p>
          <a:p>
            <a:pPr algn="l">
              <a:spcBef>
                <a:spcPts val="600"/>
              </a:spcBef>
            </a:pPr>
            <a:r>
              <a:rPr lang="en-US" sz="1600" b="1" dirty="0" smtClean="0"/>
              <a:t>With out Lazy Evaluation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squares = (x * x for x in range(1000000))  # Generator expression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print(next(squares))  # 0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print(next(squares))  # 1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No values are calculated until you call next()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Memory usage is very low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Efficient for </a:t>
            </a:r>
            <a:r>
              <a:rPr lang="en-US" sz="1600" b="1" dirty="0" smtClean="0"/>
              <a:t>big data</a:t>
            </a:r>
            <a:r>
              <a:rPr lang="en-US" sz="1600" dirty="0" smtClean="0"/>
              <a:t> or </a:t>
            </a:r>
            <a:r>
              <a:rPr lang="en-US" sz="1600" b="1" dirty="0" smtClean="0"/>
              <a:t>infinite sequences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Generator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610600" cy="38010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def </a:t>
            </a:r>
            <a:r>
              <a:rPr lang="en-US" sz="1600" dirty="0" err="1" smtClean="0"/>
              <a:t>count_up_to</a:t>
            </a:r>
            <a:r>
              <a:rPr lang="en-US" sz="1600" dirty="0" smtClean="0"/>
              <a:t>(max):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count = 1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while count &lt;= max: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yield count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count += 1</a:t>
            </a:r>
            <a:endParaRPr lang="en-US" sz="1600" dirty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gen = </a:t>
            </a:r>
            <a:r>
              <a:rPr lang="en-US" sz="1600" dirty="0" err="1" smtClean="0"/>
              <a:t>count_up_to</a:t>
            </a:r>
            <a:r>
              <a:rPr lang="en-US" sz="1600" dirty="0" smtClean="0"/>
              <a:t>(3)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print(next(gen))  # 1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print(next(gen))  # 2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print(next(gen))  # 3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Generator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610600" cy="2508379"/>
          </a:xfrm>
        </p:spPr>
        <p:txBody>
          <a:bodyPr/>
          <a:lstStyle/>
          <a:p>
            <a:r>
              <a:rPr lang="en-US" sz="1600" b="1" dirty="0" smtClean="0"/>
              <a:t>Use Cases of Generators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Large data streaming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Infinite sequences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API pagination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Log monitoring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Lazy loading in web apps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Efficient filtering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Decorators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610600" cy="2846933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b="1" dirty="0" smtClean="0"/>
              <a:t>decorator</a:t>
            </a:r>
            <a:r>
              <a:rPr lang="en-US" sz="1600" dirty="0" smtClean="0"/>
              <a:t> in Python is a </a:t>
            </a:r>
            <a:r>
              <a:rPr lang="en-US" sz="1600" b="1" dirty="0" smtClean="0"/>
              <a:t>function that modifies the behavior of another function</a:t>
            </a:r>
            <a:r>
              <a:rPr lang="en-US" sz="1600" dirty="0" smtClean="0"/>
              <a:t> (or method or class) without changing its code. It follows the concept of </a:t>
            </a:r>
            <a:r>
              <a:rPr lang="en-US" sz="1600" b="1" dirty="0" smtClean="0"/>
              <a:t>higher-order functions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b="1" dirty="0" smtClean="0"/>
              <a:t>Why Use Decorators?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Add extra functionality (e.g., logging, timing, caching)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Keep code  (Don't Repeat Yourself)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Separation of concerns</a:t>
            </a:r>
            <a:r>
              <a:rPr lang="en-US" sz="1600" dirty="0" smtClean="0"/>
              <a:t> (business logic </a:t>
            </a:r>
            <a:r>
              <a:rPr lang="en-US" sz="1600" dirty="0" err="1" smtClean="0"/>
              <a:t>vs</a:t>
            </a:r>
            <a:r>
              <a:rPr lang="en-US" sz="1600" dirty="0" smtClean="0"/>
              <a:t> side concerns)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Improve </a:t>
            </a:r>
            <a:r>
              <a:rPr lang="en-US" sz="1600" b="1" dirty="0" smtClean="0"/>
              <a:t>readability and reusability</a:t>
            </a:r>
            <a:endParaRPr lang="en-US" sz="1600" dirty="0" smtClean="0"/>
          </a:p>
          <a:p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Modules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610600" cy="2031325"/>
          </a:xfrm>
        </p:spPr>
        <p:txBody>
          <a:bodyPr/>
          <a:lstStyle/>
          <a:p>
            <a:r>
              <a:rPr lang="en-US" sz="1600" b="1" dirty="0" smtClean="0"/>
              <a:t>What is a Module in Python?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A </a:t>
            </a:r>
            <a:r>
              <a:rPr lang="en-US" sz="1600" b="1" dirty="0" smtClean="0"/>
              <a:t>module</a:t>
            </a:r>
            <a:r>
              <a:rPr lang="en-US" sz="1600" dirty="0" smtClean="0"/>
              <a:t> is a file containing </a:t>
            </a:r>
            <a:r>
              <a:rPr lang="en-US" sz="1600" b="1" dirty="0" smtClean="0"/>
              <a:t>Python code</a:t>
            </a:r>
            <a:r>
              <a:rPr lang="en-US" sz="1600" dirty="0" smtClean="0"/>
              <a:t> (.</a:t>
            </a:r>
            <a:r>
              <a:rPr lang="en-US" sz="1600" dirty="0" err="1" smtClean="0"/>
              <a:t>py</a:t>
            </a:r>
            <a:r>
              <a:rPr lang="en-US" sz="1600" dirty="0" smtClean="0"/>
              <a:t> file) that defines </a:t>
            </a:r>
            <a:r>
              <a:rPr lang="en-US" sz="1600" b="1" dirty="0" smtClean="0"/>
              <a:t>functions, classes, and variables</a:t>
            </a:r>
            <a:r>
              <a:rPr lang="en-US" sz="1600" dirty="0" smtClean="0"/>
              <a:t>, which you can </a:t>
            </a:r>
            <a:r>
              <a:rPr lang="en-US" sz="1600" b="1" dirty="0" smtClean="0"/>
              <a:t>import and reuse</a:t>
            </a:r>
            <a:r>
              <a:rPr lang="en-US" sz="1600" dirty="0" smtClean="0"/>
              <a:t> in other programs.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A module helps you </a:t>
            </a:r>
            <a:r>
              <a:rPr lang="en-US" sz="1600" b="1" dirty="0" smtClean="0"/>
              <a:t>organize code</a:t>
            </a:r>
            <a:r>
              <a:rPr lang="en-US" sz="1600" dirty="0" smtClean="0"/>
              <a:t> into logical sections.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Types of Modules</a:t>
            </a:r>
          </a:p>
          <a:p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266950"/>
          <a:ext cx="6096000" cy="121920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Built-in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Comes with Python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math, sys,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User-defined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Created by the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my_module.py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Third-party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Installed via pip (PyPI)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numpy</a:t>
                      </a:r>
                      <a:r>
                        <a:rPr lang="en-US" sz="1400" dirty="0"/>
                        <a:t>, pandas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packages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610600" cy="163121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A </a:t>
            </a:r>
            <a:r>
              <a:rPr lang="en-US" sz="1600" b="1" dirty="0" smtClean="0"/>
              <a:t>package</a:t>
            </a:r>
            <a:r>
              <a:rPr lang="en-US" sz="1600" dirty="0" smtClean="0"/>
              <a:t> is a </a:t>
            </a:r>
            <a:r>
              <a:rPr lang="en-US" sz="1600" b="1" dirty="0" smtClean="0"/>
              <a:t>collection of Python modules</a:t>
            </a:r>
            <a:r>
              <a:rPr lang="en-US" sz="1600" dirty="0" smtClean="0"/>
              <a:t> organized in </a:t>
            </a:r>
            <a:r>
              <a:rPr lang="en-US" sz="1600" b="1" dirty="0" smtClean="0"/>
              <a:t>directories</a:t>
            </a:r>
            <a:r>
              <a:rPr lang="en-US" sz="1600" dirty="0" smtClean="0"/>
              <a:t>. It enables you to structure your </a:t>
            </a:r>
            <a:r>
              <a:rPr lang="en-US" sz="1600" b="1" dirty="0" smtClean="0"/>
              <a:t>project into logical parts</a:t>
            </a:r>
            <a:r>
              <a:rPr lang="en-US" sz="16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Think of a package as a </a:t>
            </a:r>
            <a:r>
              <a:rPr lang="en-US" sz="1600" b="1" dirty="0" smtClean="0"/>
              <a:t>folder</a:t>
            </a:r>
            <a:r>
              <a:rPr lang="en-US" sz="1600" dirty="0" smtClean="0"/>
              <a:t> that contains multiple .</a:t>
            </a:r>
            <a:r>
              <a:rPr lang="en-US" sz="1600" dirty="0" err="1" smtClean="0"/>
              <a:t>py</a:t>
            </a:r>
            <a:r>
              <a:rPr lang="en-US" sz="1600" dirty="0" smtClean="0"/>
              <a:t> files (modules).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Package Structure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7200" y="21145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my_package</a:t>
            </a:r>
            <a:r>
              <a:rPr lang="en-US" dirty="0" smtClean="0"/>
              <a:t>/</a:t>
            </a:r>
          </a:p>
          <a:p>
            <a:r>
              <a:rPr lang="en-US" dirty="0" smtClean="0"/>
              <a:t>│</a:t>
            </a:r>
          </a:p>
          <a:p>
            <a:r>
              <a:rPr lang="en-US" dirty="0" smtClean="0"/>
              <a:t>├── __</a:t>
            </a:r>
            <a:r>
              <a:rPr lang="en-US" dirty="0" err="1" smtClean="0"/>
              <a:t>init__.py</a:t>
            </a:r>
            <a:endParaRPr lang="en-US" dirty="0" smtClean="0"/>
          </a:p>
          <a:p>
            <a:r>
              <a:rPr lang="en-US" dirty="0" smtClean="0"/>
              <a:t>├── module1.py</a:t>
            </a:r>
          </a:p>
          <a:p>
            <a:r>
              <a:rPr lang="en-US" dirty="0" smtClean="0"/>
              <a:t>└── module2.py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714750"/>
            <a:ext cx="680026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__</a:t>
            </a:r>
            <a:r>
              <a:rPr lang="en-US" sz="1600" dirty="0" err="1" smtClean="0"/>
              <a:t>init__.py</a:t>
            </a:r>
            <a:r>
              <a:rPr lang="en-US" sz="1600" dirty="0" smtClean="0"/>
              <a:t>: Initializes the package (can be empty or include setup code).</a:t>
            </a:r>
          </a:p>
          <a:p>
            <a:r>
              <a:rPr lang="en-US" sz="1600" dirty="0" smtClean="0"/>
              <a:t>module1.py, module2.py: Modules you want to reuse.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packages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610600" cy="1862048"/>
          </a:xfrm>
        </p:spPr>
        <p:txBody>
          <a:bodyPr/>
          <a:lstStyle/>
          <a:p>
            <a:r>
              <a:rPr lang="en-US" sz="1600" b="1" dirty="0" smtClean="0"/>
              <a:t>Why Use Packages?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Organize large codebases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Code reuse and encapsulation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Avoid name conflicts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Easier collaboration and maintainability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2724150"/>
          <a:ext cx="8382000" cy="1920240"/>
        </p:xfrm>
        <a:graphic>
          <a:graphicData uri="http://schemas.openxmlformats.org/drawingml/2006/table">
            <a:tbl>
              <a:tblPr/>
              <a:tblGrid>
                <a:gridCol w="2794000"/>
                <a:gridCol w="2794000"/>
                <a:gridCol w="2794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Package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What is it?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Single .py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Directory with __init__.py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Hierarchical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Import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import my_module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import my_package.module1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math.py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mypackage</a:t>
                      </a:r>
                      <a:r>
                        <a:rPr lang="en-US" sz="1600" dirty="0"/>
                        <a:t>/ containing modules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Unit testing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610600" cy="1631216"/>
          </a:xfrm>
        </p:spPr>
        <p:txBody>
          <a:bodyPr/>
          <a:lstStyle/>
          <a:p>
            <a:r>
              <a:rPr lang="en-US" sz="1600" b="1" dirty="0" smtClean="0"/>
              <a:t>What is Unit Testing?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Unit testing is the process of testing small, individual parts (units) of your code, like functions or methods, to make sure they work as expected.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Goal: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Catch bugs early and make code changes with confidence.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Unit testing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610600" cy="364715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Why Unit Testing?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Find bugs early: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Easier to fix small problems before they become big ones.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Safer code changes: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Refactor</a:t>
            </a:r>
            <a:r>
              <a:rPr lang="en-US" sz="1600" dirty="0" smtClean="0"/>
              <a:t> or add features without breaking existing code.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Documentation: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Tests show how your code is supposed to work.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Automated checking: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Computers can run tests for you, even before you finish your coffee!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615553"/>
          </a:xfrm>
        </p:spPr>
        <p:txBody>
          <a:bodyPr/>
          <a:lstStyle/>
          <a:p>
            <a:r>
              <a:rPr lang="en-US" sz="2000" dirty="0" smtClean="0"/>
              <a:t>🐍 Flavors of Python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323713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b="1" dirty="0" err="1" smtClean="0"/>
              <a:t>IronPython</a:t>
            </a:r>
            <a:r>
              <a:rPr lang="en-US" b="1" dirty="0" smtClean="0"/>
              <a:t> (C# + Python)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Python implementation targeting the </a:t>
            </a:r>
            <a:r>
              <a:rPr lang="en-US" b="1" dirty="0" smtClean="0"/>
              <a:t>.NET</a:t>
            </a:r>
            <a:r>
              <a:rPr lang="en-US" dirty="0" smtClean="0"/>
              <a:t> framework.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Written in:</a:t>
            </a:r>
            <a:r>
              <a:rPr lang="en-US" dirty="0" smtClean="0"/>
              <a:t> C#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Pros:</a:t>
            </a:r>
            <a:endParaRPr lang="en-US" dirty="0" smtClean="0"/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Seamless integration with .NET languages (C#, VB.NET)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Use .NET libraries in Python code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Use Cases:</a:t>
            </a:r>
            <a:r>
              <a:rPr lang="en-US" dirty="0" smtClean="0"/>
              <a:t> Microsoft ecosystems, enterprise apps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Unit testing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610600" cy="203132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Python’s Unit Testing Tools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/>
              <a:t>unittest</a:t>
            </a:r>
            <a:r>
              <a:rPr lang="en-US" sz="1600" dirty="0" smtClean="0"/>
              <a:t> (built-in, inspired by Java’s </a:t>
            </a:r>
            <a:r>
              <a:rPr lang="en-US" sz="1600" dirty="0" err="1" smtClean="0"/>
              <a:t>JUnit</a:t>
            </a:r>
            <a:r>
              <a:rPr lang="en-US" sz="1600" dirty="0" smtClean="0"/>
              <a:t>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/>
              <a:t>pytest</a:t>
            </a:r>
            <a:r>
              <a:rPr lang="en-US" sz="1600" dirty="0" smtClean="0"/>
              <a:t> (third-party, very popular, easy syntax)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/>
              <a:t>doctest</a:t>
            </a:r>
            <a:r>
              <a:rPr lang="en-US" sz="1600" dirty="0" smtClean="0"/>
              <a:t> (tests in </a:t>
            </a:r>
            <a:r>
              <a:rPr lang="en-US" sz="1600" dirty="0" err="1" smtClean="0"/>
              <a:t>docstrings</a:t>
            </a:r>
            <a:r>
              <a:rPr lang="en-US" sz="1600" dirty="0" smtClean="0"/>
              <a:t>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nose2</a:t>
            </a:r>
            <a:r>
              <a:rPr lang="en-US" sz="1600" dirty="0" smtClean="0"/>
              <a:t> (another third-party tool)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Unit testing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610600" cy="3077766"/>
          </a:xfrm>
        </p:spPr>
        <p:txBody>
          <a:bodyPr/>
          <a:lstStyle/>
          <a:p>
            <a:r>
              <a:rPr lang="en-US" sz="1600" b="1" dirty="0" smtClean="0"/>
              <a:t> The </a:t>
            </a:r>
            <a:r>
              <a:rPr lang="en-US" sz="1600" b="1" dirty="0" err="1" smtClean="0"/>
              <a:t>unittest</a:t>
            </a:r>
            <a:r>
              <a:rPr lang="en-US" sz="1600" b="1" dirty="0" smtClean="0"/>
              <a:t> Module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Part of Python’s standard library (no install needed)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Organizes tests into classes and methods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Provides many helpful assertion methods</a:t>
            </a:r>
          </a:p>
          <a:p>
            <a:r>
              <a:rPr lang="en-US" sz="1600" b="1" dirty="0" smtClean="0"/>
              <a:t>How Does It Work?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Test class:</a:t>
            </a:r>
            <a:r>
              <a:rPr lang="en-US" sz="1600" dirty="0" smtClean="0"/>
              <a:t> Inherits from </a:t>
            </a:r>
            <a:r>
              <a:rPr lang="en-US" sz="1600" dirty="0" err="1" smtClean="0"/>
              <a:t>unittest.TestCase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Test methods:</a:t>
            </a:r>
            <a:r>
              <a:rPr lang="en-US" sz="1600" dirty="0" smtClean="0"/>
              <a:t> Start with test_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Assertions:</a:t>
            </a:r>
            <a:r>
              <a:rPr lang="en-US" sz="1600" dirty="0" smtClean="0"/>
              <a:t> Check if the result is what you expect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Test runner:</a:t>
            </a:r>
            <a:r>
              <a:rPr lang="en-US" sz="1600" dirty="0" smtClean="0"/>
              <a:t> Finds and runs all test methods</a:t>
            </a:r>
          </a:p>
          <a:p>
            <a:pPr marL="800100" lvl="1" indent="-342900">
              <a:spcBef>
                <a:spcPts val="600"/>
              </a:spcBef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Unit testing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610600" cy="2831544"/>
          </a:xfrm>
        </p:spPr>
        <p:txBody>
          <a:bodyPr/>
          <a:lstStyle/>
          <a:p>
            <a:r>
              <a:rPr lang="en-US" sz="1600" b="1" dirty="0" smtClean="0"/>
              <a:t>Common Assertions</a:t>
            </a:r>
          </a:p>
          <a:p>
            <a:pPr marL="274320" lvl="1">
              <a:spcBef>
                <a:spcPts val="600"/>
              </a:spcBef>
            </a:pPr>
            <a:r>
              <a:rPr lang="en-US" sz="1600" dirty="0" err="1" smtClean="0"/>
              <a:t>assertEqual</a:t>
            </a:r>
            <a:r>
              <a:rPr lang="en-US" sz="1600" dirty="0" smtClean="0"/>
              <a:t>(a, b) – a == b</a:t>
            </a:r>
          </a:p>
          <a:p>
            <a:pPr marL="274320" lvl="1">
              <a:spcBef>
                <a:spcPts val="600"/>
              </a:spcBef>
            </a:pPr>
            <a:r>
              <a:rPr lang="en-US" sz="1600" dirty="0" err="1" smtClean="0"/>
              <a:t>assertNotEqual</a:t>
            </a:r>
            <a:r>
              <a:rPr lang="en-US" sz="1600" dirty="0" smtClean="0"/>
              <a:t>(a, b) – a != b</a:t>
            </a:r>
          </a:p>
          <a:p>
            <a:pPr marL="274320" lvl="1">
              <a:spcBef>
                <a:spcPts val="600"/>
              </a:spcBef>
            </a:pPr>
            <a:r>
              <a:rPr lang="en-US" sz="1600" dirty="0" err="1" smtClean="0"/>
              <a:t>assertTrue</a:t>
            </a:r>
            <a:r>
              <a:rPr lang="en-US" sz="1600" dirty="0" smtClean="0"/>
              <a:t>(x) – x is True</a:t>
            </a:r>
          </a:p>
          <a:p>
            <a:pPr marL="274320" lvl="1">
              <a:spcBef>
                <a:spcPts val="600"/>
              </a:spcBef>
            </a:pPr>
            <a:r>
              <a:rPr lang="en-US" sz="1600" dirty="0" err="1" smtClean="0"/>
              <a:t>assertFalse</a:t>
            </a:r>
            <a:r>
              <a:rPr lang="en-US" sz="1600" dirty="0" smtClean="0"/>
              <a:t>(x) – x is False</a:t>
            </a:r>
          </a:p>
          <a:p>
            <a:pPr marL="274320" lvl="1">
              <a:spcBef>
                <a:spcPts val="600"/>
              </a:spcBef>
            </a:pPr>
            <a:r>
              <a:rPr lang="en-US" sz="1600" dirty="0" err="1" smtClean="0"/>
              <a:t>assertIsNone</a:t>
            </a:r>
            <a:r>
              <a:rPr lang="en-US" sz="1600" dirty="0" smtClean="0"/>
              <a:t>(x) – x is None</a:t>
            </a:r>
          </a:p>
          <a:p>
            <a:pPr marL="274320" lvl="1">
              <a:spcBef>
                <a:spcPts val="600"/>
              </a:spcBef>
            </a:pPr>
            <a:r>
              <a:rPr lang="en-US" sz="1600" dirty="0" err="1" smtClean="0"/>
              <a:t>assertIn</a:t>
            </a:r>
            <a:r>
              <a:rPr lang="en-US" sz="1600" dirty="0" smtClean="0"/>
              <a:t>(a, b) – a in b</a:t>
            </a:r>
          </a:p>
          <a:p>
            <a:pPr marL="274320" lvl="1">
              <a:spcBef>
                <a:spcPts val="600"/>
              </a:spcBef>
            </a:pPr>
            <a:r>
              <a:rPr lang="en-US" sz="1600" dirty="0" err="1" smtClean="0"/>
              <a:t>assertRaises</a:t>
            </a:r>
            <a:r>
              <a:rPr lang="en-US" sz="1600" dirty="0" smtClean="0"/>
              <a:t>(Error) – checks if an error is raised</a:t>
            </a:r>
          </a:p>
          <a:p>
            <a:pPr marL="800100" lvl="1" indent="-342900">
              <a:spcBef>
                <a:spcPts val="600"/>
              </a:spcBef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Unit testing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610600" cy="2108269"/>
          </a:xfrm>
        </p:spPr>
        <p:txBody>
          <a:bodyPr/>
          <a:lstStyle/>
          <a:p>
            <a:r>
              <a:rPr lang="en-US" sz="1600" b="1" dirty="0" smtClean="0"/>
              <a:t>Best Practices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Write small, focused tests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Use clear, descriptive names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Test both normal and edge cases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Keep tests independent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Run tests often (use Continuous Integration)</a:t>
            </a:r>
            <a:br>
              <a:rPr lang="en-US" sz="1600" dirty="0" smtClean="0"/>
            </a:b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Logging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610600" cy="5186035"/>
          </a:xfrm>
        </p:spPr>
        <p:txBody>
          <a:bodyPr/>
          <a:lstStyle/>
          <a:p>
            <a:pPr marL="342900" indent="-342900">
              <a:spcBef>
                <a:spcPts val="600"/>
              </a:spcBef>
            </a:pPr>
            <a:r>
              <a:rPr lang="en-US" sz="1600" b="1" dirty="0" smtClean="0"/>
              <a:t>Python Logging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Logging is the process of recording events, errors, and information from your program.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Helps you understand what your code is doing, especially when things go wrong.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More flexible and powerful than using print() statements.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Why Use Logging?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Debugging:</a:t>
            </a:r>
            <a:r>
              <a:rPr lang="en-US" sz="1600" dirty="0" smtClean="0"/>
              <a:t> Find out what happened and when.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Monitoring:</a:t>
            </a:r>
            <a:r>
              <a:rPr lang="en-US" sz="1600" dirty="0" smtClean="0"/>
              <a:t> Track the health and activity of your application.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Auditing:</a:t>
            </a:r>
            <a:r>
              <a:rPr lang="en-US" sz="1600" dirty="0" smtClean="0"/>
              <a:t> Keep records for security or compliance.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Production Ready:</a:t>
            </a:r>
            <a:r>
              <a:rPr lang="en-US" sz="1600" dirty="0" smtClean="0"/>
              <a:t> print() is for development; logging is for real-world apps.</a:t>
            </a:r>
          </a:p>
          <a:p>
            <a:pPr marL="342900" indent="-342900">
              <a:spcBef>
                <a:spcPts val="600"/>
              </a:spcBef>
            </a:pPr>
            <a:r>
              <a:rPr lang="en-US" sz="1600" b="1" dirty="0" smtClean="0"/>
              <a:t>Logging Module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Python’s built-in logging module provides a flexible framework for emitting log messages.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No need to install anything extra.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b="1" dirty="0" smtClean="0"/>
          </a:p>
          <a:p>
            <a:pPr marL="342900" indent="-342900"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Logging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819150"/>
            <a:ext cx="1452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Log Levels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3333750"/>
            <a:ext cx="4301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If you not set log level default level is warning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1352550"/>
          <a:ext cx="7391400" cy="1702496"/>
        </p:xfrm>
        <a:graphic>
          <a:graphicData uri="http://schemas.openxmlformats.org/drawingml/2006/table">
            <a:tbl>
              <a:tblPr/>
              <a:tblGrid>
                <a:gridCol w="2463800"/>
                <a:gridCol w="1727200"/>
                <a:gridCol w="3200400"/>
              </a:tblGrid>
              <a:tr h="129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dirty="0">
                          <a:solidFill>
                            <a:srgbClr val="151617"/>
                          </a:solidFill>
                        </a:rPr>
                        <a:t>Level Name</a:t>
                      </a:r>
                    </a:p>
                  </a:txBody>
                  <a:tcPr marL="46182" marR="46182" marT="23091" marB="2309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>
                          <a:solidFill>
                            <a:srgbClr val="151617"/>
                          </a:solidFill>
                        </a:rPr>
                        <a:t>Numeric Value</a:t>
                      </a:r>
                    </a:p>
                  </a:txBody>
                  <a:tcPr marL="46182" marR="46182" marT="23091" marB="2309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>
                          <a:solidFill>
                            <a:srgbClr val="151617"/>
                          </a:solidFill>
                        </a:rPr>
                        <a:t>When to Use</a:t>
                      </a:r>
                    </a:p>
                  </a:txBody>
                  <a:tcPr marL="46182" marR="46182" marT="23091" marB="2309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2401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CRITICAL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50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Very serious errors. Program may not continue.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2401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ERROR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40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Serious problems. Something failed.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2401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/>
                        <a:t>WARNING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30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Something unexpected happened, but program runs.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2955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INFO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20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General information about program progress.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2401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DEBUG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/>
                        <a:t>10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Detailed information for diagnosing problems.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24014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/>
                        <a:t>NOTSET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/>
                        <a:t>0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dirty="0"/>
                        <a:t>No specific level set. (Rarely used directly.)</a:t>
                      </a:r>
                    </a:p>
                  </a:txBody>
                  <a:tcPr marL="46182" marR="46182" marT="23091" marB="23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Logging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81915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Visual Hierarchy</a:t>
            </a:r>
          </a:p>
        </p:txBody>
      </p:sp>
      <p:pic>
        <p:nvPicPr>
          <p:cNvPr id="2017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200150"/>
            <a:ext cx="240982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Logging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81915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Example</a:t>
            </a:r>
            <a:endParaRPr lang="en-US" sz="1600" b="1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1504950"/>
            <a:ext cx="8610600" cy="2508379"/>
          </a:xfrm>
        </p:spPr>
        <p:txBody>
          <a:bodyPr/>
          <a:lstStyle/>
          <a:p>
            <a:r>
              <a:rPr lang="en-US" sz="1600" dirty="0" smtClean="0"/>
              <a:t>import logging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logging.basicConfig</a:t>
            </a:r>
            <a:r>
              <a:rPr lang="en-US" sz="1600" dirty="0" smtClean="0"/>
              <a:t>(level=logging.INFO) 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logging.debug</a:t>
            </a:r>
            <a:r>
              <a:rPr lang="en-US" sz="1600" dirty="0" smtClean="0"/>
              <a:t>("Debug") # Not shown 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logging.info("Info") # Shown 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logging.warning</a:t>
            </a:r>
            <a:r>
              <a:rPr lang="en-US" sz="1600" dirty="0" smtClean="0"/>
              <a:t>("Warning") # Shown 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logging.error</a:t>
            </a:r>
            <a:r>
              <a:rPr lang="en-US" sz="1600" dirty="0" smtClean="0"/>
              <a:t>("Error") # Shown 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logging.critical</a:t>
            </a:r>
            <a:r>
              <a:rPr lang="en-US" sz="1600" dirty="0" smtClean="0"/>
              <a:t>("Critical")# Shown</a:t>
            </a:r>
          </a:p>
          <a:p>
            <a:pPr marL="342900" indent="-342900">
              <a:spcBef>
                <a:spcPts val="600"/>
              </a:spcBef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Logging handler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389337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A </a:t>
            </a:r>
            <a:r>
              <a:rPr lang="en-US" sz="1600" b="1" dirty="0" smtClean="0"/>
              <a:t>handler</a:t>
            </a:r>
            <a:r>
              <a:rPr lang="en-US" sz="1600" dirty="0" smtClean="0"/>
              <a:t> in Python’s logging module is an object that determines </a:t>
            </a:r>
            <a:r>
              <a:rPr lang="en-US" sz="1600" b="1" dirty="0" smtClean="0"/>
              <a:t>where your log messages go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Handlers can send logs to the console, files, email, remote servers, and more.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You can attach multiple handlers to a logger.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Each handler can have its own log level and format.</a:t>
            </a:r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b="1" dirty="0" smtClean="0"/>
              <a:t>Why Use Handlers?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Separation of concerns</a:t>
            </a:r>
            <a:r>
              <a:rPr lang="en-US" sz="1600" b="1" dirty="0" smtClean="0"/>
              <a:t>:</a:t>
            </a:r>
            <a:r>
              <a:rPr lang="en-US" sz="1600" dirty="0" smtClean="0"/>
              <a:t> Your code just logs messages; handlers decide where they go.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Flexibility: You can log to multiple places at once (e.g., file and console).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Scalability: Easily add or change log destinations without changing your main code.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Logging handler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389337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A </a:t>
            </a:r>
            <a:r>
              <a:rPr lang="en-US" sz="1600" b="1" dirty="0" smtClean="0"/>
              <a:t>handler</a:t>
            </a:r>
            <a:r>
              <a:rPr lang="en-US" sz="1600" dirty="0" smtClean="0"/>
              <a:t> in Python’s logging module is an object that determines </a:t>
            </a:r>
            <a:r>
              <a:rPr lang="en-US" sz="1600" b="1" dirty="0" smtClean="0"/>
              <a:t>where your log messages go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 smtClean="0"/>
              <a:t>Handlers can send logs to the console, files, email, remote servers, and more.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You can attach multiple handlers to a logger.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Each handler can have its own log level and format.</a:t>
            </a:r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b="1" dirty="0" smtClean="0"/>
              <a:t>Why Use Handlers?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Separation of concerns</a:t>
            </a:r>
            <a:r>
              <a:rPr lang="en-US" sz="1600" b="1" dirty="0" smtClean="0"/>
              <a:t>:</a:t>
            </a:r>
            <a:r>
              <a:rPr lang="en-US" sz="1600" dirty="0" smtClean="0"/>
              <a:t> Your code just logs messages; handlers decide where they go.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Flexibility: You can log to multiple places at once (e.g., file and console).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Scalability: Easily add or change log destinations without changing your main code.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615553"/>
          </a:xfrm>
        </p:spPr>
        <p:txBody>
          <a:bodyPr/>
          <a:lstStyle/>
          <a:p>
            <a:r>
              <a:rPr lang="en-US" sz="2000" dirty="0" smtClean="0"/>
              <a:t>🐍 Flavors of Python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323713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b="1" dirty="0" err="1" smtClean="0"/>
              <a:t>PyPy</a:t>
            </a:r>
            <a:r>
              <a:rPr lang="en-US" b="1" dirty="0" smtClean="0"/>
              <a:t> (Python in Python)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A fast Python implementation with a </a:t>
            </a:r>
            <a:r>
              <a:rPr lang="en-US" b="1" dirty="0" smtClean="0"/>
              <a:t>Just-In-Time (JIT)</a:t>
            </a:r>
            <a:r>
              <a:rPr lang="en-US" dirty="0" smtClean="0"/>
              <a:t> compiler.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Written in:</a:t>
            </a:r>
            <a:r>
              <a:rPr lang="en-US" dirty="0" smtClean="0"/>
              <a:t> </a:t>
            </a:r>
            <a:r>
              <a:rPr lang="en-US" dirty="0" err="1" smtClean="0"/>
              <a:t>RPython</a:t>
            </a:r>
            <a:r>
              <a:rPr lang="en-US" dirty="0" smtClean="0"/>
              <a:t> (a subset of Python)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Pros:</a:t>
            </a:r>
            <a:endParaRPr lang="en-US" dirty="0" smtClean="0"/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Much faster execution (especially for long-running processes)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Compatible with many Python libraries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Use Cases:</a:t>
            </a:r>
            <a:r>
              <a:rPr lang="en-US" dirty="0" smtClean="0"/>
              <a:t> Performance-critical Python apps, scientific computing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Logging handler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819150"/>
          <a:ext cx="8153400" cy="2552140"/>
        </p:xfrm>
        <a:graphic>
          <a:graphicData uri="http://schemas.openxmlformats.org/drawingml/2006/table">
            <a:tbl>
              <a:tblPr/>
              <a:tblGrid>
                <a:gridCol w="2717800"/>
                <a:gridCol w="2717800"/>
                <a:gridCol w="2717800"/>
              </a:tblGrid>
              <a:tr h="3694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151617"/>
                          </a:solidFill>
                        </a:rPr>
                        <a:t>Handler Class</a:t>
                      </a:r>
                    </a:p>
                  </a:txBody>
                  <a:tcPr marL="52779" marR="52779" marT="26390" marB="263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151617"/>
                          </a:solidFill>
                        </a:rPr>
                        <a:t>Purpose</a:t>
                      </a:r>
                    </a:p>
                  </a:txBody>
                  <a:tcPr marL="52779" marR="52779" marT="26390" marB="263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151617"/>
                          </a:solidFill>
                        </a:rPr>
                        <a:t>Example Use Case</a:t>
                      </a:r>
                    </a:p>
                  </a:txBody>
                  <a:tcPr marL="52779" marR="52779" marT="26390" marB="2639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3163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/>
                        <a:t>StreamHandler</a:t>
                      </a:r>
                      <a:endParaRPr lang="en-US" sz="1400" dirty="0"/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Logs to console (stdout/stderr)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Show logs in terminal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/>
                        <a:t>FileHandler</a:t>
                      </a:r>
                      <a:endParaRPr lang="en-US" sz="1400" dirty="0"/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Logs to a file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Save logs to app.log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3163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/>
                        <a:t>RotatingFileHandler</a:t>
                      </a:r>
                      <a:endParaRPr lang="en-US" sz="1400" dirty="0"/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Logs to a file, rotates when full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/>
                        <a:t>Keep log files small, backups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2932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/>
                        <a:t>TimedRotatingFileHandler</a:t>
                      </a:r>
                      <a:endParaRPr lang="en-US" sz="1400" dirty="0"/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Rotates logs at timed intervals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New log file every day/hour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SMTPHandler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/>
                        <a:t>Sends logs via email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Email on critical errors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HTTPHandler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/>
                        <a:t>Sends logs via HTTP to a web server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Centralized logging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SocketHandler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/>
                        <a:t>Sends logs over a network socket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/>
                        <a:t>Remote logging</a:t>
                      </a:r>
                    </a:p>
                  </a:txBody>
                  <a:tcPr marL="52779" marR="52779" marT="26390" marB="263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Multi threading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38010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What is Multithreading?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Multithreading is running multiple threads (smaller units of a process) at the same time.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Each thread can run a different part of your code.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Useful for tasks that can happen at the same time (concurrently).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Why Use Multithreading?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To perform I/O-bound tasks (file, network, database) in parallel.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To utilize waiting time (while one thread waits, another can work).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Python’s threading Module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Built-in module for creating and managing threads.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Key classes: Thread, Lock, Event, Semaphore, etc.</a:t>
            </a:r>
          </a:p>
          <a:p>
            <a:pPr marL="800100" lvl="1" indent="-342900">
              <a:spcBef>
                <a:spcPts val="600"/>
              </a:spcBef>
            </a:pPr>
            <a:endParaRPr lang="en-US" sz="1600" dirty="0" smtClean="0"/>
          </a:p>
          <a:p>
            <a:pPr marL="800100" lvl="1" indent="-342900">
              <a:spcBef>
                <a:spcPts val="600"/>
              </a:spcBef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Multi threading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2846933"/>
          </a:xfrm>
        </p:spPr>
        <p:txBody>
          <a:bodyPr/>
          <a:lstStyle/>
          <a:p>
            <a:pPr marL="800100" lvl="1" indent="-342900">
              <a:spcBef>
                <a:spcPts val="600"/>
              </a:spcBef>
            </a:pPr>
            <a:r>
              <a:rPr lang="en-US" sz="1400" dirty="0" smtClean="0"/>
              <a:t>import threading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400" dirty="0" smtClean="0"/>
              <a:t>def </a:t>
            </a:r>
            <a:r>
              <a:rPr lang="en-US" sz="1400" dirty="0" err="1" smtClean="0"/>
              <a:t>print_numbers</a:t>
            </a:r>
            <a:r>
              <a:rPr lang="en-US" sz="1400" dirty="0" smtClean="0"/>
              <a:t>():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400" dirty="0" smtClean="0"/>
              <a:t>    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range(5):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400" dirty="0" smtClean="0"/>
              <a:t>        print(</a:t>
            </a:r>
            <a:r>
              <a:rPr lang="en-US" sz="1400" dirty="0" err="1" smtClean="0"/>
              <a:t>f"Number</a:t>
            </a:r>
            <a:r>
              <a:rPr lang="en-US" sz="1400" dirty="0" smtClean="0"/>
              <a:t>: {</a:t>
            </a:r>
            <a:r>
              <a:rPr lang="en-US" sz="1400" dirty="0" err="1" smtClean="0"/>
              <a:t>i</a:t>
            </a:r>
            <a:r>
              <a:rPr lang="en-US" sz="1400" dirty="0" smtClean="0"/>
              <a:t>}")</a:t>
            </a:r>
          </a:p>
          <a:p>
            <a:pPr marL="800100" lvl="1" indent="-342900">
              <a:spcBef>
                <a:spcPts val="600"/>
              </a:spcBef>
            </a:pPr>
            <a:endParaRPr lang="en-US" sz="1400" dirty="0" smtClean="0"/>
          </a:p>
          <a:p>
            <a:pPr marL="800100" lvl="1" indent="-342900">
              <a:spcBef>
                <a:spcPts val="600"/>
              </a:spcBef>
            </a:pPr>
            <a:r>
              <a:rPr lang="en-US" sz="1400" dirty="0" smtClean="0"/>
              <a:t># Create a thread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400" dirty="0" smtClean="0"/>
              <a:t>t = </a:t>
            </a:r>
            <a:r>
              <a:rPr lang="en-US" sz="1400" dirty="0" err="1" smtClean="0"/>
              <a:t>threading.Thread</a:t>
            </a:r>
            <a:r>
              <a:rPr lang="en-US" sz="1400" dirty="0" smtClean="0"/>
              <a:t>(target=</a:t>
            </a:r>
            <a:r>
              <a:rPr lang="en-US" sz="1400" dirty="0" err="1" smtClean="0"/>
              <a:t>print_numbers</a:t>
            </a:r>
            <a:r>
              <a:rPr lang="en-US" sz="1400" dirty="0" smtClean="0"/>
              <a:t>)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400" dirty="0" err="1" smtClean="0"/>
              <a:t>t.start</a:t>
            </a:r>
            <a:r>
              <a:rPr lang="en-US" sz="1400" dirty="0" smtClean="0"/>
              <a:t>()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400" dirty="0" err="1" smtClean="0"/>
              <a:t>t.join</a:t>
            </a:r>
            <a:r>
              <a:rPr lang="en-US" sz="1400" dirty="0" smtClean="0"/>
              <a:t>()  # Wait for the thread to finish</a:t>
            </a:r>
          </a:p>
          <a:p>
            <a:pPr marL="800100" lvl="1" indent="-342900">
              <a:spcBef>
                <a:spcPts val="600"/>
              </a:spcBef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Multi threading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4339650"/>
          </a:xfrm>
        </p:spPr>
        <p:txBody>
          <a:bodyPr/>
          <a:lstStyle/>
          <a:p>
            <a:pPr marL="800100" lvl="1" indent="-342900">
              <a:spcBef>
                <a:spcPts val="600"/>
              </a:spcBef>
            </a:pPr>
            <a:r>
              <a:rPr lang="en-US" sz="1050" dirty="0" smtClean="0"/>
              <a:t>Main Thread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050" dirty="0" smtClean="0"/>
              <a:t>   |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050" dirty="0" smtClean="0"/>
              <a:t>   |------&gt; Thread t: </a:t>
            </a:r>
            <a:r>
              <a:rPr lang="en-US" sz="1050" dirty="0" err="1" smtClean="0"/>
              <a:t>print_numbers</a:t>
            </a:r>
            <a:r>
              <a:rPr lang="en-US" sz="1050" dirty="0" smtClean="0"/>
              <a:t>()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050" dirty="0" smtClean="0"/>
              <a:t>                    |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050" dirty="0" smtClean="0"/>
              <a:t>                    |--&gt; prints Number: 0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050" dirty="0" smtClean="0"/>
              <a:t>                    |--&gt; prints Number: 1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050" dirty="0" smtClean="0"/>
              <a:t>                    |--&gt; prints Number: 2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050" dirty="0" smtClean="0"/>
              <a:t>                    |--&gt; prints Number: 3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050" dirty="0" smtClean="0"/>
              <a:t>                    |--&gt; prints Number: 4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050" dirty="0" smtClean="0"/>
              <a:t>   |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050" dirty="0" smtClean="0"/>
              <a:t>   &lt;-- wait until t finishes (join)</a:t>
            </a:r>
          </a:p>
          <a:p>
            <a:pPr marL="342900" indent="-342900">
              <a:spcBef>
                <a:spcPts val="600"/>
              </a:spcBef>
            </a:pPr>
            <a:r>
              <a:rPr lang="en-US" sz="1400" b="1" dirty="0" smtClean="0"/>
              <a:t>What Happens: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You create a new thread t, which runs </a:t>
            </a:r>
            <a:r>
              <a:rPr lang="en-US" sz="1600" dirty="0" err="1" smtClean="0"/>
              <a:t>print_numbers</a:t>
            </a:r>
            <a:r>
              <a:rPr lang="en-US" sz="1600" dirty="0" smtClean="0"/>
              <a:t>().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The main thread waits for t to complete because of </a:t>
            </a:r>
            <a:r>
              <a:rPr lang="en-US" sz="1600" dirty="0" err="1" smtClean="0"/>
              <a:t>t.join</a:t>
            </a:r>
            <a:r>
              <a:rPr lang="en-US" sz="1600" dirty="0" smtClean="0"/>
              <a:t>().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This is a concurrent model — the function runs in a separate thread.</a:t>
            </a:r>
          </a:p>
          <a:p>
            <a:pPr marL="800100" lvl="1" indent="-342900">
              <a:spcBef>
                <a:spcPts val="600"/>
              </a:spcBef>
            </a:pPr>
            <a:endParaRPr lang="en-US" sz="1050" dirty="0" smtClean="0"/>
          </a:p>
          <a:p>
            <a:pPr marL="800100" lvl="1" indent="-342900">
              <a:spcBef>
                <a:spcPts val="600"/>
              </a:spcBef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Multi threading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3277820"/>
          </a:xfrm>
        </p:spPr>
        <p:txBody>
          <a:bodyPr/>
          <a:lstStyle/>
          <a:p>
            <a:r>
              <a:rPr lang="en-US" b="1" dirty="0" smtClean="0"/>
              <a:t>Without Thread</a:t>
            </a:r>
          </a:p>
          <a:p>
            <a:pPr rtl="0"/>
            <a:r>
              <a:rPr lang="en-US" dirty="0" smtClean="0"/>
              <a:t>	def </a:t>
            </a:r>
            <a:r>
              <a:rPr lang="en-US" dirty="0" err="1" smtClean="0"/>
              <a:t>print_numbers</a:t>
            </a:r>
            <a:r>
              <a:rPr lang="en-US" dirty="0" smtClean="0"/>
              <a:t>():</a:t>
            </a:r>
          </a:p>
          <a:p>
            <a:pPr rtl="0"/>
            <a:r>
              <a:rPr lang="en-US" dirty="0" smtClean="0"/>
              <a:t>   	     for </a:t>
            </a:r>
            <a:r>
              <a:rPr lang="en-US" dirty="0" err="1" smtClean="0"/>
              <a:t>i</a:t>
            </a:r>
            <a:r>
              <a:rPr lang="en-US" dirty="0" smtClean="0"/>
              <a:t> in range(5):</a:t>
            </a:r>
          </a:p>
          <a:p>
            <a:pPr rtl="0"/>
            <a:r>
              <a:rPr lang="en-US" dirty="0" smtClean="0"/>
              <a:t>        		print(</a:t>
            </a:r>
            <a:r>
              <a:rPr lang="en-US" dirty="0" err="1" smtClean="0"/>
              <a:t>f"Number</a:t>
            </a:r>
            <a:r>
              <a:rPr lang="en-US" dirty="0" smtClean="0"/>
              <a:t>: {</a:t>
            </a:r>
            <a:r>
              <a:rPr lang="en-US" dirty="0" err="1" smtClean="0"/>
              <a:t>i</a:t>
            </a:r>
            <a:r>
              <a:rPr lang="en-US" dirty="0" smtClean="0"/>
              <a:t>}")</a:t>
            </a:r>
          </a:p>
          <a:p>
            <a:pPr rtl="0"/>
            <a:endParaRPr lang="en-US" dirty="0" smtClean="0"/>
          </a:p>
          <a:p>
            <a:pPr rtl="0"/>
            <a:r>
              <a:rPr lang="en-US" dirty="0" smtClean="0"/>
              <a:t>	</a:t>
            </a:r>
            <a:r>
              <a:rPr lang="en-US" dirty="0" err="1" smtClean="0"/>
              <a:t>print_numbers</a:t>
            </a:r>
            <a:r>
              <a:rPr lang="en-US" dirty="0" smtClean="0"/>
              <a:t>()</a:t>
            </a:r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r>
              <a:rPr lang="en-US" sz="1600" b="1" dirty="0" smtClean="0"/>
              <a:t>What Happens: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err="1" smtClean="0"/>
              <a:t>print_numbers</a:t>
            </a:r>
            <a:r>
              <a:rPr lang="en-US" sz="1600" dirty="0" smtClean="0"/>
              <a:t>() runs </a:t>
            </a:r>
            <a:r>
              <a:rPr lang="en-US" sz="1600" b="1" dirty="0" smtClean="0"/>
              <a:t>directly in the main thread</a:t>
            </a:r>
            <a:r>
              <a:rPr lang="en-US" sz="1600" dirty="0" smtClean="0"/>
              <a:t>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There is </a:t>
            </a:r>
            <a:r>
              <a:rPr lang="en-US" sz="1600" b="1" dirty="0" smtClean="0"/>
              <a:t>no parallelism</a:t>
            </a:r>
            <a:r>
              <a:rPr lang="en-US" sz="1600" dirty="0" smtClean="0"/>
              <a:t>, no separate thread.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The function executes </a:t>
            </a:r>
            <a:r>
              <a:rPr lang="en-US" sz="1600" b="1" dirty="0" smtClean="0"/>
              <a:t>sequentially</a:t>
            </a:r>
            <a:r>
              <a:rPr lang="en-US" sz="1600" dirty="0" smtClean="0"/>
              <a:t>, blocking until it finishes.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Multi threading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819150"/>
          <a:ext cx="8077200" cy="2514600"/>
        </p:xfrm>
        <a:graphic>
          <a:graphicData uri="http://schemas.openxmlformats.org/drawingml/2006/table">
            <a:tbl>
              <a:tblPr/>
              <a:tblGrid>
                <a:gridCol w="2692400"/>
                <a:gridCol w="2692400"/>
                <a:gridCol w="2692400"/>
              </a:tblGrid>
              <a:tr h="353391">
                <a:tc>
                  <a:txBody>
                    <a:bodyPr/>
                    <a:lstStyle/>
                    <a:p>
                      <a:r>
                        <a:rPr lang="en-US" sz="1400" b="1" dirty="0"/>
                        <a:t>Feature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With Thread</a:t>
                      </a:r>
                      <a:endParaRPr lang="en-US" sz="1400"/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Without Thread</a:t>
                      </a:r>
                      <a:endParaRPr lang="en-US" sz="1400"/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8609">
                <a:tc>
                  <a:txBody>
                    <a:bodyPr/>
                    <a:lstStyle/>
                    <a:p>
                      <a:r>
                        <a:rPr lang="en-US" sz="1400" dirty="0"/>
                        <a:t>Execution context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Runs in a </a:t>
                      </a:r>
                      <a:r>
                        <a:rPr lang="en-US" sz="1400" b="1"/>
                        <a:t>separate thread</a:t>
                      </a:r>
                      <a:endParaRPr lang="en-US" sz="1400"/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Runs in </a:t>
                      </a:r>
                      <a:r>
                        <a:rPr lang="en-US" sz="1400" b="1"/>
                        <a:t>main thread</a:t>
                      </a:r>
                      <a:endParaRPr lang="en-US" sz="1400"/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3391">
                <a:tc>
                  <a:txBody>
                    <a:bodyPr/>
                    <a:lstStyle/>
                    <a:p>
                      <a:r>
                        <a:rPr lang="en-US" sz="1400"/>
                        <a:t>Concurrency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409">
                <a:tc>
                  <a:txBody>
                    <a:bodyPr/>
                    <a:lstStyle/>
                    <a:p>
                      <a:r>
                        <a:rPr lang="en-US" sz="1400" dirty="0"/>
                        <a:t>Main thread can do other work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✅ Yes (if no join())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 (blocked by function)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/>
                        <a:t>Use of t.join()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Waits for thread to finish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applicable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Thread management needed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 (start, join)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/>
                        <a:t>Speedup with I/O tasks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✅ Possible (due to concurrency)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❌ Single-threaded</a:t>
                      </a:r>
                    </a:p>
                  </a:txBody>
                  <a:tcPr marL="88348" marR="88348" marT="44174" marB="441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Python Multi threading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378565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With Thread: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Main Thread ──┐</a:t>
            </a:r>
          </a:p>
          <a:p>
            <a:r>
              <a:rPr lang="en-US" sz="1600" dirty="0" smtClean="0"/>
              <a:t>              ├─&gt; [Thread t] ── </a:t>
            </a:r>
            <a:r>
              <a:rPr lang="en-US" sz="1600" dirty="0" err="1" smtClean="0"/>
              <a:t>print_numbers</a:t>
            </a:r>
            <a:r>
              <a:rPr lang="en-US" sz="1600" dirty="0" smtClean="0"/>
              <a:t>()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      └─&gt; (wait using join)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Without Thread: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Main Thread ──&gt; </a:t>
            </a:r>
            <a:r>
              <a:rPr lang="en-US" sz="1600" dirty="0" err="1" smtClean="0"/>
              <a:t>print_numbers</a:t>
            </a:r>
            <a:r>
              <a:rPr lang="en-US" sz="1600" dirty="0" smtClean="0"/>
              <a:t>() ── done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When to Use Threads?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When you want concurrent execution, especially for: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I/O-bound tasks (file reading, network calls, etc.)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UI applications (keeping UI responsive while doing work)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Parallel background tasks</a:t>
            </a:r>
          </a:p>
          <a:p>
            <a:pPr>
              <a:spcBef>
                <a:spcPts val="600"/>
              </a:spcBef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Multiple threads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37702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400" dirty="0" smtClean="0"/>
              <a:t>import threading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def greet(name):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print(</a:t>
            </a:r>
            <a:r>
              <a:rPr lang="en-US" sz="1600" dirty="0" err="1" smtClean="0"/>
              <a:t>f"Hello</a:t>
            </a:r>
            <a:r>
              <a:rPr lang="en-US" sz="1600" dirty="0" smtClean="0"/>
              <a:t>, {name}!")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names = ['Alice', 'Bob', 'Charlie']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threads = []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for name in names: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t = </a:t>
            </a:r>
            <a:r>
              <a:rPr lang="en-US" sz="1600" dirty="0" err="1" smtClean="0"/>
              <a:t>threading.Thread</a:t>
            </a:r>
            <a:r>
              <a:rPr lang="en-US" sz="1600" dirty="0" smtClean="0"/>
              <a:t>(target=greet, </a:t>
            </a:r>
            <a:r>
              <a:rPr lang="en-US" sz="1600" dirty="0" err="1" smtClean="0"/>
              <a:t>args</a:t>
            </a:r>
            <a:r>
              <a:rPr lang="en-US" sz="1600" dirty="0" smtClean="0"/>
              <a:t>=(name,))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</a:t>
            </a:r>
            <a:r>
              <a:rPr lang="en-US" sz="1600" dirty="0" err="1" smtClean="0"/>
              <a:t>threads.append</a:t>
            </a:r>
            <a:r>
              <a:rPr lang="en-US" sz="1600" dirty="0" smtClean="0"/>
              <a:t>(t)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</a:t>
            </a:r>
            <a:r>
              <a:rPr lang="en-US" sz="1600" dirty="0" err="1" smtClean="0"/>
              <a:t>t.start</a:t>
            </a:r>
            <a:r>
              <a:rPr lang="en-US" sz="1600" dirty="0" smtClean="0"/>
              <a:t>()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for t in threads: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</a:t>
            </a:r>
            <a:r>
              <a:rPr lang="en-US" sz="1600" dirty="0" err="1" smtClean="0"/>
              <a:t>t.join</a:t>
            </a:r>
            <a:r>
              <a:rPr lang="en-US" sz="1600" dirty="0" smtClean="0"/>
              <a:t>()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Multiple threads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343170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400" dirty="0" smtClean="0"/>
              <a:t>Time ----&gt;</a:t>
            </a:r>
          </a:p>
          <a:p>
            <a:pPr>
              <a:spcBef>
                <a:spcPts val="600"/>
              </a:spcBef>
            </a:pPr>
            <a:endParaRPr lang="en-US" sz="1400" dirty="0" smtClean="0"/>
          </a:p>
          <a:p>
            <a:pPr>
              <a:spcBef>
                <a:spcPts val="600"/>
              </a:spcBef>
            </a:pPr>
            <a:r>
              <a:rPr lang="en-US" sz="1400" dirty="0" smtClean="0"/>
              <a:t>Main Thread: ──┬────────────┬────────────┬────────────┐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              │ start t1   │ start t2   │ start t3   │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              │            │            │            │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              │            └── wait for all threads ─┘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              ▼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Thread t1:       ── greet('Alice') ──────&gt;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Thread t2:       ───── greet('Bob') ─────&gt;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Thread t3:       ─────── greet('Charlie') ─────&gt;</a:t>
            </a:r>
          </a:p>
          <a:p>
            <a:pPr>
              <a:spcBef>
                <a:spcPts val="600"/>
              </a:spcBef>
            </a:pPr>
            <a:endParaRPr lang="en-US" sz="1400" dirty="0" smtClean="0"/>
          </a:p>
          <a:p>
            <a:pPr>
              <a:spcBef>
                <a:spcPts val="600"/>
              </a:spcBef>
            </a:pPr>
            <a:r>
              <a:rPr lang="en-US" sz="1400" dirty="0" smtClean="0"/>
              <a:t>(They all run in parallel!)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err="1" smtClean="0"/>
              <a:t>Subclassing</a:t>
            </a:r>
            <a:r>
              <a:rPr lang="en-US" sz="2000" dirty="0" smtClean="0"/>
              <a:t> </a:t>
            </a:r>
            <a:r>
              <a:rPr lang="en-US" sz="2000" dirty="0" err="1" smtClean="0"/>
              <a:t>threading.Thread</a:t>
            </a:r>
            <a:endParaRPr lang="en-US" sz="2000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24314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err="1" smtClean="0"/>
              <a:t>Subclassing</a:t>
            </a:r>
            <a:r>
              <a:rPr lang="en-US" sz="1600" dirty="0" smtClean="0"/>
              <a:t> </a:t>
            </a:r>
            <a:r>
              <a:rPr lang="en-US" sz="1600" dirty="0" err="1" smtClean="0"/>
              <a:t>threading.Thread</a:t>
            </a:r>
            <a:r>
              <a:rPr lang="en-US" sz="1600" dirty="0" smtClean="0"/>
              <a:t> in Python is to creating a new class that inherits from the built-in </a:t>
            </a:r>
            <a:r>
              <a:rPr lang="en-US" sz="1600" dirty="0" err="1" smtClean="0"/>
              <a:t>threading.Thread</a:t>
            </a:r>
            <a:r>
              <a:rPr lang="en-US" sz="1600" dirty="0" smtClean="0"/>
              <a:t> class. when you need to encapsulate thread-specific data and behavior.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Why Subclass </a:t>
            </a:r>
            <a:r>
              <a:rPr lang="en-US" b="1" dirty="0" err="1" smtClean="0"/>
              <a:t>threading.Thread</a:t>
            </a:r>
            <a:r>
              <a:rPr lang="en-US" b="1" dirty="0" smtClean="0"/>
              <a:t>?</a:t>
            </a:r>
            <a:endParaRPr lang="en-US" dirty="0" smtClean="0"/>
          </a:p>
          <a:p>
            <a:pPr marL="800100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Encapsulate thread logic in a reusable class.</a:t>
            </a:r>
          </a:p>
          <a:p>
            <a:pPr marL="800100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Override the run() method to define custom behavior.</a:t>
            </a:r>
          </a:p>
          <a:p>
            <a:pPr marL="800100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Better organization compared to passing a target function.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201" y="771407"/>
            <a:ext cx="15906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160" dirty="0">
                <a:solidFill>
                  <a:srgbClr val="2E3BAD"/>
                </a:solidFill>
              </a:rPr>
              <a:t>GUVI,</a:t>
            </a:r>
          </a:p>
          <a:p>
            <a:pPr marL="12700" marR="5080" algn="ctr">
              <a:lnSpc>
                <a:spcPct val="100000"/>
              </a:lnSpc>
            </a:pPr>
            <a:r>
              <a:rPr b="0" spc="170" dirty="0">
                <a:solidFill>
                  <a:srgbClr val="2E3BAD"/>
                </a:solidFill>
                <a:latin typeface="Calibri"/>
                <a:cs typeface="Calibri"/>
              </a:rPr>
              <a:t>a</a:t>
            </a:r>
            <a:r>
              <a:rPr b="0" spc="105" dirty="0">
                <a:solidFill>
                  <a:srgbClr val="2E3BAD"/>
                </a:solidFill>
                <a:latin typeface="Calibri"/>
                <a:cs typeface="Calibri"/>
              </a:rPr>
              <a:t> </a:t>
            </a:r>
            <a:r>
              <a:rPr b="0" spc="135" dirty="0">
                <a:solidFill>
                  <a:srgbClr val="2E3BAD"/>
                </a:solidFill>
                <a:latin typeface="Calibri"/>
                <a:cs typeface="Calibri"/>
              </a:rPr>
              <a:t>proven </a:t>
            </a:r>
            <a:r>
              <a:rPr b="0" spc="105" dirty="0">
                <a:solidFill>
                  <a:srgbClr val="2E3BAD"/>
                </a:solidFill>
                <a:latin typeface="Calibri"/>
                <a:cs typeface="Calibri"/>
              </a:rPr>
              <a:t>learning </a:t>
            </a:r>
            <a:r>
              <a:rPr b="0" spc="200" dirty="0">
                <a:solidFill>
                  <a:srgbClr val="2E3BAD"/>
                </a:solidFill>
                <a:latin typeface="Calibri"/>
                <a:cs typeface="Calibri"/>
              </a:rPr>
              <a:t>ecosystem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875" y="433350"/>
            <a:ext cx="6421120" cy="3486150"/>
            <a:chOff x="1385875" y="433350"/>
            <a:chExt cx="6421120" cy="3486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7864" y="433350"/>
              <a:ext cx="5348685" cy="34860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880" y="2643117"/>
              <a:ext cx="581576" cy="4698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8734" y="2661340"/>
              <a:ext cx="514941" cy="4334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775" y="2754961"/>
              <a:ext cx="1107100" cy="2461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875" y="2468200"/>
              <a:ext cx="1244848" cy="8196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09338" y="4255784"/>
            <a:ext cx="244342" cy="2461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26713" y="4211906"/>
            <a:ext cx="1437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0" dirty="0">
                <a:latin typeface="Calibri"/>
                <a:cs typeface="Calibri"/>
              </a:rPr>
              <a:t>3M+</a:t>
            </a:r>
            <a:r>
              <a:rPr sz="1800" b="1" spc="95" dirty="0">
                <a:latin typeface="Calibri"/>
                <a:cs typeface="Calibri"/>
              </a:rPr>
              <a:t> </a:t>
            </a:r>
            <a:r>
              <a:rPr sz="1800" b="1" spc="85" dirty="0">
                <a:latin typeface="Calibri"/>
                <a:cs typeface="Calibri"/>
              </a:rPr>
              <a:t>learners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3880" y="3353305"/>
            <a:ext cx="1397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6520">
              <a:lnSpc>
                <a:spcPct val="100000"/>
              </a:lnSpc>
              <a:spcBef>
                <a:spcPts val="100"/>
              </a:spcBef>
            </a:pPr>
            <a:r>
              <a:rPr sz="1500" spc="100" dirty="0">
                <a:latin typeface="Calibri"/>
                <a:cs typeface="Calibri"/>
              </a:rPr>
              <a:t>Incubated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spc="140" dirty="0">
                <a:latin typeface="Calibri"/>
                <a:cs typeface="Calibri"/>
              </a:rPr>
              <a:t>by </a:t>
            </a:r>
            <a:r>
              <a:rPr sz="1500" spc="50" dirty="0">
                <a:latin typeface="Calibri"/>
                <a:cs typeface="Calibri"/>
              </a:rPr>
              <a:t>IIT-</a:t>
            </a:r>
            <a:r>
              <a:rPr sz="1500" spc="140" dirty="0">
                <a:latin typeface="Calibri"/>
                <a:cs typeface="Calibri"/>
              </a:rPr>
              <a:t>M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spc="105" dirty="0">
                <a:latin typeface="Calibri"/>
                <a:cs typeface="Calibri"/>
              </a:rPr>
              <a:t>and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65" dirty="0">
                <a:latin typeface="Calibri"/>
                <a:cs typeface="Calibri"/>
              </a:rPr>
              <a:t>IIM-</a:t>
            </a:r>
            <a:r>
              <a:rPr sz="1500" spc="40" dirty="0"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593" y="3353305"/>
            <a:ext cx="2039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latin typeface="Calibri"/>
                <a:cs typeface="Calibri"/>
              </a:rPr>
              <a:t>Skilling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100" dirty="0">
                <a:latin typeface="Calibri"/>
                <a:cs typeface="Calibri"/>
              </a:rPr>
              <a:t>using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95" dirty="0">
                <a:latin typeface="Calibri"/>
                <a:cs typeface="Calibri"/>
              </a:rPr>
              <a:t>English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&amp; </a:t>
            </a:r>
            <a:r>
              <a:rPr sz="1500" spc="80" dirty="0">
                <a:latin typeface="Calibri"/>
                <a:cs typeface="Calibri"/>
              </a:rPr>
              <a:t>vernacular</a:t>
            </a:r>
            <a:r>
              <a:rPr sz="1500" spc="105" dirty="0">
                <a:latin typeface="Calibri"/>
                <a:cs typeface="Calibri"/>
              </a:rPr>
              <a:t> languages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4663" y="3353305"/>
            <a:ext cx="1532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395" marR="5080" indent="-481330">
              <a:lnSpc>
                <a:spcPct val="100000"/>
              </a:lnSpc>
              <a:spcBef>
                <a:spcPts val="100"/>
              </a:spcBef>
            </a:pPr>
            <a:r>
              <a:rPr sz="1500" spc="85" dirty="0">
                <a:latin typeface="Calibri"/>
                <a:cs typeface="Calibri"/>
              </a:rPr>
              <a:t>Acquired </a:t>
            </a:r>
            <a:r>
              <a:rPr sz="1500" spc="165" dirty="0">
                <a:latin typeface="Calibri"/>
                <a:cs typeface="Calibri"/>
              </a:rPr>
              <a:t>by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185" dirty="0">
                <a:latin typeface="Calibri"/>
                <a:cs typeface="Calibri"/>
              </a:rPr>
              <a:t>HCL </a:t>
            </a:r>
            <a:r>
              <a:rPr sz="1500" spc="75" dirty="0">
                <a:latin typeface="Calibri"/>
                <a:cs typeface="Calibri"/>
              </a:rPr>
              <a:t>Group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3715" y="3353305"/>
            <a:ext cx="1031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150" dirty="0">
                <a:latin typeface="Calibri"/>
                <a:cs typeface="Calibri"/>
              </a:rPr>
              <a:t>600+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spc="105" dirty="0">
                <a:latin typeface="Calibri"/>
                <a:cs typeface="Calibri"/>
              </a:rPr>
              <a:t>Corporates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74667" y="116833"/>
            <a:ext cx="1493520" cy="3186430"/>
            <a:chOff x="7574667" y="116833"/>
            <a:chExt cx="1493520" cy="318643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74667" y="2453193"/>
              <a:ext cx="849699" cy="8496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4824" y="116833"/>
              <a:ext cx="1492973" cy="309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615553"/>
          </a:xfrm>
        </p:spPr>
        <p:txBody>
          <a:bodyPr/>
          <a:lstStyle/>
          <a:p>
            <a:r>
              <a:rPr lang="en-US" sz="2000" dirty="0" smtClean="0"/>
              <a:t>🐍 Flavors of Python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600712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b="1" dirty="0" err="1" smtClean="0"/>
              <a:t>Stackless</a:t>
            </a:r>
            <a:r>
              <a:rPr lang="en-US" b="1" dirty="0" smtClean="0"/>
              <a:t> Python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What it is:</a:t>
            </a:r>
            <a:r>
              <a:rPr lang="en-US" dirty="0" smtClean="0"/>
              <a:t> A version of </a:t>
            </a:r>
            <a:r>
              <a:rPr lang="en-US" dirty="0" err="1" smtClean="0"/>
              <a:t>CPython</a:t>
            </a:r>
            <a:r>
              <a:rPr lang="en-US" dirty="0" smtClean="0"/>
              <a:t> that supports </a:t>
            </a:r>
            <a:r>
              <a:rPr lang="en-US" b="1" dirty="0" err="1" smtClean="0"/>
              <a:t>microthreads</a:t>
            </a:r>
            <a:r>
              <a:rPr lang="en-US" dirty="0" smtClean="0"/>
              <a:t> for concurrent programming.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Pros:</a:t>
            </a:r>
            <a:endParaRPr lang="en-US" dirty="0" smtClean="0"/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Lightweight concurrency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Better performance for applications needing many tasks running concurrently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Use Cases:</a:t>
            </a:r>
            <a:r>
              <a:rPr lang="en-US" dirty="0" smtClean="0"/>
              <a:t> Gaming, real-time applications</a:t>
            </a:r>
          </a:p>
          <a:p>
            <a:pPr>
              <a:spcBef>
                <a:spcPts val="500"/>
              </a:spcBef>
            </a:pP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err="1" smtClean="0"/>
              <a:t>Subclassing</a:t>
            </a:r>
            <a:r>
              <a:rPr lang="en-US" sz="2000" dirty="0" smtClean="0"/>
              <a:t> </a:t>
            </a:r>
            <a:r>
              <a:rPr lang="en-US" sz="2000" dirty="0" err="1" smtClean="0"/>
              <a:t>threading.Thread</a:t>
            </a:r>
            <a:endParaRPr lang="en-US" sz="2000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450892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400" dirty="0" smtClean="0"/>
              <a:t>import threading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class </a:t>
            </a:r>
            <a:r>
              <a:rPr lang="en-US" sz="1400" dirty="0" err="1" smtClean="0"/>
              <a:t>MyThread</a:t>
            </a:r>
            <a:r>
              <a:rPr lang="en-US" sz="1400" dirty="0" smtClean="0"/>
              <a:t>(</a:t>
            </a:r>
            <a:r>
              <a:rPr lang="en-US" sz="1400" dirty="0" err="1" smtClean="0"/>
              <a:t>threading.Thread</a:t>
            </a:r>
            <a:r>
              <a:rPr lang="en-US" sz="1400" dirty="0" smtClean="0"/>
              <a:t>):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    def run(self):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        print(</a:t>
            </a:r>
            <a:r>
              <a:rPr lang="en-US" sz="1400" dirty="0" err="1" smtClean="0"/>
              <a:t>f"Thread</a:t>
            </a:r>
            <a:r>
              <a:rPr lang="en-US" sz="1400" dirty="0" smtClean="0"/>
              <a:t> {self.name} is running")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t1 = </a:t>
            </a:r>
            <a:r>
              <a:rPr lang="en-US" sz="1400" dirty="0" err="1" smtClean="0"/>
              <a:t>MyThread</a:t>
            </a:r>
            <a:r>
              <a:rPr lang="en-US" sz="1400" dirty="0" smtClean="0"/>
              <a:t>()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t2 = </a:t>
            </a:r>
            <a:r>
              <a:rPr lang="en-US" sz="1400" dirty="0" err="1" smtClean="0"/>
              <a:t>MyThread</a:t>
            </a:r>
            <a:r>
              <a:rPr lang="en-US" sz="1400" dirty="0" smtClean="0"/>
              <a:t>()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t1.start()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t2.start()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t1.join()</a:t>
            </a:r>
          </a:p>
          <a:p>
            <a:pPr>
              <a:spcBef>
                <a:spcPts val="600"/>
              </a:spcBef>
            </a:pPr>
            <a:r>
              <a:rPr lang="en-US" sz="1400" dirty="0" smtClean="0"/>
              <a:t>t2.join() 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Key Points: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The run() method defines the thread's behavior.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start() calls run() in a new thread.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self.name gives the thread's name. </a:t>
            </a:r>
            <a:br>
              <a:rPr lang="en-US" sz="16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Thread synchronization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1969770"/>
          </a:xfrm>
        </p:spPr>
        <p:txBody>
          <a:bodyPr/>
          <a:lstStyle/>
          <a:p>
            <a:r>
              <a:rPr lang="en-US" sz="1600" b="1" dirty="0" smtClean="0"/>
              <a:t>What is Thread Synchronization?</a:t>
            </a:r>
            <a:endParaRPr lang="en-US" sz="1600" dirty="0" smtClean="0"/>
          </a:p>
          <a:p>
            <a:pPr lvl="1"/>
            <a:r>
              <a:rPr lang="en-US" sz="1600" dirty="0" smtClean="0"/>
              <a:t>The coordination of multiple threads to ensure correct execution.</a:t>
            </a:r>
          </a:p>
          <a:p>
            <a:pPr lvl="1"/>
            <a:r>
              <a:rPr lang="en-US" sz="1600" dirty="0" smtClean="0"/>
              <a:t>Prevents race conditions, data inconsistency, and unexpected behavior.</a:t>
            </a:r>
          </a:p>
          <a:p>
            <a:r>
              <a:rPr lang="en-US" sz="1600" b="1" dirty="0" smtClean="0"/>
              <a:t>Why is it Important?</a:t>
            </a:r>
            <a:endParaRPr lang="en-US" sz="1600" dirty="0" smtClean="0"/>
          </a:p>
          <a:p>
            <a:pPr lvl="1"/>
            <a:r>
              <a:rPr lang="en-US" sz="1600" dirty="0" smtClean="0"/>
              <a:t>In multithreaded programs, threads often share resources (variables, files, etc.).</a:t>
            </a:r>
          </a:p>
          <a:p>
            <a:pPr lvl="1"/>
            <a:r>
              <a:rPr lang="en-US" sz="1600" dirty="0" smtClean="0"/>
              <a:t>Without synchronization, simultaneous access can corrupt data.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Thread Synchronization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3662541"/>
          </a:xfrm>
        </p:spPr>
        <p:txBody>
          <a:bodyPr/>
          <a:lstStyle/>
          <a:p>
            <a:r>
              <a:rPr lang="en-US" sz="1400" dirty="0" smtClean="0"/>
              <a:t>import threading</a:t>
            </a:r>
          </a:p>
          <a:p>
            <a:r>
              <a:rPr lang="en-US" sz="1400" dirty="0" smtClean="0"/>
              <a:t>counter = 0</a:t>
            </a:r>
          </a:p>
          <a:p>
            <a:r>
              <a:rPr lang="en-US" sz="1400" dirty="0" smtClean="0"/>
              <a:t>lock = </a:t>
            </a:r>
            <a:r>
              <a:rPr lang="en-US" sz="1400" dirty="0" err="1" smtClean="0"/>
              <a:t>threading.Lock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def increment():</a:t>
            </a:r>
          </a:p>
          <a:p>
            <a:r>
              <a:rPr lang="en-US" sz="1400" dirty="0" smtClean="0"/>
              <a:t>    global counter</a:t>
            </a:r>
          </a:p>
          <a:p>
            <a:r>
              <a:rPr lang="en-US" sz="1400" dirty="0" smtClean="0"/>
              <a:t>    for _ in range(100000):</a:t>
            </a:r>
          </a:p>
          <a:p>
            <a:r>
              <a:rPr lang="en-US" sz="1400" dirty="0" smtClean="0"/>
              <a:t>        with lock:</a:t>
            </a:r>
          </a:p>
          <a:p>
            <a:r>
              <a:rPr lang="en-US" sz="1400" dirty="0" smtClean="0"/>
              <a:t>            counter += 1</a:t>
            </a:r>
          </a:p>
          <a:p>
            <a:r>
              <a:rPr lang="en-US" sz="1400" dirty="0" smtClean="0"/>
              <a:t>threads = []</a:t>
            </a:r>
          </a:p>
          <a:p>
            <a:r>
              <a:rPr lang="en-US" sz="1400" dirty="0" smtClean="0"/>
              <a:t>for _ in range(2):</a:t>
            </a:r>
          </a:p>
          <a:p>
            <a:r>
              <a:rPr lang="en-US" sz="1400" dirty="0" smtClean="0"/>
              <a:t>    t = </a:t>
            </a:r>
            <a:r>
              <a:rPr lang="en-US" sz="1400" dirty="0" err="1" smtClean="0"/>
              <a:t>threading.Thread</a:t>
            </a:r>
            <a:r>
              <a:rPr lang="en-US" sz="1400" dirty="0" smtClean="0"/>
              <a:t>(target=increment)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threads.append</a:t>
            </a:r>
            <a:r>
              <a:rPr lang="en-US" sz="1400" dirty="0" smtClean="0"/>
              <a:t>(t)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t.start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for t in threads: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t.join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print("Counter:", counter)</a:t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Thread communication</a:t>
            </a:r>
            <a:r>
              <a:rPr lang="en-US" sz="2000" b="0" dirty="0" smtClean="0"/>
              <a:t> 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610600" cy="3631763"/>
          </a:xfrm>
        </p:spPr>
        <p:txBody>
          <a:bodyPr/>
          <a:lstStyle/>
          <a:p>
            <a:r>
              <a:rPr lang="en-US" sz="1400" dirty="0" smtClean="0"/>
              <a:t>Thread communication  refers to the ways in which multiple threads in a program coordinate, exchange information, or signal each other to achieve correct and efficient execution</a:t>
            </a:r>
          </a:p>
          <a:p>
            <a:endParaRPr lang="en-US" sz="1400" dirty="0" smtClean="0"/>
          </a:p>
          <a:p>
            <a:r>
              <a:rPr lang="en-US" sz="1400" b="1" dirty="0" smtClean="0"/>
              <a:t>Common Thread Communication Mechanisms in Python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Condition Variables (</a:t>
            </a:r>
            <a:r>
              <a:rPr lang="en-US" sz="1400" dirty="0" err="1" smtClean="0"/>
              <a:t>threading.Condition</a:t>
            </a:r>
            <a:r>
              <a:rPr lang="en-US" sz="1400" dirty="0" smtClean="0"/>
              <a:t>):</a:t>
            </a:r>
          </a:p>
          <a:p>
            <a:pPr marL="1257300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Used for signaling between threads (e.g., producer-consumer problem).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Events (</a:t>
            </a:r>
            <a:r>
              <a:rPr lang="en-US" sz="1400" dirty="0" err="1" smtClean="0"/>
              <a:t>threading.Event</a:t>
            </a:r>
            <a:r>
              <a:rPr lang="en-US" sz="1400" dirty="0" smtClean="0"/>
              <a:t>):</a:t>
            </a:r>
          </a:p>
          <a:p>
            <a:pPr marL="1257300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Used to signal one or more threads that something has happened.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Queues (</a:t>
            </a:r>
            <a:r>
              <a:rPr lang="en-US" sz="1400" dirty="0" err="1" smtClean="0"/>
              <a:t>queue.Queue</a:t>
            </a:r>
            <a:r>
              <a:rPr lang="en-US" sz="1400" dirty="0" smtClean="0"/>
              <a:t>):</a:t>
            </a:r>
          </a:p>
          <a:p>
            <a:pPr marL="1257300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400" dirty="0" smtClean="0"/>
              <a:t>Thread-safe way to pass data between threads.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dirty="0" smtClean="0"/>
              <a:t>The queue module in Python provides a </a:t>
            </a:r>
            <a:r>
              <a:rPr lang="en-US" sz="1400" b="1" dirty="0" smtClean="0"/>
              <a:t>thread-safe FIFO (First-In, First-Out) data structure</a:t>
            </a:r>
            <a:r>
              <a:rPr lang="en-US" sz="1400" dirty="0" smtClean="0"/>
              <a:t>.</a:t>
            </a:r>
            <a:endParaRPr lang="en-US" dirty="0" smtClean="0"/>
          </a:p>
          <a:p>
            <a:pPr marL="1257300" lvl="2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Virtual Environment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343170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A </a:t>
            </a:r>
            <a:r>
              <a:rPr lang="en-US" sz="1600" b="1" dirty="0" smtClean="0"/>
              <a:t>virtual environment</a:t>
            </a:r>
            <a:r>
              <a:rPr lang="en-US" sz="1600" dirty="0" smtClean="0"/>
              <a:t> is an isolated workspace for Python projects.</a:t>
            </a:r>
            <a:br>
              <a:rPr lang="en-US" sz="1600" dirty="0" smtClean="0"/>
            </a:br>
            <a:r>
              <a:rPr lang="en-US" sz="1600" dirty="0" smtClean="0"/>
              <a:t>It allows you to: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Keep project dependencies (libraries) separate from other projects and from the system Python.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Avoid version conflicts between packages.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Experiment safely without affecting other projects or the system.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b="1" dirty="0" smtClean="0"/>
              <a:t>Why Use a Virtual Environment?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Different projects may need different versions of the same package.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Keeps your global Python installation clean.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Makes your project easier to share and reproduce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endParaRPr lang="en-US" sz="16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Virtual Environment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3385542"/>
          </a:xfrm>
        </p:spPr>
        <p:txBody>
          <a:bodyPr/>
          <a:lstStyle/>
          <a:p>
            <a:r>
              <a:rPr lang="en-US" sz="1400" b="1" dirty="0" smtClean="0"/>
              <a:t>Create a Virtual Environment</a:t>
            </a:r>
          </a:p>
          <a:p>
            <a:r>
              <a:rPr lang="en-US" sz="1400" dirty="0" smtClean="0"/>
              <a:t>Open your terminal or command prompt and run: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python -m </a:t>
            </a:r>
            <a:r>
              <a:rPr lang="en-US" sz="1400" dirty="0" err="1" smtClean="0"/>
              <a:t>venv</a:t>
            </a:r>
            <a:r>
              <a:rPr lang="en-US" sz="1400" dirty="0" smtClean="0"/>
              <a:t> </a:t>
            </a:r>
            <a:r>
              <a:rPr lang="en-US" sz="1400" dirty="0" err="1" smtClean="0"/>
              <a:t>myenv</a:t>
            </a:r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en-US" sz="1400" dirty="0" smtClean="0"/>
              <a:t>This creates a folder named </a:t>
            </a:r>
            <a:r>
              <a:rPr lang="en-US" sz="1400" dirty="0" err="1" smtClean="0"/>
              <a:t>myenv</a:t>
            </a:r>
            <a:r>
              <a:rPr lang="en-US" sz="1400" dirty="0" smtClean="0"/>
              <a:t> in your current directory.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You can name it anything (e.g., </a:t>
            </a:r>
            <a:r>
              <a:rPr lang="en-US" sz="1400" dirty="0" err="1" smtClean="0"/>
              <a:t>venv</a:t>
            </a:r>
            <a:r>
              <a:rPr lang="en-US" sz="1400" dirty="0" smtClean="0"/>
              <a:t>, </a:t>
            </a:r>
            <a:r>
              <a:rPr lang="en-US" sz="1400" dirty="0" err="1" smtClean="0"/>
              <a:t>env</a:t>
            </a:r>
            <a:r>
              <a:rPr lang="en-US" sz="1400" dirty="0" smtClean="0"/>
              <a:t>, </a:t>
            </a:r>
            <a:r>
              <a:rPr lang="en-US" sz="1400" dirty="0" err="1" smtClean="0"/>
              <a:t>myprojectenv</a:t>
            </a:r>
            <a:r>
              <a:rPr lang="en-US" sz="1400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Activate the Virtual Environment</a:t>
            </a:r>
          </a:p>
          <a:p>
            <a:r>
              <a:rPr lang="en-US" sz="1400" dirty="0" err="1" smtClean="0"/>
              <a:t>myenv</a:t>
            </a:r>
            <a:r>
              <a:rPr lang="en-US" sz="1400" dirty="0" smtClean="0"/>
              <a:t>\Scripts\activate</a:t>
            </a:r>
          </a:p>
          <a:p>
            <a:endParaRPr lang="en-US" sz="1400" b="1" dirty="0" smtClean="0"/>
          </a:p>
          <a:p>
            <a:r>
              <a:rPr lang="en-US" b="1" dirty="0" smtClean="0"/>
              <a:t>Deactivate the Virtual Environment</a:t>
            </a:r>
          </a:p>
          <a:p>
            <a:pPr lvl="1"/>
            <a:r>
              <a:rPr lang="en-US" dirty="0" smtClean="0"/>
              <a:t>deactivate</a:t>
            </a:r>
          </a:p>
          <a:p>
            <a:pPr lvl="1">
              <a:spcBef>
                <a:spcPts val="600"/>
              </a:spcBef>
            </a:pPr>
            <a:endParaRPr lang="en-US" sz="1400" b="1" dirty="0" smtClean="0"/>
          </a:p>
          <a:p>
            <a:pPr lvl="1">
              <a:spcBef>
                <a:spcPts val="600"/>
              </a:spcBef>
            </a:pPr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Debugging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36163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500" b="1" dirty="0" smtClean="0"/>
              <a:t>Introduction to Debugging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500" b="1" dirty="0" smtClean="0"/>
              <a:t>Definition:</a:t>
            </a:r>
            <a:r>
              <a:rPr lang="en-US" sz="1500" dirty="0" smtClean="0"/>
              <a:t> Debugging is the process of identifying, analyzing, and removing errors (bugs) from code.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500" b="1" dirty="0" smtClean="0"/>
              <a:t>Importance:</a:t>
            </a:r>
            <a:r>
              <a:rPr lang="en-US" sz="1500" dirty="0" smtClean="0"/>
              <a:t> Ensures code correctness, reliability, and maintainability.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500" b="1" dirty="0" smtClean="0"/>
              <a:t>Common Bugs:</a:t>
            </a:r>
            <a:r>
              <a:rPr lang="en-US" sz="1500" dirty="0" smtClean="0"/>
              <a:t> Syntax errors, runtime errors, logical errors.</a:t>
            </a:r>
          </a:p>
          <a:p>
            <a:pPr>
              <a:spcBef>
                <a:spcPts val="600"/>
              </a:spcBef>
            </a:pPr>
            <a:r>
              <a:rPr lang="en-US" sz="1500" b="1" dirty="0" smtClean="0"/>
              <a:t>Types of Errors in Python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500" b="1" dirty="0" smtClean="0"/>
              <a:t>Syntax Errors:</a:t>
            </a:r>
            <a:r>
              <a:rPr lang="en-US" sz="1500" dirty="0" smtClean="0"/>
              <a:t> Mistakes in code structure (e.g., missing colons, parentheses).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n-US" sz="1500" i="1" dirty="0" smtClean="0"/>
              <a:t>Example:</a:t>
            </a:r>
            <a:r>
              <a:rPr lang="en-US" sz="1500" dirty="0" smtClean="0"/>
              <a:t> print("Hello World"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500" b="1" dirty="0" smtClean="0"/>
              <a:t>Runtime Errors:</a:t>
            </a:r>
            <a:r>
              <a:rPr lang="en-US" sz="1500" dirty="0" smtClean="0"/>
              <a:t> Errors that occur during execution (e.g., division by zero).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n-US" sz="1500" i="1" dirty="0" smtClean="0"/>
              <a:t>Example:</a:t>
            </a:r>
            <a:r>
              <a:rPr lang="en-US" sz="1500" dirty="0" smtClean="0"/>
              <a:t> result = 10 / 0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sz="1500" b="1" dirty="0" smtClean="0"/>
              <a:t>Logical Errors:</a:t>
            </a:r>
            <a:r>
              <a:rPr lang="en-US" sz="1500" dirty="0" smtClean="0"/>
              <a:t> Code runs but produces incorrect results.</a:t>
            </a:r>
          </a:p>
          <a:p>
            <a:pPr lvl="2">
              <a:spcBef>
                <a:spcPts val="600"/>
              </a:spcBef>
              <a:buFont typeface="Arial" pitchFamily="34" charset="0"/>
              <a:buChar char="•"/>
            </a:pPr>
            <a:r>
              <a:rPr lang="en-US" sz="1500" i="1" dirty="0" smtClean="0"/>
              <a:t>Example:</a:t>
            </a:r>
            <a:r>
              <a:rPr lang="en-US" sz="1500" dirty="0" smtClean="0"/>
              <a:t> Using + instead of * in a calculation.</a:t>
            </a:r>
          </a:p>
          <a:p>
            <a:pPr>
              <a:spcBef>
                <a:spcPts val="600"/>
              </a:spcBef>
            </a:pP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Debugging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38010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Basic Debugging Techniques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Print Statements:</a:t>
            </a:r>
            <a:r>
              <a:rPr lang="en-US" sz="1600" dirty="0" smtClean="0"/>
              <a:t> The simplest way to trace values and program flow</a:t>
            </a:r>
          </a:p>
          <a:p>
            <a:pPr lvl="2">
              <a:spcBef>
                <a:spcPts val="600"/>
              </a:spcBef>
            </a:pPr>
            <a:r>
              <a:rPr lang="en-US" sz="1600" dirty="0" smtClean="0"/>
              <a:t>print("Value of x:", x)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Code Review: Reading code line by line to spot mistakes.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Rubber Duck Debugging: Explaining code to someone 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Using Python’s Built-in Debugger: </a:t>
            </a:r>
            <a:r>
              <a:rPr lang="en-US" sz="1600" dirty="0" err="1" smtClean="0"/>
              <a:t>pdb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What is </a:t>
            </a:r>
            <a:r>
              <a:rPr lang="en-US" sz="1600" dirty="0" err="1" smtClean="0"/>
              <a:t>pdb</a:t>
            </a:r>
            <a:r>
              <a:rPr lang="en-US" sz="1600" dirty="0" smtClean="0"/>
              <a:t>?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Python’s interactive source code debugger.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How to Use: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Insert import </a:t>
            </a:r>
            <a:r>
              <a:rPr lang="en-US" sz="1600" dirty="0" err="1" smtClean="0"/>
              <a:t>pdb</a:t>
            </a:r>
            <a:r>
              <a:rPr lang="en-US" sz="1600" dirty="0" smtClean="0"/>
              <a:t>; </a:t>
            </a:r>
            <a:r>
              <a:rPr lang="en-US" sz="1600" dirty="0" err="1" smtClean="0"/>
              <a:t>pdb.set_trace</a:t>
            </a:r>
            <a:r>
              <a:rPr lang="en-US" sz="1600" dirty="0" smtClean="0"/>
              <a:t>() in your code.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Run your script; execution will pause at the breakpoint.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Debugging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3739485"/>
          </a:xfrm>
        </p:spPr>
        <p:txBody>
          <a:bodyPr/>
          <a:lstStyle/>
          <a:p>
            <a:r>
              <a:rPr lang="en-US" sz="1600" dirty="0" smtClean="0"/>
              <a:t>import </a:t>
            </a:r>
            <a:r>
              <a:rPr lang="en-US" sz="1600" dirty="0" err="1" smtClean="0"/>
              <a:t>pdb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def add(a, b): 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pdb.set_trace</a:t>
            </a:r>
            <a:r>
              <a:rPr lang="en-US" sz="1600" dirty="0" smtClean="0"/>
              <a:t>() </a:t>
            </a:r>
          </a:p>
          <a:p>
            <a:r>
              <a:rPr lang="en-US" sz="1600" dirty="0" smtClean="0"/>
              <a:t>     return a + b </a:t>
            </a:r>
          </a:p>
          <a:p>
            <a:r>
              <a:rPr lang="en-US" sz="1600" dirty="0" smtClean="0"/>
              <a:t>print(add(2, 3))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b="1" dirty="0" smtClean="0"/>
              <a:t>Common Commands: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l (list): Show code around current line.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n (next): Execute next line.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c (continue): Continue execution until next breakpoint.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q (quit): Exit debugger.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p (print): Print variable value.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Debugging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3739485"/>
          </a:xfrm>
        </p:spPr>
        <p:txBody>
          <a:bodyPr/>
          <a:lstStyle/>
          <a:p>
            <a:r>
              <a:rPr lang="en-US" sz="1600" dirty="0" smtClean="0"/>
              <a:t>import </a:t>
            </a:r>
            <a:r>
              <a:rPr lang="en-US" sz="1600" dirty="0" err="1" smtClean="0"/>
              <a:t>pdb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def add(a, b): </a:t>
            </a:r>
          </a:p>
          <a:p>
            <a:r>
              <a:rPr lang="en-US" sz="1600" dirty="0" smtClean="0"/>
              <a:t>     </a:t>
            </a:r>
            <a:r>
              <a:rPr lang="en-US" sz="1600" dirty="0" err="1" smtClean="0"/>
              <a:t>pdb.set_trace</a:t>
            </a:r>
            <a:r>
              <a:rPr lang="en-US" sz="1600" dirty="0" smtClean="0"/>
              <a:t>() </a:t>
            </a:r>
          </a:p>
          <a:p>
            <a:r>
              <a:rPr lang="en-US" sz="1600" dirty="0" smtClean="0"/>
              <a:t>     return a + b </a:t>
            </a:r>
          </a:p>
          <a:p>
            <a:r>
              <a:rPr lang="en-US" sz="1600" dirty="0" smtClean="0"/>
              <a:t>print(add(2, 3))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b="1" dirty="0" smtClean="0"/>
              <a:t>Common Commands: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l (list): Show code around current line.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n (next): Execute next line.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c (continue): Continue execution until next breakpoint.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q (quit): Exit debugger.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p (print): Print variable value.</a:t>
            </a:r>
          </a:p>
          <a:p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615553"/>
          </a:xfrm>
        </p:spPr>
        <p:txBody>
          <a:bodyPr/>
          <a:lstStyle/>
          <a:p>
            <a:r>
              <a:rPr lang="en-US" sz="2000" dirty="0" smtClean="0"/>
              <a:t>🐍 Flavors of Python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323713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b="1" dirty="0" err="1" smtClean="0"/>
              <a:t>CircuitPython</a:t>
            </a:r>
            <a:endParaRPr lang="en-US" b="1" dirty="0" smtClean="0"/>
          </a:p>
          <a:p>
            <a:pPr>
              <a:spcBef>
                <a:spcPts val="500"/>
              </a:spcBef>
            </a:pPr>
            <a:r>
              <a:rPr lang="en-US" dirty="0" smtClean="0"/>
              <a:t>A beginner-friendly version of </a:t>
            </a:r>
            <a:r>
              <a:rPr lang="en-US" dirty="0" err="1" smtClean="0"/>
              <a:t>MicroPython</a:t>
            </a:r>
            <a:r>
              <a:rPr lang="en-US" dirty="0" smtClean="0"/>
              <a:t> developed by </a:t>
            </a:r>
            <a:r>
              <a:rPr lang="en-US" dirty="0" err="1" smtClean="0"/>
              <a:t>Adafruit</a:t>
            </a:r>
            <a:r>
              <a:rPr lang="en-US" dirty="0" smtClean="0"/>
              <a:t>.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Designed For:</a:t>
            </a:r>
            <a:r>
              <a:rPr lang="en-US" dirty="0" smtClean="0"/>
              <a:t> Education and DIY electronics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Pros:</a:t>
            </a:r>
            <a:endParaRPr lang="en-US" dirty="0" smtClean="0"/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Easy to learn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Large community and resources for makers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Use Cases:</a:t>
            </a:r>
            <a:r>
              <a:rPr lang="en-US" dirty="0" smtClean="0"/>
              <a:t> Education, kids, prototyping </a:t>
            </a:r>
            <a:r>
              <a:rPr lang="en-US" dirty="0" err="1" smtClean="0"/>
              <a:t>IoT</a:t>
            </a:r>
            <a:r>
              <a:rPr lang="en-US" dirty="0" smtClean="0"/>
              <a:t> gadgets</a:t>
            </a: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307777"/>
          </a:xfrm>
        </p:spPr>
        <p:txBody>
          <a:bodyPr/>
          <a:lstStyle/>
          <a:p>
            <a:r>
              <a:rPr lang="en-US" sz="2000" dirty="0" smtClean="0"/>
              <a:t>Debugging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218521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Advanced Debugging Tools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IDEs with Debuggers: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b="1" dirty="0" err="1" smtClean="0"/>
              <a:t>PyCharm</a:t>
            </a:r>
            <a:r>
              <a:rPr lang="en-US" sz="1600" b="1" dirty="0" smtClean="0"/>
              <a:t>, VS Code, </a:t>
            </a:r>
            <a:r>
              <a:rPr lang="en-US" sz="1600" b="1" dirty="0" err="1" smtClean="0"/>
              <a:t>Thonny</a:t>
            </a:r>
            <a:r>
              <a:rPr lang="en-US" sz="1600" b="1" dirty="0" smtClean="0"/>
              <a:t>, </a:t>
            </a:r>
            <a:r>
              <a:rPr lang="en-US" sz="1600" b="1" dirty="0" err="1" smtClean="0"/>
              <a:t>Spyder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Features: Breakpoints, step execution, variable inspection, call stack navigation.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Third-party Debuggers: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b="1" dirty="0" err="1" smtClean="0"/>
              <a:t>ipdb</a:t>
            </a:r>
            <a:r>
              <a:rPr lang="en-US" sz="1600" b="1" dirty="0" smtClean="0"/>
              <a:t>:</a:t>
            </a:r>
            <a:r>
              <a:rPr lang="en-US" sz="1600" dirty="0" smtClean="0"/>
              <a:t> </a:t>
            </a:r>
            <a:r>
              <a:rPr lang="en-US" sz="1600" dirty="0" err="1" smtClean="0"/>
              <a:t>IPython</a:t>
            </a:r>
            <a:r>
              <a:rPr lang="en-US" sz="1600" dirty="0" smtClean="0"/>
              <a:t>-enabled </a:t>
            </a:r>
            <a:r>
              <a:rPr lang="en-US" sz="1600" dirty="0" err="1" smtClean="0"/>
              <a:t>pdb</a:t>
            </a:r>
            <a:r>
              <a:rPr lang="en-US" sz="16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1600" b="1" dirty="0" err="1" smtClean="0"/>
              <a:t>pudb</a:t>
            </a:r>
            <a:r>
              <a:rPr lang="en-US" sz="1600" b="1" dirty="0" smtClean="0"/>
              <a:t>:</a:t>
            </a:r>
            <a:r>
              <a:rPr lang="en-US" sz="1600" dirty="0" smtClean="0"/>
              <a:t> Full-screen, console-based visual debugger.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615553"/>
          </a:xfrm>
        </p:spPr>
        <p:txBody>
          <a:bodyPr/>
          <a:lstStyle/>
          <a:p>
            <a:r>
              <a:rPr lang="en-US" sz="2000" dirty="0" err="1" smtClean="0"/>
              <a:t>GitHub</a:t>
            </a:r>
            <a:r>
              <a:rPr lang="en-US" sz="2000" dirty="0" smtClean="0"/>
              <a:t> Copilot: The AI Pair Programmer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4478149"/>
          </a:xfrm>
        </p:spPr>
        <p:txBody>
          <a:bodyPr/>
          <a:lstStyle/>
          <a:p>
            <a:r>
              <a:rPr lang="en-US" sz="1600" b="1" dirty="0" smtClean="0"/>
              <a:t>What is </a:t>
            </a:r>
            <a:r>
              <a:rPr lang="en-US" sz="1600" b="1" dirty="0" err="1" smtClean="0"/>
              <a:t>GitHub</a:t>
            </a:r>
            <a:r>
              <a:rPr lang="en-US" sz="1600" b="1" dirty="0" smtClean="0"/>
              <a:t> Copilot?</a:t>
            </a:r>
            <a:endParaRPr lang="en-US" sz="1600" dirty="0" smtClean="0"/>
          </a:p>
          <a:p>
            <a:pPr lvl="1"/>
            <a:r>
              <a:rPr lang="en-US" sz="1600" dirty="0" smtClean="0"/>
              <a:t>An AI-powered code completion tool developed by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in collaboration with </a:t>
            </a:r>
            <a:r>
              <a:rPr lang="en-US" sz="1600" dirty="0" err="1" smtClean="0"/>
              <a:t>OpenAI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Acts as a “pair programmer” that suggests code and entire functions in real-time, right from your editor.</a:t>
            </a:r>
          </a:p>
          <a:p>
            <a:r>
              <a:rPr lang="en-US" sz="1600" b="1" dirty="0" smtClean="0"/>
              <a:t>Release &amp; Availability</a:t>
            </a:r>
            <a:endParaRPr lang="en-US" sz="1600" dirty="0" smtClean="0"/>
          </a:p>
          <a:p>
            <a:pPr lvl="1"/>
            <a:r>
              <a:rPr lang="en-US" sz="1600" dirty="0" smtClean="0"/>
              <a:t>First announced in June 2021.</a:t>
            </a:r>
          </a:p>
          <a:p>
            <a:pPr lvl="1"/>
            <a:r>
              <a:rPr lang="en-US" sz="1600" dirty="0" smtClean="0"/>
              <a:t>Available as a </a:t>
            </a:r>
            <a:r>
              <a:rPr lang="en-US" sz="1600" dirty="0" err="1" smtClean="0"/>
              <a:t>plugin</a:t>
            </a:r>
            <a:r>
              <a:rPr lang="en-US" sz="1600" dirty="0" smtClean="0"/>
              <a:t> for Visual Studio Code, </a:t>
            </a:r>
            <a:r>
              <a:rPr lang="en-US" sz="1600" dirty="0" err="1" smtClean="0"/>
              <a:t>Neovim</a:t>
            </a:r>
            <a:r>
              <a:rPr lang="en-US" sz="1600" dirty="0" smtClean="0"/>
              <a:t>, </a:t>
            </a:r>
            <a:r>
              <a:rPr lang="en-US" sz="1600" dirty="0" err="1" smtClean="0"/>
              <a:t>JetBrains</a:t>
            </a:r>
            <a:r>
              <a:rPr lang="en-US" sz="1600" dirty="0" smtClean="0"/>
              <a:t> IDEs, and more.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How Does Copilot Work?</a:t>
            </a:r>
          </a:p>
          <a:p>
            <a:r>
              <a:rPr lang="en-US" sz="1600" b="1" dirty="0" smtClean="0"/>
              <a:t>Powered by AI</a:t>
            </a:r>
            <a:endParaRPr lang="en-US" sz="1600" dirty="0" smtClean="0"/>
          </a:p>
          <a:p>
            <a:pPr lvl="1"/>
            <a:r>
              <a:rPr lang="en-US" sz="1600" dirty="0" smtClean="0"/>
              <a:t>Uses </a:t>
            </a:r>
            <a:r>
              <a:rPr lang="en-US" sz="1600" dirty="0" err="1" smtClean="0"/>
              <a:t>OpenAI’s</a:t>
            </a:r>
            <a:r>
              <a:rPr lang="en-US" sz="1600" dirty="0" smtClean="0"/>
              <a:t> Codex model, a descendant of GPT-3, trained on billions of lines of public code (including code from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repositories).</a:t>
            </a:r>
          </a:p>
          <a:p>
            <a:r>
              <a:rPr lang="en-US" sz="1600" b="1" dirty="0" smtClean="0"/>
              <a:t>Context Awareness</a:t>
            </a:r>
            <a:endParaRPr lang="en-US" sz="1600" dirty="0" smtClean="0"/>
          </a:p>
          <a:p>
            <a:pPr lvl="1"/>
            <a:r>
              <a:rPr lang="en-US" sz="1600" dirty="0" smtClean="0"/>
              <a:t>Reads the code you’re writing, comments, and function names to generate relevant suggestions.</a:t>
            </a:r>
          </a:p>
          <a:p>
            <a:r>
              <a:rPr lang="en-US" sz="1600" b="1" dirty="0" smtClean="0"/>
              <a:t>Real-Time Suggestions</a:t>
            </a:r>
            <a:endParaRPr lang="en-US" sz="1600" dirty="0" smtClean="0"/>
          </a:p>
          <a:p>
            <a:pPr lvl="1"/>
            <a:r>
              <a:rPr lang="en-US" sz="1600" dirty="0" smtClean="0"/>
              <a:t>Offers code completions, entire lines, or even whole functions as you type.</a:t>
            </a:r>
          </a:p>
          <a:p>
            <a:pPr lvl="1"/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615553"/>
          </a:xfrm>
        </p:spPr>
        <p:txBody>
          <a:bodyPr/>
          <a:lstStyle/>
          <a:p>
            <a:r>
              <a:rPr lang="en-US" sz="2000" dirty="0" err="1" smtClean="0"/>
              <a:t>GitHub</a:t>
            </a:r>
            <a:r>
              <a:rPr lang="en-US" sz="2000" dirty="0" smtClean="0"/>
              <a:t> Copilot: The AI Pair Programmer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38010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Key Features</a:t>
            </a:r>
          </a:p>
          <a:p>
            <a:pPr>
              <a:spcBef>
                <a:spcPts val="600"/>
              </a:spcBef>
            </a:pPr>
            <a:endParaRPr lang="en-US" sz="1600" b="1" dirty="0" smtClean="0"/>
          </a:p>
          <a:p>
            <a:pPr>
              <a:spcBef>
                <a:spcPts val="600"/>
              </a:spcBef>
            </a:pPr>
            <a:r>
              <a:rPr lang="en-US" sz="1600" b="1" dirty="0" smtClean="0"/>
              <a:t>Code </a:t>
            </a:r>
            <a:r>
              <a:rPr lang="en-US" sz="1600" b="1" dirty="0" err="1" smtClean="0"/>
              <a:t>Autocompletion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Suggests code snippets, lines, or blocks as you type.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Function Generation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Can generate entire functions from a comment or function signature.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Multi-Language Support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Supports dozens of languages: Python, JavaScript, </a:t>
            </a:r>
            <a:r>
              <a:rPr lang="en-US" sz="1600" dirty="0" err="1" smtClean="0"/>
              <a:t>TypeScript</a:t>
            </a:r>
            <a:r>
              <a:rPr lang="en-US" sz="1600" dirty="0" smtClean="0"/>
              <a:t>, Go, Ruby, Java, C++, and more.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Test and Documentation Generation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Can suggest unit tests and documentation comments.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Contextual Awareness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Understands the context of your file and project for more relevant suggestions.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615553"/>
          </a:xfrm>
        </p:spPr>
        <p:txBody>
          <a:bodyPr/>
          <a:lstStyle/>
          <a:p>
            <a:r>
              <a:rPr lang="en-US" sz="2000" dirty="0" err="1" smtClean="0"/>
              <a:t>GitHub</a:t>
            </a:r>
            <a:r>
              <a:rPr lang="en-US" sz="2000" dirty="0" smtClean="0"/>
              <a:t> Copilot: The AI Pair Programmer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297004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How to Use </a:t>
            </a:r>
            <a:r>
              <a:rPr lang="en-US" sz="1600" b="1" dirty="0" err="1" smtClean="0"/>
              <a:t>GitHub</a:t>
            </a:r>
            <a:r>
              <a:rPr lang="en-US" sz="1600" b="1" dirty="0" smtClean="0"/>
              <a:t> Copilot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Installation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VS Code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Install the “</a:t>
            </a:r>
            <a:r>
              <a:rPr lang="en-US" sz="1600" dirty="0" err="1" smtClean="0"/>
              <a:t>GitHub</a:t>
            </a:r>
            <a:r>
              <a:rPr lang="en-US" sz="1600" dirty="0" smtClean="0"/>
              <a:t> Copilot” extension from the marketplace.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Sign in with your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account.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Other IDEs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err="1" smtClean="0"/>
              <a:t>JetBrains</a:t>
            </a:r>
            <a:r>
              <a:rPr lang="en-US" sz="1600" dirty="0" smtClean="0"/>
              <a:t>: Install via the </a:t>
            </a:r>
            <a:r>
              <a:rPr lang="en-US" sz="1600" dirty="0" err="1" smtClean="0"/>
              <a:t>plugin</a:t>
            </a:r>
            <a:r>
              <a:rPr lang="en-US" sz="1600" dirty="0" smtClean="0"/>
              <a:t> marketplace.</a:t>
            </a:r>
          </a:p>
          <a:p>
            <a:pPr lvl="1">
              <a:spcBef>
                <a:spcPts val="600"/>
              </a:spcBef>
            </a:pPr>
            <a:r>
              <a:rPr lang="en-US" sz="1600" dirty="0" err="1" smtClean="0"/>
              <a:t>Neovim</a:t>
            </a:r>
            <a:r>
              <a:rPr lang="en-US" sz="1600" dirty="0" smtClean="0"/>
              <a:t>: Use the official </a:t>
            </a:r>
            <a:r>
              <a:rPr lang="en-US" sz="1600" dirty="0" err="1" smtClean="0"/>
              <a:t>plugin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615553"/>
          </a:xfrm>
        </p:spPr>
        <p:txBody>
          <a:bodyPr/>
          <a:lstStyle/>
          <a:p>
            <a:r>
              <a:rPr lang="en-US" sz="2000" dirty="0" err="1" smtClean="0"/>
              <a:t>GitHub</a:t>
            </a:r>
            <a:r>
              <a:rPr lang="en-US" sz="2000" dirty="0" smtClean="0"/>
              <a:t> Copilot: The AI Pair Programmer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2831544"/>
          </a:xfrm>
        </p:spPr>
        <p:txBody>
          <a:bodyPr/>
          <a:lstStyle/>
          <a:p>
            <a:pPr marL="91440">
              <a:spcBef>
                <a:spcPts val="600"/>
              </a:spcBef>
            </a:pPr>
            <a:r>
              <a:rPr lang="en-US" sz="1600" b="1" dirty="0" smtClean="0"/>
              <a:t>Usage</a:t>
            </a:r>
          </a:p>
          <a:p>
            <a:pPr marL="91440">
              <a:spcBef>
                <a:spcPts val="600"/>
              </a:spcBef>
            </a:pPr>
            <a:r>
              <a:rPr lang="en-US" sz="1600" b="1" dirty="0" smtClean="0"/>
              <a:t>Start Typing</a:t>
            </a:r>
            <a:endParaRPr lang="en-US" sz="1600" dirty="0" smtClean="0"/>
          </a:p>
          <a:p>
            <a:pPr marL="891540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Copilot automatically suggests code as you type.</a:t>
            </a:r>
          </a:p>
          <a:p>
            <a:pPr marL="91440">
              <a:spcBef>
                <a:spcPts val="600"/>
              </a:spcBef>
            </a:pPr>
            <a:r>
              <a:rPr lang="en-US" sz="1600" b="1" dirty="0" smtClean="0"/>
              <a:t>Accepting Suggestions</a:t>
            </a:r>
            <a:endParaRPr lang="en-US" sz="1600" dirty="0" smtClean="0"/>
          </a:p>
          <a:p>
            <a:pPr marL="548640" lvl="2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Press Tab to accept, or Esc to dismiss.</a:t>
            </a:r>
          </a:p>
          <a:p>
            <a:pPr marL="91440">
              <a:spcBef>
                <a:spcPts val="600"/>
              </a:spcBef>
            </a:pPr>
            <a:r>
              <a:rPr lang="en-US" sz="1600" b="1" dirty="0" smtClean="0"/>
              <a:t>Cycling Suggestions</a:t>
            </a:r>
            <a:endParaRPr lang="en-US" sz="1600" dirty="0" smtClean="0"/>
          </a:p>
          <a:p>
            <a:pPr marL="548640" lvl="2">
              <a:spcBef>
                <a:spcPts val="600"/>
              </a:spcBef>
            </a:pPr>
            <a:r>
              <a:rPr lang="en-US" sz="1600" dirty="0" smtClean="0"/>
              <a:t>Use Alt + [ or Alt + ] to see alternative suggestions.</a:t>
            </a:r>
          </a:p>
          <a:p>
            <a:pPr marL="91440">
              <a:spcBef>
                <a:spcPts val="600"/>
              </a:spcBef>
            </a:pPr>
            <a:endParaRPr lang="en-US" sz="1600" dirty="0" smtClean="0"/>
          </a:p>
          <a:p>
            <a:pPr marL="91440">
              <a:spcBef>
                <a:spcPts val="600"/>
              </a:spcBef>
            </a:pPr>
            <a:r>
              <a:rPr lang="en-US" sz="1600" dirty="0" smtClean="0"/>
              <a:t># Write a function to calculate factorial def factorial(n):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615553"/>
          </a:xfrm>
        </p:spPr>
        <p:txBody>
          <a:bodyPr/>
          <a:lstStyle/>
          <a:p>
            <a:r>
              <a:rPr lang="en-US" sz="2000" dirty="0" err="1" smtClean="0"/>
              <a:t>GitHub</a:t>
            </a:r>
            <a:r>
              <a:rPr lang="en-US" sz="2000" dirty="0" smtClean="0"/>
              <a:t> Copilot: The AI Pair Programmer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283154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Benefits of Using Copilot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Boosts Productivity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Reduces boilerplate and repetitive coding.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Learning Tool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Helps new developers learn idiomatic code and best practices.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Rapid Prototyping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Quickly scaffold new features or projects.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Supports Multiple Languages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Useful for polyglot developers or teams.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615553"/>
          </a:xfrm>
        </p:spPr>
        <p:txBody>
          <a:bodyPr/>
          <a:lstStyle/>
          <a:p>
            <a:r>
              <a:rPr lang="en-US" sz="2000" dirty="0" err="1" smtClean="0"/>
              <a:t>GitHub</a:t>
            </a:r>
            <a:r>
              <a:rPr lang="en-US" sz="2000" dirty="0" smtClean="0"/>
              <a:t> Copilot: The AI Pair Programmer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401648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Limitations and Considerations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Not Always Correct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Suggestions may be incorrect, insecure, or inefficient.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Code Quality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Generated code may not follow your team’s style or conventions.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Security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May suggest code with vulnerabilities or outdated practices.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Intellectual Property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Generated code may resemble public code; check for licensing issues.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Requires Internet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Needs an active connection to </a:t>
            </a:r>
            <a:r>
              <a:rPr lang="en-US" sz="1600" dirty="0" err="1" smtClean="0"/>
              <a:t>GitHub’s</a:t>
            </a:r>
            <a:r>
              <a:rPr lang="en-US" sz="1600" dirty="0" smtClean="0"/>
              <a:t> servers.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22232"/>
            <a:ext cx="7315200" cy="923330"/>
          </a:xfrm>
        </p:spPr>
        <p:txBody>
          <a:bodyPr/>
          <a:lstStyle/>
          <a:p>
            <a:r>
              <a:rPr lang="en-US" sz="2000" dirty="0" smtClean="0"/>
              <a:t> Algorithm Analysis – What and Why?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267765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Algorithm Analysis 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Algorithm analysis</a:t>
            </a:r>
            <a:r>
              <a:rPr lang="en-US" sz="1600" dirty="0" smtClean="0"/>
              <a:t> is the study of how efficient an algorithm is, in terms of time and space.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Why analyze?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To predict performance before coding.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To compare different solutions.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To ensure scalability for large inputs.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322232"/>
            <a:ext cx="7391400" cy="923330"/>
          </a:xfrm>
        </p:spPr>
        <p:txBody>
          <a:bodyPr/>
          <a:lstStyle/>
          <a:p>
            <a:r>
              <a:rPr lang="en-US" sz="2000" dirty="0" smtClean="0"/>
              <a:t> Algorithm Analysis – What and Why?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81000" y="819150"/>
            <a:ext cx="8763000" cy="364715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Time Complexity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How the running time of an algorithm increases as the input size grows.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Big O Notation:</a:t>
            </a:r>
            <a:r>
              <a:rPr lang="en-US" sz="1600" dirty="0" smtClean="0"/>
              <a:t> Describes the upper bound of time growth.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Common Complexities: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>O(1): Constant time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O(log n): Logarithmic time (e.g., binary search)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O(n): Linear time (e.g., linear search)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O(n log n): </a:t>
            </a:r>
            <a:r>
              <a:rPr lang="en-US" sz="1600" dirty="0" err="1" smtClean="0"/>
              <a:t>Linearithmic</a:t>
            </a:r>
            <a:r>
              <a:rPr lang="en-US" sz="1600" dirty="0" smtClean="0"/>
              <a:t> (e.g., merge sort)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O(n²): Quadratic (e.g., bubble sort)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923330"/>
          </a:xfrm>
        </p:spPr>
        <p:txBody>
          <a:bodyPr/>
          <a:lstStyle/>
          <a:p>
            <a:r>
              <a:rPr lang="en-US" sz="2000" dirty="0" smtClean="0"/>
              <a:t>O(1) Complexity (Constant Time Complexity)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632480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O(1) Complexity (Constant Time Complexity)operation always takes the same amount of time, regardless of how much data there is.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Key Points: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Constant Time: The execution time is constant and does not grow with input size.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Examples: Accessing a specific element in an array by index, adding an element to the top of a stack, or checking if a variable is true or false.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Array Access</a:t>
            </a:r>
          </a:p>
          <a:p>
            <a:pPr lvl="1">
              <a:spcBef>
                <a:spcPts val="600"/>
              </a:spcBef>
            </a:pPr>
            <a:r>
              <a:rPr lang="en-US" sz="1600" dirty="0" err="1" smtClean="0"/>
              <a:t>arr</a:t>
            </a:r>
            <a:r>
              <a:rPr lang="en-US" sz="1600" dirty="0" smtClean="0"/>
              <a:t> = [10, 20, 30, 40]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 print(</a:t>
            </a:r>
            <a:r>
              <a:rPr lang="en-US" sz="1600" dirty="0" err="1" smtClean="0"/>
              <a:t>arr</a:t>
            </a:r>
            <a:r>
              <a:rPr lang="en-US" sz="1600" dirty="0" smtClean="0"/>
              <a:t>[2]) # Accessing the 3rd element is O(1)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Hash Table Lookup</a:t>
            </a:r>
          </a:p>
          <a:p>
            <a:pPr lvl="1">
              <a:spcBef>
                <a:spcPts val="600"/>
              </a:spcBef>
            </a:pPr>
            <a:r>
              <a:rPr lang="en-US" sz="1600" dirty="0" err="1" smtClean="0"/>
              <a:t>my_dict</a:t>
            </a:r>
            <a:r>
              <a:rPr lang="en-US" sz="1600" dirty="0" smtClean="0"/>
              <a:t> = {'a': 1, 'b': 2}</a:t>
            </a:r>
          </a:p>
          <a:p>
            <a:pPr lvl="1">
              <a:spcBef>
                <a:spcPts val="600"/>
              </a:spcBef>
            </a:pPr>
            <a:r>
              <a:rPr lang="en-US" sz="1600" dirty="0" err="1" smtClean="0"/>
              <a:t>My_dic</a:t>
            </a:r>
            <a:r>
              <a:rPr lang="en-US" sz="1600" dirty="0" smtClean="0"/>
              <a:t>[‘a’]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Simple Assignment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x = 5 # Assignment is O(1)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615553"/>
          </a:xfrm>
        </p:spPr>
        <p:txBody>
          <a:bodyPr/>
          <a:lstStyle/>
          <a:p>
            <a:r>
              <a:rPr lang="en-US" sz="2000" dirty="0" smtClean="0"/>
              <a:t>🐍 Flavors of Python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664832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b="1" dirty="0" err="1" smtClean="0"/>
              <a:t>Brython</a:t>
            </a:r>
            <a:r>
              <a:rPr lang="en-US" b="1" dirty="0" smtClean="0"/>
              <a:t> (Browser Python)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Python that runs in the </a:t>
            </a:r>
            <a:r>
              <a:rPr lang="en-US" b="1" dirty="0" smtClean="0"/>
              <a:t>browser</a:t>
            </a:r>
            <a:r>
              <a:rPr lang="en-US" dirty="0" smtClean="0"/>
              <a:t> using JavaScript.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Use Cases:</a:t>
            </a:r>
            <a:r>
              <a:rPr lang="en-US" dirty="0" smtClean="0"/>
              <a:t> Front-end web development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Pros:</a:t>
            </a:r>
            <a:endParaRPr lang="en-US" dirty="0" smtClean="0"/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No need to learn JavaScript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Write Python to control the DOM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Limitations:</a:t>
            </a:r>
            <a:r>
              <a:rPr lang="en-US" dirty="0" smtClean="0"/>
              <a:t> Slower than native JS, not ideal for heavy tasks</a:t>
            </a:r>
          </a:p>
          <a:p>
            <a:pPr>
              <a:spcBef>
                <a:spcPts val="500"/>
              </a:spcBef>
            </a:pP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1231106"/>
          </a:xfrm>
        </p:spPr>
        <p:txBody>
          <a:bodyPr/>
          <a:lstStyle/>
          <a:p>
            <a:r>
              <a:rPr lang="en-US" sz="2000" dirty="0" smtClean="0"/>
              <a:t>O(log n) Complexity (Logarithmic Time Complexity)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31854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O(log n), pronounced "order log n," describes an algorithm whose running time increases logarithmically as the input size increases. 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Logarithmic Growth: The time increases by a constant amount each time the input size doubles.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Efficient for Large Data: O(log n) algorithms are very efficient for large datasets.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190750"/>
          <a:ext cx="4715936" cy="1676400"/>
        </p:xfrm>
        <a:graphic>
          <a:graphicData uri="http://schemas.openxmlformats.org/drawingml/2006/table">
            <a:tbl>
              <a:tblPr/>
              <a:tblGrid>
                <a:gridCol w="2357968"/>
                <a:gridCol w="2357968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dirty="0">
                          <a:solidFill>
                            <a:srgbClr val="151617"/>
                          </a:solidFill>
                        </a:rPr>
                        <a:t>Input Size (n)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>
                          <a:solidFill>
                            <a:srgbClr val="151617"/>
                          </a:solidFill>
                        </a:rPr>
                        <a:t>O(log n) Steps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~3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~7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~10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1,000,000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~20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D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1231106"/>
          </a:xfrm>
        </p:spPr>
        <p:txBody>
          <a:bodyPr/>
          <a:lstStyle/>
          <a:p>
            <a:r>
              <a:rPr lang="en-US" sz="2000" dirty="0" smtClean="0"/>
              <a:t>O(log n) Complexity (Logarithmic Time Complexity)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4539704"/>
          </a:xfrm>
        </p:spPr>
        <p:txBody>
          <a:bodyPr/>
          <a:lstStyle/>
          <a:p>
            <a:r>
              <a:rPr lang="en-US" sz="1600" dirty="0" smtClean="0"/>
              <a:t>Searching for an element in a sorted array by repeatedly dividing the search interval in half.</a:t>
            </a:r>
          </a:p>
          <a:p>
            <a:endParaRPr lang="en-US" sz="1600" dirty="0" smtClean="0"/>
          </a:p>
          <a:p>
            <a:r>
              <a:rPr lang="en-US" sz="1600" dirty="0" smtClean="0"/>
              <a:t>def </a:t>
            </a:r>
            <a:r>
              <a:rPr lang="en-US" sz="1600" dirty="0" err="1" smtClean="0"/>
              <a:t>binary_search</a:t>
            </a:r>
            <a:r>
              <a:rPr lang="en-US" sz="1600" dirty="0" smtClean="0"/>
              <a:t>(</a:t>
            </a:r>
            <a:r>
              <a:rPr lang="en-US" sz="1600" dirty="0" err="1" smtClean="0"/>
              <a:t>arr</a:t>
            </a:r>
            <a:r>
              <a:rPr lang="en-US" sz="1600" dirty="0" smtClean="0"/>
              <a:t>, target):</a:t>
            </a:r>
          </a:p>
          <a:p>
            <a:r>
              <a:rPr lang="en-US" sz="1600" dirty="0" smtClean="0"/>
              <a:t>    left, right = 0, 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arr</a:t>
            </a:r>
            <a:r>
              <a:rPr lang="en-US" sz="1600" dirty="0" smtClean="0"/>
              <a:t>) - 1</a:t>
            </a:r>
          </a:p>
          <a:p>
            <a:r>
              <a:rPr lang="en-US" sz="1600" dirty="0" smtClean="0"/>
              <a:t>    while left &lt;= right:</a:t>
            </a:r>
          </a:p>
          <a:p>
            <a:r>
              <a:rPr lang="en-US" sz="1600" dirty="0" smtClean="0"/>
              <a:t>        mid = (left + right) // 2</a:t>
            </a:r>
          </a:p>
          <a:p>
            <a:r>
              <a:rPr lang="en-US" sz="1600" dirty="0" smtClean="0"/>
              <a:t>        if </a:t>
            </a:r>
            <a:r>
              <a:rPr lang="en-US" sz="1600" dirty="0" err="1" smtClean="0"/>
              <a:t>arr</a:t>
            </a:r>
            <a:r>
              <a:rPr lang="en-US" sz="1600" dirty="0" smtClean="0"/>
              <a:t>[mid] == target:</a:t>
            </a:r>
          </a:p>
          <a:p>
            <a:r>
              <a:rPr lang="en-US" sz="1600" dirty="0" smtClean="0"/>
              <a:t>            return mid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elif</a:t>
            </a:r>
            <a:r>
              <a:rPr lang="en-US" sz="1600" dirty="0" smtClean="0"/>
              <a:t> </a:t>
            </a:r>
            <a:r>
              <a:rPr lang="en-US" sz="1600" dirty="0" err="1" smtClean="0"/>
              <a:t>arr</a:t>
            </a:r>
            <a:r>
              <a:rPr lang="en-US" sz="1600" dirty="0" smtClean="0"/>
              <a:t>[mid] &lt; target:</a:t>
            </a:r>
          </a:p>
          <a:p>
            <a:r>
              <a:rPr lang="en-US" sz="1600" dirty="0" smtClean="0"/>
              <a:t>            left = mid + 1</a:t>
            </a:r>
          </a:p>
          <a:p>
            <a:r>
              <a:rPr lang="en-US" sz="1600" dirty="0" smtClean="0"/>
              <a:t>        else:</a:t>
            </a:r>
          </a:p>
          <a:p>
            <a:r>
              <a:rPr lang="en-US" sz="1600" dirty="0" smtClean="0"/>
              <a:t>            right = mid - 1</a:t>
            </a:r>
          </a:p>
          <a:p>
            <a:r>
              <a:rPr lang="en-US" sz="1600" dirty="0" smtClean="0"/>
              <a:t>    return -1</a:t>
            </a:r>
            <a:br>
              <a:rPr lang="en-US" sz="1600" dirty="0" smtClean="0"/>
            </a:b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1538883"/>
          </a:xfrm>
        </p:spPr>
        <p:txBody>
          <a:bodyPr/>
          <a:lstStyle/>
          <a:p>
            <a:r>
              <a:rPr lang="en-US" sz="2000" dirty="0" smtClean="0"/>
              <a:t>O(n) Complexity (Linear Time Complexity)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480131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O(n) algorithm whose running time </a:t>
            </a:r>
            <a:r>
              <a:rPr lang="en-US" sz="1600" b="1" dirty="0" smtClean="0"/>
              <a:t>increases linearly</a:t>
            </a:r>
            <a:r>
              <a:rPr lang="en-US" sz="1600" dirty="0" smtClean="0"/>
              <a:t> with the size of the input. If the input doubles, the time taken also doubles. This is a very common time complexity in programming.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Key Points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Linear Growth:</a:t>
            </a:r>
            <a:r>
              <a:rPr lang="en-US" sz="1600" dirty="0" smtClean="0"/>
              <a:t> The number of operations grows directly in proportion to the input size.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Typical Use:</a:t>
            </a:r>
            <a:r>
              <a:rPr lang="en-US" sz="1600" dirty="0" smtClean="0"/>
              <a:t> Used when every element in the input must be checked or processed.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Efficiency:</a:t>
            </a:r>
            <a:r>
              <a:rPr lang="en-US" sz="1600" dirty="0" smtClean="0"/>
              <a:t> Not as fast as O(1) or O(log n), but often necessary when you must look at every item.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800350"/>
          <a:ext cx="4715936" cy="1524000"/>
        </p:xfrm>
        <a:graphic>
          <a:graphicData uri="http://schemas.openxmlformats.org/drawingml/2006/table">
            <a:tbl>
              <a:tblPr/>
              <a:tblGrid>
                <a:gridCol w="2357968"/>
                <a:gridCol w="2357968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151617"/>
                          </a:solidFill>
                        </a:rPr>
                        <a:t>Input Size (n)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151617"/>
                          </a:solidFill>
                        </a:rPr>
                        <a:t>O(n) Steps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1,000,000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/>
                        <a:t>1,000,000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</a:tbl>
          </a:graphicData>
        </a:graphic>
      </p:graphicFrame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1538883"/>
          </a:xfrm>
        </p:spPr>
        <p:txBody>
          <a:bodyPr/>
          <a:lstStyle/>
          <a:p>
            <a:r>
              <a:rPr lang="en-US" sz="2000" dirty="0" smtClean="0"/>
              <a:t>O(n) Complexity (Linear Time Complexity)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186204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#Searching element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def </a:t>
            </a:r>
            <a:r>
              <a:rPr lang="en-US" sz="1600" dirty="0" err="1" smtClean="0"/>
              <a:t>linear_search</a:t>
            </a:r>
            <a:r>
              <a:rPr lang="en-US" sz="1600" dirty="0" smtClean="0"/>
              <a:t>(</a:t>
            </a:r>
            <a:r>
              <a:rPr lang="en-US" sz="1600" dirty="0" err="1" smtClean="0"/>
              <a:t>arr</a:t>
            </a:r>
            <a:r>
              <a:rPr lang="en-US" sz="1600" dirty="0" smtClean="0"/>
              <a:t>, target):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range(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arr</a:t>
            </a:r>
            <a:r>
              <a:rPr lang="en-US" sz="1600" dirty="0" smtClean="0"/>
              <a:t>)):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if </a:t>
            </a:r>
            <a:r>
              <a:rPr lang="en-US" sz="1600" dirty="0" err="1" smtClean="0"/>
              <a:t>arr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 == target: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    return </a:t>
            </a:r>
            <a:r>
              <a:rPr lang="en-US" sz="1600" dirty="0" err="1" smtClean="0"/>
              <a:t>i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    return -1</a:t>
            </a:r>
            <a:endParaRPr lang="en-US" sz="16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2724150"/>
            <a:ext cx="4572000" cy="227754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#Finding Max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find_max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max_val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for num in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num &gt;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max_val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max_val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num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max_val</a:t>
            </a:r>
            <a:endParaRPr lang="en-US" sz="1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1908215"/>
          </a:xfrm>
        </p:spPr>
        <p:txBody>
          <a:bodyPr/>
          <a:lstStyle/>
          <a:p>
            <a:r>
              <a:rPr lang="en-US" sz="2000" dirty="0" smtClean="0"/>
              <a:t>O(n log n) Complexity (</a:t>
            </a:r>
            <a:r>
              <a:rPr lang="en-US" sz="2000" dirty="0" err="1" smtClean="0"/>
              <a:t>Linearithmic</a:t>
            </a:r>
            <a:r>
              <a:rPr lang="en-US" sz="2000" dirty="0" smtClean="0"/>
              <a:t> Time Complexity)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252376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O(n log n), pronounced "order n log n," describes an algorithm whose running time grows faster than linear (O(n)) but slower than quadratic (O(n²)). It is called "</a:t>
            </a:r>
            <a:r>
              <a:rPr lang="en-US" sz="1600" dirty="0" err="1" smtClean="0"/>
              <a:t>linearithmic</a:t>
            </a:r>
            <a:r>
              <a:rPr lang="en-US" sz="1600" dirty="0" smtClean="0"/>
              <a:t>" because it is the product of a linear term (n) and a logarithmic term (log n).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Key Points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Growth Rate: As the input size increases, the time grows a bit more than linearly, but not as fast as quadratic.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Divide and Conquer: Often appears in algorithms that divide the problem into smaller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, solve them, and then combine the results.</a:t>
            </a:r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b="0" dirty="0" smtClean="0"/>
              <a:t>O(n²): Quadratic (e.g., bubble sort)</a:t>
            </a:r>
            <a:endParaRPr lang="en-US" sz="2000" b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464742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O(n²algorithm whose running time </a:t>
            </a:r>
            <a:r>
              <a:rPr lang="en-US" sz="1600" b="1" dirty="0" smtClean="0"/>
              <a:t>increases proportionally to the square of the input size</a:t>
            </a:r>
            <a:r>
              <a:rPr lang="en-US" sz="1600" dirty="0" smtClean="0"/>
              <a:t>. If the input size doubles, the running time increases by four times (2² = 4). 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 Bubble Sort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A simple sorting algorithm that repeatedly steps through the list, compares adjacent elements, and swaps them if they are in the wrong order.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def </a:t>
            </a:r>
            <a:r>
              <a:rPr lang="en-US" sz="1600" dirty="0" err="1" smtClean="0"/>
              <a:t>bubble_sort</a:t>
            </a:r>
            <a:r>
              <a:rPr lang="en-US" sz="1600" dirty="0" smtClean="0"/>
              <a:t>(</a:t>
            </a:r>
            <a:r>
              <a:rPr lang="en-US" sz="1600" dirty="0" err="1" smtClean="0"/>
              <a:t>arr</a:t>
            </a:r>
            <a:r>
              <a:rPr lang="en-US" sz="1600" dirty="0" smtClean="0"/>
              <a:t>):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n = </a:t>
            </a:r>
            <a:r>
              <a:rPr lang="en-US" sz="1600" dirty="0" err="1" smtClean="0"/>
              <a:t>len</a:t>
            </a:r>
            <a:r>
              <a:rPr lang="en-US" sz="1600" dirty="0" smtClean="0"/>
              <a:t>(</a:t>
            </a:r>
            <a:r>
              <a:rPr lang="en-US" sz="1600" dirty="0" err="1" smtClean="0"/>
              <a:t>arr</a:t>
            </a:r>
            <a:r>
              <a:rPr lang="en-US" sz="16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range(n):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for j in range(0, n-i-1):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    if </a:t>
            </a:r>
            <a:r>
              <a:rPr lang="en-US" sz="1600" dirty="0" err="1" smtClean="0"/>
              <a:t>arr</a:t>
            </a:r>
            <a:r>
              <a:rPr lang="en-US" sz="1600" dirty="0" smtClean="0"/>
              <a:t>[j] &gt; </a:t>
            </a:r>
            <a:r>
              <a:rPr lang="en-US" sz="1600" dirty="0" err="1" smtClean="0"/>
              <a:t>arr</a:t>
            </a:r>
            <a:r>
              <a:rPr lang="en-US" sz="1600" dirty="0" smtClean="0"/>
              <a:t>[j+1]: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        </a:t>
            </a:r>
            <a:r>
              <a:rPr lang="en-US" sz="1600" dirty="0" err="1" smtClean="0"/>
              <a:t>arr</a:t>
            </a:r>
            <a:r>
              <a:rPr lang="en-US" sz="1600" dirty="0" smtClean="0"/>
              <a:t>[j], </a:t>
            </a:r>
            <a:r>
              <a:rPr lang="en-US" sz="1600" dirty="0" err="1" smtClean="0"/>
              <a:t>arr</a:t>
            </a:r>
            <a:r>
              <a:rPr lang="en-US" sz="1600" dirty="0" smtClean="0"/>
              <a:t>[j+1] = </a:t>
            </a:r>
            <a:r>
              <a:rPr lang="en-US" sz="1600" dirty="0" err="1" smtClean="0"/>
              <a:t>arr</a:t>
            </a:r>
            <a:r>
              <a:rPr lang="en-US" sz="1600" dirty="0" smtClean="0"/>
              <a:t>[j+1], </a:t>
            </a:r>
            <a:r>
              <a:rPr lang="en-US" sz="1600" dirty="0" err="1" smtClean="0"/>
              <a:t>arr</a:t>
            </a:r>
            <a:r>
              <a:rPr lang="en-US" sz="1600" dirty="0" smtClean="0"/>
              <a:t>[j]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Each element is compared with every other element.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Space Complexity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3677930"/>
          </a:xfrm>
        </p:spPr>
        <p:txBody>
          <a:bodyPr/>
          <a:lstStyle/>
          <a:p>
            <a:r>
              <a:rPr lang="en-US" sz="1600" b="1" dirty="0" smtClean="0"/>
              <a:t>Definition:</a:t>
            </a:r>
            <a:r>
              <a:rPr lang="en-US" sz="1600" dirty="0" smtClean="0"/>
              <a:t> How much extra memory an algorithm uses as input size grows.</a:t>
            </a:r>
          </a:p>
          <a:p>
            <a:r>
              <a:rPr lang="en-US" sz="1600" b="1" dirty="0" smtClean="0"/>
              <a:t>Example:</a:t>
            </a:r>
            <a:endParaRPr lang="en-US" sz="1600" dirty="0" smtClean="0"/>
          </a:p>
          <a:p>
            <a:pPr lvl="1"/>
            <a:r>
              <a:rPr lang="en-US" sz="1600" dirty="0" smtClean="0"/>
              <a:t>Storing a single variable: O(1)</a:t>
            </a:r>
          </a:p>
          <a:p>
            <a:pPr lvl="1"/>
            <a:r>
              <a:rPr lang="en-US" sz="1600" dirty="0" smtClean="0"/>
              <a:t>Storing a copy of the input list: O(n)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def </a:t>
            </a:r>
            <a:r>
              <a:rPr lang="en-US" sz="1600" dirty="0" err="1" smtClean="0"/>
              <a:t>copy_list</a:t>
            </a:r>
            <a:r>
              <a:rPr lang="en-US" sz="1600" dirty="0" smtClean="0"/>
              <a:t>(</a:t>
            </a:r>
            <a:r>
              <a:rPr lang="en-US" sz="1600" dirty="0" err="1" smtClean="0"/>
              <a:t>arr</a:t>
            </a:r>
            <a:r>
              <a:rPr lang="en-US" sz="1600" dirty="0" smtClean="0"/>
              <a:t>):</a:t>
            </a:r>
          </a:p>
          <a:p>
            <a:pPr lvl="1"/>
            <a:r>
              <a:rPr lang="en-US" sz="1600" dirty="0" smtClean="0"/>
              <a:t>    </a:t>
            </a:r>
            <a:r>
              <a:rPr lang="en-US" sz="1600" dirty="0" err="1" smtClean="0"/>
              <a:t>new_list</a:t>
            </a:r>
            <a:r>
              <a:rPr lang="en-US" sz="1600" dirty="0" smtClean="0"/>
              <a:t> = []</a:t>
            </a:r>
          </a:p>
          <a:p>
            <a:pPr lvl="1"/>
            <a:r>
              <a:rPr lang="en-US" sz="1600" dirty="0" smtClean="0"/>
              <a:t>    for item in </a:t>
            </a:r>
            <a:r>
              <a:rPr lang="en-US" sz="1600" dirty="0" err="1" smtClean="0"/>
              <a:t>arr</a:t>
            </a:r>
            <a:r>
              <a:rPr lang="en-US" sz="1600" dirty="0" smtClean="0"/>
              <a:t>:</a:t>
            </a:r>
          </a:p>
          <a:p>
            <a:pPr lvl="1"/>
            <a:r>
              <a:rPr lang="en-US" sz="1600" dirty="0" smtClean="0"/>
              <a:t>        </a:t>
            </a:r>
            <a:r>
              <a:rPr lang="en-US" sz="1600" dirty="0" err="1" smtClean="0"/>
              <a:t>new_list.append</a:t>
            </a:r>
            <a:r>
              <a:rPr lang="en-US" sz="1600" dirty="0" smtClean="0"/>
              <a:t>(item)</a:t>
            </a:r>
          </a:p>
          <a:p>
            <a:pPr lvl="1"/>
            <a:r>
              <a:rPr lang="en-US" sz="1600" dirty="0" smtClean="0"/>
              <a:t>    return </a:t>
            </a:r>
            <a:r>
              <a:rPr lang="en-US" sz="1600" dirty="0" err="1" smtClean="0"/>
              <a:t>new_list</a:t>
            </a: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How to Solve a Problem – Step-by-Step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489364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400" b="1" dirty="0" smtClean="0"/>
              <a:t>Understand the Problem</a:t>
            </a:r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en-US" sz="1400" dirty="0" smtClean="0"/>
              <a:t>What are the inputs and outputs?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What are the constraints?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Example: “Find the largest number in a list.”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Break Down the Problem</a:t>
            </a:r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en-US" sz="1400" dirty="0" smtClean="0"/>
              <a:t>Can you split it into smaller parts?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Example: “Go through each number, keep track of the biggest so far.”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Devise a Plan</a:t>
            </a:r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en-US" sz="1400" dirty="0" smtClean="0"/>
              <a:t>Choose an approach (brute force, efficient method, etc.)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Write </a:t>
            </a:r>
            <a:r>
              <a:rPr lang="en-US" sz="1400" dirty="0" err="1" smtClean="0"/>
              <a:t>pseudocode</a:t>
            </a:r>
            <a:r>
              <a:rPr lang="en-US" sz="1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Implement the Solution</a:t>
            </a:r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en-US" sz="1400" dirty="0" smtClean="0"/>
              <a:t>Translate your plan into code.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Test and Debug</a:t>
            </a:r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en-US" sz="1400" dirty="0" smtClean="0"/>
              <a:t>Try different test cases, including edge cases.</a:t>
            </a:r>
          </a:p>
          <a:p>
            <a:pPr>
              <a:spcBef>
                <a:spcPts val="600"/>
              </a:spcBef>
            </a:pPr>
            <a:endParaRPr lang="en-US" sz="1200" dirty="0" smtClean="0"/>
          </a:p>
          <a:p>
            <a:pPr>
              <a:spcBef>
                <a:spcPts val="600"/>
              </a:spcBef>
            </a:pPr>
            <a:endParaRPr lang="en-US" sz="1200" dirty="0" smtClean="0"/>
          </a:p>
          <a:p>
            <a:pPr>
              <a:spcBef>
                <a:spcPts val="600"/>
              </a:spcBef>
            </a:pPr>
            <a:endParaRPr lang="en-US" sz="12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Find Maximum in a List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3924151"/>
          </a:xfrm>
        </p:spPr>
        <p:txBody>
          <a:bodyPr/>
          <a:lstStyle/>
          <a:p>
            <a:r>
              <a:rPr lang="en-US" sz="1400" b="1" dirty="0" err="1" smtClean="0"/>
              <a:t>Pseudocode</a:t>
            </a:r>
            <a:r>
              <a:rPr lang="en-US" sz="1400" b="1" dirty="0" smtClean="0"/>
              <a:t>:</a:t>
            </a:r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en-US" sz="1400" dirty="0" smtClean="0"/>
              <a:t>Set max to first element.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For each number, if number &gt; max, set max = number.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Return max.</a:t>
            </a:r>
          </a:p>
          <a:p>
            <a:pPr lvl="1">
              <a:spcBef>
                <a:spcPts val="600"/>
              </a:spcBef>
            </a:pPr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pt-BR" sz="1400" dirty="0" smtClean="0"/>
              <a:t>def find_max(arr):</a:t>
            </a:r>
          </a:p>
          <a:p>
            <a:pPr lvl="1">
              <a:spcBef>
                <a:spcPts val="600"/>
              </a:spcBef>
            </a:pPr>
            <a:r>
              <a:rPr lang="pt-BR" sz="1400" dirty="0" smtClean="0"/>
              <a:t>    max_num = arr[0]</a:t>
            </a:r>
          </a:p>
          <a:p>
            <a:pPr lvl="1">
              <a:spcBef>
                <a:spcPts val="600"/>
              </a:spcBef>
            </a:pPr>
            <a:r>
              <a:rPr lang="pt-BR" sz="1400" dirty="0" smtClean="0"/>
              <a:t>    for num in arr:</a:t>
            </a:r>
          </a:p>
          <a:p>
            <a:pPr lvl="1">
              <a:spcBef>
                <a:spcPts val="600"/>
              </a:spcBef>
            </a:pPr>
            <a:r>
              <a:rPr lang="pt-BR" sz="1400" dirty="0" smtClean="0"/>
              <a:t>        if num &gt; max_num:</a:t>
            </a:r>
          </a:p>
          <a:p>
            <a:pPr lvl="1">
              <a:spcBef>
                <a:spcPts val="600"/>
              </a:spcBef>
            </a:pPr>
            <a:r>
              <a:rPr lang="pt-BR" sz="1400" dirty="0" smtClean="0"/>
              <a:t>            max_num = num</a:t>
            </a:r>
          </a:p>
          <a:p>
            <a:pPr lvl="1">
              <a:spcBef>
                <a:spcPts val="600"/>
              </a:spcBef>
            </a:pPr>
            <a:r>
              <a:rPr lang="pt-BR" sz="1400" dirty="0" smtClean="0"/>
              <a:t>    return max_num</a:t>
            </a:r>
            <a:endParaRPr lang="en-US" sz="1400" dirty="0" smtClean="0"/>
          </a:p>
          <a:p>
            <a:pPr>
              <a:spcBef>
                <a:spcPts val="600"/>
              </a:spcBef>
            </a:pPr>
            <a:endParaRPr lang="en-US" sz="1200" dirty="0" smtClean="0"/>
          </a:p>
          <a:p>
            <a:pPr>
              <a:spcBef>
                <a:spcPts val="600"/>
              </a:spcBef>
            </a:pPr>
            <a:endParaRPr lang="en-US" sz="1200" dirty="0" smtClean="0"/>
          </a:p>
          <a:p>
            <a:pPr>
              <a:spcBef>
                <a:spcPts val="600"/>
              </a:spcBef>
            </a:pPr>
            <a:endParaRPr lang="en-US" sz="12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Find Maximum in a List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3924151"/>
          </a:xfrm>
        </p:spPr>
        <p:txBody>
          <a:bodyPr/>
          <a:lstStyle/>
          <a:p>
            <a:r>
              <a:rPr lang="en-US" sz="1400" b="1" dirty="0" err="1" smtClean="0"/>
              <a:t>Pseudocode</a:t>
            </a:r>
            <a:r>
              <a:rPr lang="en-US" sz="1400" b="1" dirty="0" smtClean="0"/>
              <a:t>:</a:t>
            </a:r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en-US" sz="1400" dirty="0" smtClean="0"/>
              <a:t>Set max to first element.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For each number, if number &gt; max, set max = number.</a:t>
            </a:r>
          </a:p>
          <a:p>
            <a:pPr lvl="1">
              <a:spcBef>
                <a:spcPts val="600"/>
              </a:spcBef>
            </a:pPr>
            <a:r>
              <a:rPr lang="en-US" sz="1400" dirty="0" smtClean="0"/>
              <a:t>Return max.</a:t>
            </a:r>
          </a:p>
          <a:p>
            <a:pPr lvl="1">
              <a:spcBef>
                <a:spcPts val="600"/>
              </a:spcBef>
            </a:pPr>
            <a:endParaRPr lang="en-US" sz="1400" dirty="0" smtClean="0"/>
          </a:p>
          <a:p>
            <a:pPr lvl="1">
              <a:spcBef>
                <a:spcPts val="600"/>
              </a:spcBef>
            </a:pPr>
            <a:r>
              <a:rPr lang="pt-BR" sz="1400" dirty="0" smtClean="0"/>
              <a:t>def find_max(arr):</a:t>
            </a:r>
          </a:p>
          <a:p>
            <a:pPr lvl="1">
              <a:spcBef>
                <a:spcPts val="600"/>
              </a:spcBef>
            </a:pPr>
            <a:r>
              <a:rPr lang="pt-BR" sz="1400" dirty="0" smtClean="0"/>
              <a:t>    max_num = arr[0]</a:t>
            </a:r>
          </a:p>
          <a:p>
            <a:pPr lvl="1">
              <a:spcBef>
                <a:spcPts val="600"/>
              </a:spcBef>
            </a:pPr>
            <a:r>
              <a:rPr lang="pt-BR" sz="1400" dirty="0" smtClean="0"/>
              <a:t>    for num in arr:</a:t>
            </a:r>
          </a:p>
          <a:p>
            <a:pPr lvl="1">
              <a:spcBef>
                <a:spcPts val="600"/>
              </a:spcBef>
            </a:pPr>
            <a:r>
              <a:rPr lang="pt-BR" sz="1400" dirty="0" smtClean="0"/>
              <a:t>        if num &gt; max_num:</a:t>
            </a:r>
          </a:p>
          <a:p>
            <a:pPr lvl="1">
              <a:spcBef>
                <a:spcPts val="600"/>
              </a:spcBef>
            </a:pPr>
            <a:r>
              <a:rPr lang="pt-BR" sz="1400" dirty="0" smtClean="0"/>
              <a:t>            max_num = num</a:t>
            </a:r>
          </a:p>
          <a:p>
            <a:pPr lvl="1">
              <a:spcBef>
                <a:spcPts val="600"/>
              </a:spcBef>
            </a:pPr>
            <a:r>
              <a:rPr lang="pt-BR" sz="1400" dirty="0" smtClean="0"/>
              <a:t>    return max_num</a:t>
            </a:r>
            <a:endParaRPr lang="en-US" sz="1400" dirty="0" smtClean="0"/>
          </a:p>
          <a:p>
            <a:pPr>
              <a:spcBef>
                <a:spcPts val="600"/>
              </a:spcBef>
            </a:pPr>
            <a:endParaRPr lang="en-US" sz="1200" dirty="0" smtClean="0"/>
          </a:p>
          <a:p>
            <a:pPr>
              <a:spcBef>
                <a:spcPts val="600"/>
              </a:spcBef>
            </a:pPr>
            <a:endParaRPr lang="en-US" sz="1200" dirty="0" smtClean="0"/>
          </a:p>
          <a:p>
            <a:pPr>
              <a:spcBef>
                <a:spcPts val="600"/>
              </a:spcBef>
            </a:pPr>
            <a:endParaRPr lang="en-US" sz="12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Memory Management in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290371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600" dirty="0" smtClean="0"/>
              <a:t>Memory management is how Python handles the </a:t>
            </a:r>
            <a:r>
              <a:rPr lang="en-US" sz="1600" b="1" dirty="0" smtClean="0"/>
              <a:t>allocation, usage, and </a:t>
            </a:r>
            <a:r>
              <a:rPr lang="en-US" sz="1600" b="1" dirty="0" err="1" smtClean="0"/>
              <a:t>deallocation</a:t>
            </a:r>
            <a:r>
              <a:rPr lang="en-US" sz="1600" dirty="0" smtClean="0"/>
              <a:t> of memory during program execution. Python uses several mechanisms to manage memory automatically and efficiently.</a:t>
            </a:r>
          </a:p>
          <a:p>
            <a:pPr>
              <a:spcBef>
                <a:spcPts val="500"/>
              </a:spcBef>
            </a:pPr>
            <a:r>
              <a:rPr lang="en-US" sz="1600" b="1" dirty="0" smtClean="0"/>
              <a:t>Automatic Memory Management</a:t>
            </a:r>
          </a:p>
          <a:p>
            <a:pPr>
              <a:spcBef>
                <a:spcPts val="500"/>
              </a:spcBef>
            </a:pPr>
            <a:r>
              <a:rPr lang="en-US" sz="1600" dirty="0" smtClean="0"/>
              <a:t>Python handles memory </a:t>
            </a:r>
            <a:r>
              <a:rPr lang="en-US" sz="1600" b="1" dirty="0" smtClean="0"/>
              <a:t>automatically</a:t>
            </a:r>
            <a:r>
              <a:rPr lang="en-US" sz="1600" dirty="0" smtClean="0"/>
              <a:t> using a combination of: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b="1" dirty="0" smtClean="0"/>
              <a:t>Reference Counting</a:t>
            </a:r>
            <a:endParaRPr lang="en-US" sz="1600" dirty="0" smtClean="0"/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b="1" dirty="0" smtClean="0"/>
              <a:t>Garbage Collection</a:t>
            </a:r>
            <a:endParaRPr lang="en-US" sz="1600" dirty="0" smtClean="0"/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b="1" dirty="0" smtClean="0"/>
              <a:t>Memory Pools (via </a:t>
            </a:r>
            <a:r>
              <a:rPr lang="en-US" sz="1600" b="1" dirty="0" err="1" smtClean="0"/>
              <a:t>pymalloc</a:t>
            </a:r>
            <a:r>
              <a:rPr lang="en-US" sz="1600" b="1" dirty="0" smtClean="0"/>
              <a:t>)</a:t>
            </a:r>
            <a:endParaRPr lang="en-US" sz="16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Array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31854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What is an Array?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An </a:t>
            </a:r>
            <a:r>
              <a:rPr lang="en-US" sz="1600" b="1" dirty="0" smtClean="0"/>
              <a:t>array</a:t>
            </a:r>
            <a:r>
              <a:rPr lang="en-US" sz="1600" dirty="0" smtClean="0"/>
              <a:t> is a data structure that stores a collection of items (elements) of the same type.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Arrays allow fast access, insertion, and deletion of elements by index.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Arrays in Python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Python does </a:t>
            </a:r>
            <a:r>
              <a:rPr lang="en-US" sz="1600" b="1" dirty="0" smtClean="0"/>
              <a:t>not</a:t>
            </a:r>
            <a:r>
              <a:rPr lang="en-US" sz="1600" dirty="0" smtClean="0"/>
              <a:t> have a built-in array type like C or Java.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The most common sequence type in Python is the </a:t>
            </a:r>
            <a:r>
              <a:rPr lang="en-US" sz="1600" b="1" dirty="0" smtClean="0"/>
              <a:t>list</a:t>
            </a:r>
            <a:r>
              <a:rPr lang="en-US" sz="1600" dirty="0" smtClean="0"/>
              <a:t>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For numeric arrays, Python provides the array module and the popular </a:t>
            </a:r>
            <a:r>
              <a:rPr lang="en-US" sz="1600" dirty="0" err="1" smtClean="0"/>
              <a:t>numpy</a:t>
            </a:r>
            <a:r>
              <a:rPr lang="en-US" sz="1600" dirty="0" smtClean="0"/>
              <a:t> library.</a:t>
            </a:r>
          </a:p>
          <a:p>
            <a:endParaRPr lang="en-US" sz="1400" dirty="0" smtClean="0"/>
          </a:p>
          <a:p>
            <a:pPr>
              <a:spcBef>
                <a:spcPts val="600"/>
              </a:spcBef>
            </a:pPr>
            <a:endParaRPr lang="en-US" sz="1200" dirty="0" smtClean="0"/>
          </a:p>
          <a:p>
            <a:pPr>
              <a:spcBef>
                <a:spcPts val="600"/>
              </a:spcBef>
            </a:pPr>
            <a:endParaRPr lang="en-US" sz="1200" dirty="0" smtClean="0"/>
          </a:p>
          <a:p>
            <a:pPr>
              <a:spcBef>
                <a:spcPts val="600"/>
              </a:spcBef>
            </a:pPr>
            <a:endParaRPr lang="en-US" sz="12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Array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293926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import array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arr</a:t>
            </a:r>
            <a:r>
              <a:rPr lang="en-US" sz="1600" dirty="0" smtClean="0"/>
              <a:t> = </a:t>
            </a:r>
            <a:r>
              <a:rPr lang="en-US" sz="1600" dirty="0" err="1" smtClean="0"/>
              <a:t>array.array</a:t>
            </a:r>
            <a:r>
              <a:rPr lang="en-US" sz="1600" dirty="0" smtClean="0"/>
              <a:t>('</a:t>
            </a:r>
            <a:r>
              <a:rPr lang="en-US" sz="1600" dirty="0" err="1" smtClean="0"/>
              <a:t>i</a:t>
            </a:r>
            <a:r>
              <a:rPr lang="en-US" sz="1600" dirty="0" smtClean="0"/>
              <a:t>', [1, 2, 3, 4, 5])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print(</a:t>
            </a:r>
            <a:r>
              <a:rPr lang="en-US" sz="1600" dirty="0" err="1" smtClean="0"/>
              <a:t>arr</a:t>
            </a:r>
            <a:r>
              <a:rPr lang="en-US" sz="1600" dirty="0" smtClean="0"/>
              <a:t>[2])  # 3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arr.append</a:t>
            </a:r>
            <a:r>
              <a:rPr lang="en-US" sz="1600" dirty="0" smtClean="0"/>
              <a:t>(6)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arr.remove</a:t>
            </a:r>
            <a:r>
              <a:rPr lang="en-US" sz="1600" dirty="0" smtClean="0"/>
              <a:t>(2)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print(</a:t>
            </a:r>
            <a:r>
              <a:rPr lang="en-US" sz="1600" dirty="0" err="1" smtClean="0"/>
              <a:t>arr</a:t>
            </a:r>
            <a:r>
              <a:rPr lang="en-US" sz="1600" dirty="0" smtClean="0"/>
              <a:t>)</a:t>
            </a:r>
          </a:p>
          <a:p>
            <a:pPr>
              <a:spcBef>
                <a:spcPts val="600"/>
              </a:spcBef>
            </a:pPr>
            <a:endParaRPr lang="en-US" sz="1200" dirty="0" smtClean="0"/>
          </a:p>
          <a:p>
            <a:pPr>
              <a:spcBef>
                <a:spcPts val="600"/>
              </a:spcBef>
            </a:pPr>
            <a:endParaRPr lang="en-US" sz="1200" dirty="0" smtClean="0"/>
          </a:p>
          <a:p>
            <a:r>
              <a:rPr lang="en-US" sz="1200" dirty="0" smtClean="0"/>
              <a:t>'</a:t>
            </a:r>
            <a:r>
              <a:rPr lang="en-US" sz="1200" dirty="0" err="1" smtClean="0"/>
              <a:t>i</a:t>
            </a:r>
            <a:r>
              <a:rPr lang="en-US" sz="1200" dirty="0" smtClean="0"/>
              <a:t>' stands for integer. Other type codes: 'f' (float), 'd' (double), etc.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Array</a:t>
            </a:r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742950"/>
          <a:ext cx="7162800" cy="1828800"/>
        </p:xfrm>
        <a:graphic>
          <a:graphicData uri="http://schemas.openxmlformats.org/drawingml/2006/table">
            <a:tbl>
              <a:tblPr/>
              <a:tblGrid>
                <a:gridCol w="2387600"/>
                <a:gridCol w="2387600"/>
                <a:gridCol w="23876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151617"/>
                          </a:solidFill>
                        </a:rPr>
                        <a:t>Operation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151617"/>
                          </a:solidFill>
                        </a:rPr>
                        <a:t>List Example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151617"/>
                          </a:solidFill>
                        </a:rPr>
                        <a:t>Array Module Example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arr[2]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arr[2]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Insert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arr.insert(1, 99)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arr.insert(1, 99)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Append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arr.append(99)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arr.append(99)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arr.remove(99)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arr.remove(99)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/>
                        <a:t>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/>
                        <a:t>len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arr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 err="1"/>
                        <a:t>len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arr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Linked list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819150"/>
            <a:ext cx="8839200" cy="4093428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A linked list is a linear data structure where elements (nodes) are connected using pointers.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Each node contains data and a reference (pointer) to the next node.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Unlike arrays, linked lists do not store elements in contiguous memory.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Types of Linked Lists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Singly Linked List: Each node points to the next node.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Doubly Linked List: Each node points to both the next and previous node.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Circular Linked List: Last node points back to the first node.</a:t>
            </a:r>
          </a:p>
          <a:p>
            <a:pPr marL="342900" indent="-342900">
              <a:spcBef>
                <a:spcPts val="600"/>
              </a:spcBef>
            </a:pPr>
            <a:r>
              <a:rPr lang="en-US" sz="1600" b="1" dirty="0" smtClean="0"/>
              <a:t>Linked List Diagram</a:t>
            </a:r>
          </a:p>
          <a:p>
            <a:pPr marL="800100" lvl="1" indent="-342900">
              <a:spcBef>
                <a:spcPts val="600"/>
              </a:spcBef>
            </a:pPr>
            <a:r>
              <a:rPr lang="it-IT" sz="1600" dirty="0" smtClean="0"/>
              <a:t>[10] -&gt; [20] -&gt; [30] -&gt; [40] -&gt; None</a:t>
            </a:r>
          </a:p>
          <a:p>
            <a:pPr marL="342900" indent="-342900">
              <a:spcBef>
                <a:spcPts val="600"/>
              </a:spcBef>
            </a:pPr>
            <a:r>
              <a:rPr lang="en-US" sz="1600" b="1" dirty="0" smtClean="0"/>
              <a:t> Doubly Linked List </a:t>
            </a:r>
          </a:p>
          <a:p>
            <a:pPr marL="800100" lvl="1" indent="-342900">
              <a:spcBef>
                <a:spcPts val="600"/>
              </a:spcBef>
            </a:pPr>
            <a:r>
              <a:rPr lang="it-IT" sz="1600" dirty="0" smtClean="0"/>
              <a:t>None &lt;- [10] &lt;-&gt; [20] &lt;-&gt; [30] -&gt; None</a:t>
            </a:r>
            <a:endParaRPr lang="en-US" sz="1600" dirty="0" smtClean="0"/>
          </a:p>
          <a:p>
            <a:r>
              <a:rPr lang="en-US" sz="1600" dirty="0" smtClean="0"/>
              <a:t>.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err="1" smtClean="0"/>
              <a:t>Satack</a:t>
            </a:r>
            <a:endParaRPr lang="en-US" sz="2000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338554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A stack is a linear data structure that follows the LIFO (Last In, First Out) principle.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The last element added is the first one to be removed.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Top</a:t>
            </a:r>
          </a:p>
          <a:p>
            <a:r>
              <a:rPr lang="en-US" sz="1600" dirty="0" smtClean="0"/>
              <a:t> ↑</a:t>
            </a:r>
          </a:p>
          <a:p>
            <a:r>
              <a:rPr lang="en-US" sz="1600" dirty="0" smtClean="0"/>
              <a:t>[ 5 ]  ← push(5)</a:t>
            </a:r>
          </a:p>
          <a:p>
            <a:r>
              <a:rPr lang="en-US" sz="1600" dirty="0" smtClean="0"/>
              <a:t>[ 3 ]</a:t>
            </a:r>
          </a:p>
          <a:p>
            <a:r>
              <a:rPr lang="en-US" sz="1600" dirty="0" smtClean="0"/>
              <a:t>[ 2 ]</a:t>
            </a:r>
          </a:p>
          <a:p>
            <a:r>
              <a:rPr lang="en-US" sz="1600" dirty="0" smtClean="0"/>
              <a:t>[ 1 ]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Push: Add to the top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Pop: Remove from the top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638550"/>
          <a:ext cx="7391400" cy="1371600"/>
        </p:xfrm>
        <a:graphic>
          <a:graphicData uri="http://schemas.openxmlformats.org/drawingml/2006/table">
            <a:tbl>
              <a:tblPr/>
              <a:tblGrid>
                <a:gridCol w="3695700"/>
                <a:gridCol w="36957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rgbClr val="151617"/>
                          </a:solidFill>
                        </a:rPr>
                        <a:t>Operation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dirty="0">
                          <a:solidFill>
                            <a:srgbClr val="151617"/>
                          </a:solidFill>
                        </a:rPr>
                        <a:t>Description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/>
                        <a:t>push(x)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/>
                        <a:t>Add element x to the 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/>
                        <a:t>pop()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/>
                        <a:t>Remove and return 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/>
                        <a:t>peek()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/>
                        <a:t>Return top without 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/>
                        <a:t>isEmpty()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dirty="0"/>
                        <a:t>Check if stack is empty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</a:tbl>
          </a:graphicData>
        </a:graphic>
      </p:graphicFrame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err="1" smtClean="0"/>
              <a:t>Satack</a:t>
            </a:r>
            <a:endParaRPr lang="en-US" sz="2000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40934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stack = []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# Push elements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stack.append</a:t>
            </a:r>
            <a:r>
              <a:rPr lang="en-US" sz="1600" dirty="0" smtClean="0"/>
              <a:t>(10)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stack.append</a:t>
            </a:r>
            <a:r>
              <a:rPr lang="en-US" sz="1600" dirty="0" smtClean="0"/>
              <a:t>(20)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stack.append</a:t>
            </a:r>
            <a:r>
              <a:rPr lang="en-US" sz="1600" dirty="0" smtClean="0"/>
              <a:t>(30)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# Pop element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print(stack.pop())  # 30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# Peek at top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print(stack[-1])    # 20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# Check if empty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print(</a:t>
            </a:r>
            <a:r>
              <a:rPr lang="en-US" sz="1600" dirty="0" err="1" smtClean="0"/>
              <a:t>len</a:t>
            </a:r>
            <a:r>
              <a:rPr lang="en-US" sz="1600" dirty="0" smtClean="0"/>
              <a:t>(stack) == 0)  # False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Queue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2154436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A </a:t>
            </a:r>
            <a:r>
              <a:rPr lang="en-US" sz="1600" b="1" dirty="0" smtClean="0"/>
              <a:t>queue</a:t>
            </a:r>
            <a:r>
              <a:rPr lang="en-US" sz="1600" dirty="0" smtClean="0"/>
              <a:t> is a linear data structure that follows the </a:t>
            </a:r>
            <a:r>
              <a:rPr lang="en-US" sz="1600" b="1" dirty="0" smtClean="0"/>
              <a:t>FIFO</a:t>
            </a:r>
            <a:r>
              <a:rPr lang="en-US" sz="1600" dirty="0" smtClean="0"/>
              <a:t> (First In, First Out) principle.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The first element added is the first one to be removed.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Front -&gt; [1] [2] [3] [4] &lt;- Rear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Enqueue</a:t>
            </a:r>
            <a:r>
              <a:rPr lang="en-US" sz="1600" dirty="0" smtClean="0"/>
              <a:t>: Add to rear 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Dequeue</a:t>
            </a:r>
            <a:r>
              <a:rPr lang="en-US" sz="1600" dirty="0" smtClean="0"/>
              <a:t>: Remove from front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800350"/>
          <a:ext cx="7010400" cy="152400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>
                          <a:solidFill>
                            <a:srgbClr val="151617"/>
                          </a:solidFill>
                        </a:rPr>
                        <a:t>Operation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>
                          <a:solidFill>
                            <a:srgbClr val="151617"/>
                          </a:solidFill>
                        </a:rPr>
                        <a:t>Description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enqueue(x)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Add element x to the rear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dequeue()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Remove and return front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peek()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/>
                        <a:t>Return front without 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/>
                        <a:t>isEmpty()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/>
                        <a:t>Check if queue is empty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E"/>
                    </a:solidFill>
                  </a:tcPr>
                </a:tc>
              </a:tr>
            </a:tbl>
          </a:graphicData>
        </a:graphic>
      </p:graphicFrame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Queue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1661993"/>
          </a:xfrm>
        </p:spPr>
        <p:txBody>
          <a:bodyPr/>
          <a:lstStyle/>
          <a:p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from collections import </a:t>
            </a:r>
            <a:r>
              <a:rPr lang="en-US" sz="1200" dirty="0" err="1" smtClean="0"/>
              <a:t>deque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queue = </a:t>
            </a:r>
            <a:r>
              <a:rPr lang="en-US" sz="1200" dirty="0" err="1" smtClean="0"/>
              <a:t>deque</a:t>
            </a:r>
            <a:r>
              <a:rPr lang="en-US" sz="1200" dirty="0" smtClean="0"/>
              <a:t>()</a:t>
            </a:r>
          </a:p>
          <a:p>
            <a:r>
              <a:rPr lang="en-US" sz="1200" dirty="0" err="1" smtClean="0"/>
              <a:t>queue.append</a:t>
            </a:r>
            <a:r>
              <a:rPr lang="en-US" sz="1200" dirty="0" smtClean="0"/>
              <a:t>(1)      # </a:t>
            </a:r>
            <a:r>
              <a:rPr lang="en-US" sz="1200" dirty="0" err="1" smtClean="0"/>
              <a:t>Enqueue</a:t>
            </a:r>
            <a:endParaRPr lang="en-US" sz="1200" dirty="0" smtClean="0"/>
          </a:p>
          <a:p>
            <a:r>
              <a:rPr lang="en-US" sz="1200" dirty="0" err="1" smtClean="0"/>
              <a:t>queue.append</a:t>
            </a:r>
            <a:r>
              <a:rPr lang="en-US" sz="1200" dirty="0" smtClean="0"/>
              <a:t>(2)</a:t>
            </a:r>
          </a:p>
          <a:p>
            <a:r>
              <a:rPr lang="en-US" sz="1200" dirty="0" err="1" smtClean="0"/>
              <a:t>queue.append</a:t>
            </a:r>
            <a:r>
              <a:rPr lang="en-US" sz="1200" dirty="0" smtClean="0"/>
              <a:t>(3)</a:t>
            </a:r>
          </a:p>
          <a:p>
            <a:r>
              <a:rPr lang="en-US" sz="1200" dirty="0" smtClean="0"/>
              <a:t>print(</a:t>
            </a:r>
            <a:r>
              <a:rPr lang="en-US" sz="1200" dirty="0" err="1" smtClean="0"/>
              <a:t>queue.popleft</a:t>
            </a:r>
            <a:r>
              <a:rPr lang="en-US" sz="1200" dirty="0" smtClean="0"/>
              <a:t>())  # </a:t>
            </a:r>
            <a:r>
              <a:rPr lang="en-US" sz="1200" dirty="0" err="1" smtClean="0"/>
              <a:t>Dequeue</a:t>
            </a:r>
            <a:r>
              <a:rPr lang="en-US" sz="1200" dirty="0" smtClean="0"/>
              <a:t> (1)</a:t>
            </a:r>
          </a:p>
          <a:p>
            <a:r>
              <a:rPr lang="en-US" sz="1200" dirty="0" smtClean="0"/>
              <a:t>print(queue)            # </a:t>
            </a:r>
            <a:r>
              <a:rPr lang="en-US" sz="1200" dirty="0" err="1" smtClean="0"/>
              <a:t>deque</a:t>
            </a:r>
            <a:r>
              <a:rPr lang="en-US" sz="1200" dirty="0" smtClean="0"/>
              <a:t>([2, 3])</a:t>
            </a:r>
            <a:endParaRPr lang="en-US" sz="12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Vector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4062651"/>
          </a:xfrm>
        </p:spPr>
        <p:txBody>
          <a:bodyPr/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/>
              <a:t>In programming, a </a:t>
            </a:r>
            <a:r>
              <a:rPr lang="en-US" sz="1200" b="1" dirty="0" smtClean="0"/>
              <a:t>vector</a:t>
            </a:r>
            <a:r>
              <a:rPr lang="en-US" sz="1200" dirty="0" smtClean="0"/>
              <a:t> is a dynamic array that can grow or shrink in size.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/>
              <a:t>In Python, the </a:t>
            </a:r>
            <a:r>
              <a:rPr lang="en-US" sz="1200" b="1" dirty="0" smtClean="0"/>
              <a:t>list</a:t>
            </a:r>
            <a:r>
              <a:rPr lang="en-US" sz="1200" dirty="0" smtClean="0"/>
              <a:t> type acts as a vector.</a:t>
            </a:r>
          </a:p>
          <a:p>
            <a:pPr marL="685800" lvl="1" indent="-228600"/>
            <a:endParaRPr lang="en-US" sz="1200" dirty="0" smtClean="0"/>
          </a:p>
          <a:p>
            <a:pPr marL="685800" lvl="1" indent="-228600"/>
            <a:r>
              <a:rPr lang="en-US" sz="1200" dirty="0" smtClean="0"/>
              <a:t># Creating a vector (list)</a:t>
            </a:r>
          </a:p>
          <a:p>
            <a:pPr marL="685800" lvl="1" indent="-228600"/>
            <a:r>
              <a:rPr lang="en-US" sz="1200" dirty="0" err="1" smtClean="0"/>
              <a:t>vec</a:t>
            </a:r>
            <a:r>
              <a:rPr lang="en-US" sz="1200" dirty="0" smtClean="0"/>
              <a:t> = [10, 20, 30]</a:t>
            </a:r>
          </a:p>
          <a:p>
            <a:pPr marL="685800" lvl="1" indent="-228600"/>
            <a:endParaRPr lang="en-US" sz="1200" dirty="0" smtClean="0"/>
          </a:p>
          <a:p>
            <a:pPr marL="685800" lvl="1" indent="-228600"/>
            <a:r>
              <a:rPr lang="en-US" sz="1200" dirty="0" smtClean="0"/>
              <a:t># Add elements</a:t>
            </a:r>
          </a:p>
          <a:p>
            <a:pPr marL="685800" lvl="1" indent="-228600"/>
            <a:r>
              <a:rPr lang="en-US" sz="1200" dirty="0" err="1" smtClean="0"/>
              <a:t>vec.append</a:t>
            </a:r>
            <a:r>
              <a:rPr lang="en-US" sz="1200" dirty="0" smtClean="0"/>
              <a:t>(40)</a:t>
            </a:r>
          </a:p>
          <a:p>
            <a:pPr marL="685800" lvl="1" indent="-228600"/>
            <a:r>
              <a:rPr lang="en-US" sz="1200" dirty="0" err="1" smtClean="0"/>
              <a:t>vec.extend</a:t>
            </a:r>
            <a:r>
              <a:rPr lang="en-US" sz="1200" dirty="0" smtClean="0"/>
              <a:t>([50, 60])</a:t>
            </a:r>
          </a:p>
          <a:p>
            <a:pPr marL="685800" lvl="1" indent="-228600"/>
            <a:endParaRPr lang="en-US" sz="1200" dirty="0" smtClean="0"/>
          </a:p>
          <a:p>
            <a:pPr marL="685800" lvl="1" indent="-228600"/>
            <a:r>
              <a:rPr lang="en-US" sz="1200" dirty="0" smtClean="0"/>
              <a:t># Access elements</a:t>
            </a:r>
          </a:p>
          <a:p>
            <a:pPr marL="685800" lvl="1" indent="-228600"/>
            <a:r>
              <a:rPr lang="en-US" sz="1200" dirty="0" smtClean="0"/>
              <a:t>print(</a:t>
            </a:r>
            <a:r>
              <a:rPr lang="en-US" sz="1200" dirty="0" err="1" smtClean="0"/>
              <a:t>vec</a:t>
            </a:r>
            <a:r>
              <a:rPr lang="en-US" sz="1200" dirty="0" smtClean="0"/>
              <a:t>[2])  # 30</a:t>
            </a:r>
          </a:p>
          <a:p>
            <a:pPr marL="685800" lvl="1" indent="-228600"/>
            <a:endParaRPr lang="en-US" sz="1200" dirty="0" smtClean="0"/>
          </a:p>
          <a:p>
            <a:pPr marL="685800" lvl="1" indent="-228600"/>
            <a:r>
              <a:rPr lang="en-US" sz="1200" dirty="0" smtClean="0"/>
              <a:t># Insert at position</a:t>
            </a:r>
          </a:p>
          <a:p>
            <a:pPr marL="685800" lvl="1" indent="-228600"/>
            <a:r>
              <a:rPr lang="en-US" sz="1200" dirty="0" err="1" smtClean="0"/>
              <a:t>vec.insert</a:t>
            </a:r>
            <a:r>
              <a:rPr lang="en-US" sz="1200" dirty="0" smtClean="0"/>
              <a:t>(1, 15)  # [10, 15, 20, 30, 40, 50, 60]</a:t>
            </a:r>
          </a:p>
          <a:p>
            <a:pPr marL="685800" lvl="1" indent="-228600"/>
            <a:endParaRPr lang="en-US" sz="1200" dirty="0" smtClean="0"/>
          </a:p>
          <a:p>
            <a:pPr marL="685800" lvl="1" indent="-228600"/>
            <a:r>
              <a:rPr lang="en-US" sz="1200" dirty="0" smtClean="0"/>
              <a:t># Remove element</a:t>
            </a:r>
          </a:p>
          <a:p>
            <a:pPr marL="685800" lvl="1" indent="-228600"/>
            <a:r>
              <a:rPr lang="en-US" sz="1200" dirty="0" err="1" smtClean="0"/>
              <a:t>vec.remove</a:t>
            </a:r>
            <a:r>
              <a:rPr lang="en-US" sz="1200" dirty="0" smtClean="0"/>
              <a:t>(30)</a:t>
            </a:r>
          </a:p>
          <a:p>
            <a:pPr marL="685800" lvl="1" indent="-228600"/>
            <a:endParaRPr lang="en-US" sz="1200" dirty="0" smtClean="0"/>
          </a:p>
          <a:p>
            <a:pPr marL="685800" lvl="1" indent="-228600"/>
            <a:r>
              <a:rPr lang="en-US" sz="1200" dirty="0" smtClean="0"/>
              <a:t># Iterate</a:t>
            </a:r>
          </a:p>
          <a:p>
            <a:pPr marL="685800" lvl="1" indent="-228600"/>
            <a:r>
              <a:rPr lang="en-US" sz="1200" dirty="0" smtClean="0"/>
              <a:t>for item in </a:t>
            </a:r>
            <a:r>
              <a:rPr lang="en-US" sz="1200" dirty="0" err="1" smtClean="0"/>
              <a:t>vec</a:t>
            </a:r>
            <a:r>
              <a:rPr lang="en-US" sz="1200" dirty="0" smtClean="0"/>
              <a:t>:</a:t>
            </a:r>
          </a:p>
          <a:p>
            <a:pPr marL="685800" lvl="1" indent="-228600"/>
            <a:r>
              <a:rPr lang="en-US" sz="1200" dirty="0" smtClean="0"/>
              <a:t>    print(item)</a:t>
            </a:r>
            <a:endParaRPr lang="en-US" sz="12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Map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4185761"/>
          </a:xfrm>
        </p:spPr>
        <p:txBody>
          <a:bodyPr/>
          <a:lstStyle/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/>
              <a:t>A </a:t>
            </a:r>
            <a:r>
              <a:rPr lang="en-US" sz="1200" b="1" dirty="0" smtClean="0"/>
              <a:t>map</a:t>
            </a:r>
            <a:r>
              <a:rPr lang="en-US" sz="1200" dirty="0" smtClean="0"/>
              <a:t> is a collection of key-value pairs.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sz="1200" dirty="0" smtClean="0"/>
              <a:t>In Python, the </a:t>
            </a:r>
            <a:r>
              <a:rPr lang="en-US" sz="1200" b="1" dirty="0" err="1" smtClean="0"/>
              <a:t>dict</a:t>
            </a:r>
            <a:r>
              <a:rPr lang="en-US" sz="1200" dirty="0" smtClean="0"/>
              <a:t> type is used as a map.</a:t>
            </a:r>
          </a:p>
          <a:p>
            <a:pPr marL="228600" indent="-228600">
              <a:buFont typeface="Arial" pitchFamily="34" charset="0"/>
              <a:buChar char="•"/>
            </a:pPr>
            <a:endParaRPr lang="en-US" sz="1200" dirty="0" smtClean="0"/>
          </a:p>
          <a:p>
            <a:pPr marL="228600" indent="-228600">
              <a:buFont typeface="Arial" pitchFamily="34" charset="0"/>
              <a:buChar char="•"/>
            </a:pPr>
            <a:endParaRPr lang="en-US" sz="1400" dirty="0" smtClean="0"/>
          </a:p>
          <a:p>
            <a:pPr marL="685800" lvl="1" indent="-228600"/>
            <a:r>
              <a:rPr lang="en-US" sz="1400" dirty="0" smtClean="0"/>
              <a:t># Creating a map (dictionary)</a:t>
            </a:r>
          </a:p>
          <a:p>
            <a:pPr marL="685800" lvl="1" indent="-228600"/>
            <a:r>
              <a:rPr lang="en-US" sz="1400" dirty="0" smtClean="0"/>
              <a:t>student = {"name": "Alice", "age": 21, "grade": "A"}</a:t>
            </a:r>
          </a:p>
          <a:p>
            <a:pPr marL="685800" lvl="1" indent="-228600"/>
            <a:endParaRPr lang="en-US" sz="1400" dirty="0" smtClean="0"/>
          </a:p>
          <a:p>
            <a:pPr marL="685800" lvl="1" indent="-228600"/>
            <a:r>
              <a:rPr lang="en-US" sz="1400" dirty="0" smtClean="0"/>
              <a:t># Access value by key</a:t>
            </a:r>
          </a:p>
          <a:p>
            <a:pPr marL="685800" lvl="1" indent="-228600"/>
            <a:r>
              <a:rPr lang="en-US" sz="1400" dirty="0" smtClean="0"/>
              <a:t>print(student["name"])  # Alice</a:t>
            </a:r>
          </a:p>
          <a:p>
            <a:pPr marL="685800" lvl="1" indent="-228600"/>
            <a:endParaRPr lang="en-US" sz="1400" dirty="0" smtClean="0"/>
          </a:p>
          <a:p>
            <a:pPr marL="685800" lvl="1" indent="-228600"/>
            <a:r>
              <a:rPr lang="en-US" sz="1400" dirty="0" smtClean="0"/>
              <a:t># Add or update key-value</a:t>
            </a:r>
          </a:p>
          <a:p>
            <a:pPr marL="685800" lvl="1" indent="-228600"/>
            <a:r>
              <a:rPr lang="en-US" sz="1400" dirty="0" smtClean="0"/>
              <a:t>student["age"] = 22</a:t>
            </a:r>
          </a:p>
          <a:p>
            <a:pPr marL="685800" lvl="1" indent="-228600"/>
            <a:endParaRPr lang="en-US" sz="1400" dirty="0" smtClean="0"/>
          </a:p>
          <a:p>
            <a:pPr marL="685800" lvl="1" indent="-228600"/>
            <a:r>
              <a:rPr lang="en-US" sz="1400" dirty="0" smtClean="0"/>
              <a:t># Remove a key</a:t>
            </a:r>
          </a:p>
          <a:p>
            <a:pPr marL="685800" lvl="1" indent="-228600"/>
            <a:r>
              <a:rPr lang="en-US" sz="1400" dirty="0" smtClean="0"/>
              <a:t>del student["grade"]</a:t>
            </a:r>
          </a:p>
          <a:p>
            <a:pPr marL="685800" lvl="1" indent="-228600"/>
            <a:endParaRPr lang="en-US" sz="1400" dirty="0" smtClean="0"/>
          </a:p>
          <a:p>
            <a:pPr marL="685800" lvl="1" indent="-228600"/>
            <a:r>
              <a:rPr lang="en-US" sz="1400" dirty="0" smtClean="0"/>
              <a:t># Iterate over keys and values</a:t>
            </a:r>
          </a:p>
          <a:p>
            <a:pPr marL="685800" lvl="1" indent="-228600"/>
            <a:r>
              <a:rPr lang="en-US" sz="1400" dirty="0" smtClean="0"/>
              <a:t>for key, value in </a:t>
            </a:r>
            <a:r>
              <a:rPr lang="en-US" sz="1400" dirty="0" err="1" smtClean="0"/>
              <a:t>student.items</a:t>
            </a:r>
            <a:r>
              <a:rPr lang="en-US" sz="1400" dirty="0" smtClean="0"/>
              <a:t>():</a:t>
            </a:r>
          </a:p>
          <a:p>
            <a:pPr marL="685800" lvl="1" indent="-228600"/>
            <a:r>
              <a:rPr lang="en-US" sz="1400" dirty="0" smtClean="0"/>
              <a:t>    print(key, value)</a:t>
            </a:r>
          </a:p>
          <a:p>
            <a:pPr marL="1143000" lvl="2" indent="-228600"/>
            <a:endParaRPr lang="en-US" sz="1200" dirty="0" smtClean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Variables in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480440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b="1" dirty="0" smtClean="0"/>
              <a:t>variable</a:t>
            </a:r>
            <a:r>
              <a:rPr lang="en-US" sz="1600" dirty="0" smtClean="0"/>
              <a:t> is a </a:t>
            </a:r>
            <a:r>
              <a:rPr lang="en-US" sz="1600" b="1" dirty="0" smtClean="0"/>
              <a:t>name</a:t>
            </a:r>
            <a:r>
              <a:rPr lang="en-US" sz="1600" dirty="0" smtClean="0"/>
              <a:t> that refers to a value stored in memory.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It acts like a </a:t>
            </a:r>
            <a:r>
              <a:rPr lang="en-US" sz="1600" b="1" dirty="0" smtClean="0"/>
              <a:t>container</a:t>
            </a:r>
            <a:r>
              <a:rPr lang="en-US" sz="1600" dirty="0" smtClean="0"/>
              <a:t> to store data.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Python uses </a:t>
            </a:r>
            <a:r>
              <a:rPr lang="en-US" sz="1600" b="1" dirty="0" smtClean="0"/>
              <a:t>dynamic typing</a:t>
            </a:r>
            <a:r>
              <a:rPr lang="en-US" sz="1600" dirty="0" smtClean="0"/>
              <a:t>, meaning: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600" dirty="0" smtClean="0"/>
              <a:t>You don’t need to declare the type explicitly.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600" dirty="0" smtClean="0"/>
              <a:t>The type is inferred at runtime.</a:t>
            </a:r>
          </a:p>
          <a:p>
            <a:pPr marL="342900" indent="-342900"/>
            <a:r>
              <a:rPr lang="en-US" sz="1600" dirty="0" smtClean="0"/>
              <a:t>Example</a:t>
            </a:r>
          </a:p>
          <a:p>
            <a:pPr lvl="1" rtl="0"/>
            <a:r>
              <a:rPr lang="en-US" sz="1600" dirty="0" smtClean="0"/>
              <a:t>x = 10 </a:t>
            </a:r>
          </a:p>
          <a:p>
            <a:pPr lvl="1" rtl="0"/>
            <a:r>
              <a:rPr lang="en-US" sz="1600" dirty="0" smtClean="0"/>
              <a:t>name = "Alice“</a:t>
            </a:r>
          </a:p>
          <a:p>
            <a:r>
              <a:rPr lang="en-US" sz="1600" b="1" dirty="0" smtClean="0"/>
              <a:t>Variable Declaration &amp; Assignment</a:t>
            </a:r>
          </a:p>
          <a:p>
            <a:pPr lvl="1" rtl="0"/>
            <a:r>
              <a:rPr lang="en-US" sz="1600" dirty="0" smtClean="0"/>
              <a:t>a = 5 </a:t>
            </a:r>
          </a:p>
          <a:p>
            <a:pPr lvl="1" rtl="0"/>
            <a:r>
              <a:rPr lang="en-US" sz="1600" dirty="0" smtClean="0"/>
              <a:t>b = "Hello" </a:t>
            </a:r>
          </a:p>
          <a:p>
            <a:pPr lvl="1" rtl="0"/>
            <a:r>
              <a:rPr lang="en-US" sz="1600" dirty="0" smtClean="0"/>
              <a:t>c = 3.14</a:t>
            </a:r>
          </a:p>
          <a:p>
            <a:pPr rtl="0"/>
            <a:endParaRPr lang="en-US" sz="1600" dirty="0" smtClean="0"/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Hash Table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364715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A </a:t>
            </a:r>
            <a:r>
              <a:rPr lang="en-US" sz="1600" b="1" dirty="0" err="1" smtClean="0"/>
              <a:t>hashtable</a:t>
            </a:r>
            <a:r>
              <a:rPr lang="en-US" sz="1600" dirty="0" smtClean="0"/>
              <a:t> is a data structure that maps keys to values using a hash function.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In Python, the </a:t>
            </a:r>
            <a:r>
              <a:rPr lang="en-US" sz="1600" b="1" dirty="0" err="1" smtClean="0"/>
              <a:t>dict</a:t>
            </a:r>
            <a:r>
              <a:rPr lang="en-US" sz="1600" dirty="0" smtClean="0"/>
              <a:t> type is implemented as a </a:t>
            </a:r>
            <a:r>
              <a:rPr lang="en-US" sz="1600" dirty="0" err="1" smtClean="0"/>
              <a:t>hashtable</a:t>
            </a:r>
            <a:r>
              <a:rPr lang="en-US" sz="1600" dirty="0" smtClean="0"/>
              <a:t>.</a:t>
            </a:r>
          </a:p>
          <a:p>
            <a:pPr marL="342900" indent="-342900">
              <a:spcBef>
                <a:spcPts val="600"/>
              </a:spcBef>
            </a:pPr>
            <a:r>
              <a:rPr lang="en-US" sz="1600" b="1" dirty="0" smtClean="0"/>
              <a:t>How </a:t>
            </a:r>
            <a:r>
              <a:rPr lang="en-US" sz="1600" b="1" dirty="0" err="1" smtClean="0"/>
              <a:t>Hashtable</a:t>
            </a:r>
            <a:r>
              <a:rPr lang="en-US" sz="1600" b="1" dirty="0" smtClean="0"/>
              <a:t> Works (Diagram)</a:t>
            </a:r>
          </a:p>
          <a:p>
            <a:pPr marL="342900" indent="-342900">
              <a:spcBef>
                <a:spcPts val="600"/>
              </a:spcBef>
            </a:pPr>
            <a:endParaRPr lang="en-US" sz="16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Hash Function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   |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   v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+---+---+---+---+---+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| 0 | 1 | 2 | 3 | 4 |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+---+---+---+---+---+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   |   |   |   |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  "cat" "dog" "bat"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dirty="0" smtClean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Hash Table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3647152"/>
          </a:xfrm>
        </p:spPr>
        <p:txBody>
          <a:bodyPr/>
          <a:lstStyle/>
          <a:p>
            <a:pPr marL="800100" lvl="1" indent="-342900">
              <a:spcBef>
                <a:spcPts val="600"/>
              </a:spcBef>
            </a:pPr>
            <a:r>
              <a:rPr lang="en-US" sz="1600" dirty="0" smtClean="0"/>
              <a:t># Using </a:t>
            </a:r>
            <a:r>
              <a:rPr lang="en-US" sz="1600" dirty="0" err="1" smtClean="0"/>
              <a:t>dict</a:t>
            </a:r>
            <a:r>
              <a:rPr lang="en-US" sz="1600" dirty="0" smtClean="0"/>
              <a:t> as a </a:t>
            </a:r>
            <a:r>
              <a:rPr lang="en-US" sz="1600" dirty="0" err="1" smtClean="0"/>
              <a:t>hashtable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</a:pPr>
            <a:r>
              <a:rPr lang="en-US" sz="1600" dirty="0" err="1" smtClean="0"/>
              <a:t>hashtable</a:t>
            </a:r>
            <a:r>
              <a:rPr lang="en-US" sz="1600" dirty="0" smtClean="0"/>
              <a:t> = {}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600" dirty="0" err="1" smtClean="0"/>
              <a:t>hashtable</a:t>
            </a:r>
            <a:r>
              <a:rPr lang="en-US" sz="1600" dirty="0" smtClean="0"/>
              <a:t>["apple"] = 5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600" dirty="0" err="1" smtClean="0"/>
              <a:t>hashtable</a:t>
            </a:r>
            <a:r>
              <a:rPr lang="en-US" sz="1600" dirty="0" smtClean="0"/>
              <a:t>["banana"] = 3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600" dirty="0" err="1" smtClean="0"/>
              <a:t>hashtable</a:t>
            </a:r>
            <a:r>
              <a:rPr lang="en-US" sz="1600" dirty="0" smtClean="0"/>
              <a:t>["orange"] = 7</a:t>
            </a:r>
          </a:p>
          <a:p>
            <a:pPr marL="800100" lvl="1" indent="-342900">
              <a:spcBef>
                <a:spcPts val="600"/>
              </a:spcBef>
            </a:pPr>
            <a:endParaRPr lang="en-US" sz="1600" dirty="0" smtClean="0"/>
          </a:p>
          <a:p>
            <a:pPr marL="800100" lvl="1" indent="-342900">
              <a:spcBef>
                <a:spcPts val="600"/>
              </a:spcBef>
            </a:pPr>
            <a:r>
              <a:rPr lang="en-US" sz="1600" dirty="0" smtClean="0"/>
              <a:t>print(</a:t>
            </a:r>
            <a:r>
              <a:rPr lang="en-US" sz="1600" dirty="0" err="1" smtClean="0"/>
              <a:t>hashtable</a:t>
            </a:r>
            <a:r>
              <a:rPr lang="en-US" sz="1600" dirty="0" smtClean="0"/>
              <a:t>["banana"])  # 3</a:t>
            </a:r>
          </a:p>
          <a:p>
            <a:pPr marL="800100" lvl="1" indent="-342900">
              <a:spcBef>
                <a:spcPts val="600"/>
              </a:spcBef>
            </a:pPr>
            <a:endParaRPr lang="en-US" sz="1600" dirty="0" smtClean="0"/>
          </a:p>
          <a:p>
            <a:pPr marL="800100" lvl="1" indent="-342900">
              <a:spcBef>
                <a:spcPts val="600"/>
              </a:spcBef>
            </a:pPr>
            <a:r>
              <a:rPr lang="en-US" sz="1600" dirty="0" smtClean="0"/>
              <a:t># Check if key exists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600" dirty="0" smtClean="0"/>
              <a:t>if "apple" in </a:t>
            </a:r>
            <a:r>
              <a:rPr lang="en-US" sz="1600" dirty="0" err="1" smtClean="0"/>
              <a:t>hashtable</a:t>
            </a:r>
            <a:r>
              <a:rPr lang="en-US" sz="1600" dirty="0" smtClean="0"/>
              <a:t>:</a:t>
            </a:r>
          </a:p>
          <a:p>
            <a:pPr marL="800100" lvl="1" indent="-342900">
              <a:spcBef>
                <a:spcPts val="600"/>
              </a:spcBef>
            </a:pPr>
            <a:r>
              <a:rPr lang="en-US" sz="1600" dirty="0" smtClean="0"/>
              <a:t>    print("Apple is present")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200" dirty="0" smtClean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Recursion 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470898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Recursion</a:t>
            </a:r>
            <a:r>
              <a:rPr lang="en-US" sz="1600" dirty="0" smtClean="0"/>
              <a:t> is a programming technique where a function calls itself to solve a smaller instance of the same problem.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Every recursive function has:</a:t>
            </a:r>
          </a:p>
          <a:p>
            <a:pPr marL="800100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Base case:</a:t>
            </a:r>
            <a:r>
              <a:rPr lang="en-US" sz="1600" dirty="0" smtClean="0"/>
              <a:t> When to stop </a:t>
            </a:r>
            <a:r>
              <a:rPr lang="en-US" sz="1600" dirty="0" err="1" smtClean="0"/>
              <a:t>recursing</a:t>
            </a:r>
            <a:r>
              <a:rPr lang="en-US" sz="1600" dirty="0" smtClean="0"/>
              <a:t>.</a:t>
            </a:r>
          </a:p>
          <a:p>
            <a:pPr marL="800100" lvl="2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Recursive case:</a:t>
            </a:r>
            <a:r>
              <a:rPr lang="en-US" sz="1600" dirty="0" smtClean="0"/>
              <a:t> The function calls itself with a simpler input.</a:t>
            </a:r>
          </a:p>
          <a:p>
            <a:pPr marL="342900" lvl="1" indent="-342900">
              <a:spcBef>
                <a:spcPts val="600"/>
              </a:spcBef>
            </a:pPr>
            <a:r>
              <a:rPr lang="en-US" sz="1200" b="1" dirty="0" smtClean="0"/>
              <a:t>Recursion Diagram</a:t>
            </a:r>
          </a:p>
          <a:p>
            <a:pPr marL="800100" lvl="2" indent="-342900">
              <a:spcBef>
                <a:spcPts val="600"/>
              </a:spcBef>
            </a:pPr>
            <a:r>
              <a:rPr lang="en-US" sz="1200" dirty="0" smtClean="0"/>
              <a:t>factorial(4)</a:t>
            </a:r>
          </a:p>
          <a:p>
            <a:pPr marL="800100" lvl="2" indent="-342900">
              <a:spcBef>
                <a:spcPts val="600"/>
              </a:spcBef>
            </a:pPr>
            <a:r>
              <a:rPr lang="en-US" sz="1200" dirty="0" smtClean="0"/>
              <a:t>= 4 * factorial(3)</a:t>
            </a:r>
          </a:p>
          <a:p>
            <a:pPr marL="800100" lvl="2" indent="-342900">
              <a:spcBef>
                <a:spcPts val="600"/>
              </a:spcBef>
            </a:pPr>
            <a:r>
              <a:rPr lang="en-US" sz="1200" dirty="0" smtClean="0"/>
              <a:t>        |</a:t>
            </a:r>
          </a:p>
          <a:p>
            <a:pPr marL="800100" lvl="2" indent="-342900">
              <a:spcBef>
                <a:spcPts val="600"/>
              </a:spcBef>
            </a:pPr>
            <a:r>
              <a:rPr lang="en-US" sz="1200" dirty="0" smtClean="0"/>
              <a:t>        = 3 * factorial(2)</a:t>
            </a:r>
          </a:p>
          <a:p>
            <a:pPr marL="800100" lvl="2" indent="-342900">
              <a:spcBef>
                <a:spcPts val="600"/>
              </a:spcBef>
            </a:pPr>
            <a:r>
              <a:rPr lang="en-US" sz="1200" dirty="0" smtClean="0"/>
              <a:t>                |</a:t>
            </a:r>
          </a:p>
          <a:p>
            <a:pPr marL="800100" lvl="2" indent="-342900">
              <a:spcBef>
                <a:spcPts val="600"/>
              </a:spcBef>
            </a:pPr>
            <a:r>
              <a:rPr lang="en-US" sz="1200" dirty="0" smtClean="0"/>
              <a:t>                = 2 * factorial(1)</a:t>
            </a:r>
          </a:p>
          <a:p>
            <a:pPr marL="800100" lvl="2" indent="-342900">
              <a:spcBef>
                <a:spcPts val="600"/>
              </a:spcBef>
            </a:pPr>
            <a:r>
              <a:rPr lang="en-US" sz="1200" dirty="0" smtClean="0"/>
              <a:t>                        |</a:t>
            </a:r>
          </a:p>
          <a:p>
            <a:pPr marL="800100" lvl="2" indent="-342900">
              <a:spcBef>
                <a:spcPts val="600"/>
              </a:spcBef>
            </a:pPr>
            <a:r>
              <a:rPr lang="en-US" sz="1200" dirty="0" smtClean="0"/>
              <a:t>                        = 1 * factorial(0)</a:t>
            </a:r>
          </a:p>
          <a:p>
            <a:pPr marL="800100" lvl="2" indent="-342900">
              <a:spcBef>
                <a:spcPts val="600"/>
              </a:spcBef>
            </a:pPr>
            <a:r>
              <a:rPr lang="en-US" sz="1200" dirty="0" smtClean="0"/>
              <a:t>                                |</a:t>
            </a:r>
          </a:p>
          <a:p>
            <a:pPr marL="800100" lvl="2" indent="-342900">
              <a:spcBef>
                <a:spcPts val="600"/>
              </a:spcBef>
            </a:pPr>
            <a:r>
              <a:rPr lang="en-US" sz="1200" dirty="0" smtClean="0"/>
              <a:t>                                = 1 (base case)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Recursion 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255454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Why Use Recursion?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Simplifies code for problems that can be broken into similar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Useful for: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Mathematical problems (factorial, Fibonacci)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Tree and graph traversals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Backtracking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Divide and conquer algorithms (merge sort, quick sort)</a:t>
            </a:r>
          </a:p>
          <a:p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Basic Recursive Function Structure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204671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def </a:t>
            </a:r>
            <a:r>
              <a:rPr lang="en-US" sz="1600" dirty="0" err="1" smtClean="0"/>
              <a:t>recursive_function</a:t>
            </a:r>
            <a:r>
              <a:rPr lang="en-US" sz="1600" dirty="0" smtClean="0"/>
              <a:t>(parameters):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if </a:t>
            </a:r>
            <a:r>
              <a:rPr lang="en-US" sz="1600" dirty="0" err="1" smtClean="0"/>
              <a:t>base_case_condition</a:t>
            </a:r>
            <a:r>
              <a:rPr lang="en-US" sz="1600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return </a:t>
            </a:r>
            <a:r>
              <a:rPr lang="en-US" sz="1600" dirty="0" err="1" smtClean="0"/>
              <a:t>base_case_value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    else: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# Recursive call with simpler/smaller input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return </a:t>
            </a:r>
            <a:r>
              <a:rPr lang="en-US" sz="1600" dirty="0" err="1" smtClean="0"/>
              <a:t>recursive_function</a:t>
            </a:r>
            <a:r>
              <a:rPr lang="en-US" sz="1600" dirty="0" smtClean="0"/>
              <a:t>(</a:t>
            </a:r>
            <a:r>
              <a:rPr lang="en-US" sz="1600" dirty="0" err="1" smtClean="0"/>
              <a:t>modified_parameters</a:t>
            </a:r>
            <a:r>
              <a:rPr lang="en-US" sz="1600" dirty="0" smtClean="0"/>
              <a:t>) 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Brute Force Algorithm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466281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The </a:t>
            </a:r>
            <a:r>
              <a:rPr lang="en-US" sz="1600" dirty="0" smtClean="0"/>
              <a:t>Brute Force Algorithm is a straightforward approach to solving problems by trying all possible solutions and selecting the best one.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How </a:t>
            </a:r>
            <a:r>
              <a:rPr lang="en-US" sz="1600" b="1" dirty="0" smtClean="0"/>
              <a:t>Brute Force Works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Step 1:</a:t>
            </a:r>
            <a:r>
              <a:rPr lang="en-US" sz="1600" dirty="0" smtClean="0"/>
              <a:t> List all possible solutions.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Step 2:</a:t>
            </a:r>
            <a:r>
              <a:rPr lang="en-US" sz="1600" dirty="0" smtClean="0"/>
              <a:t> Check each solution to see if it meets the requirements.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Step 3:</a:t>
            </a:r>
            <a:r>
              <a:rPr lang="en-US" sz="1600" dirty="0" smtClean="0"/>
              <a:t> Return the first valid solution found (for search problems) or the best one (for optimization problems</a:t>
            </a:r>
            <a:r>
              <a:rPr lang="en-US" sz="1600" dirty="0" smtClean="0"/>
              <a:t>).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b="1" dirty="0" smtClean="0"/>
              <a:t>General Structure (</a:t>
            </a:r>
            <a:r>
              <a:rPr lang="en-US" sz="1600" b="1" dirty="0" err="1" smtClean="0"/>
              <a:t>Pseudocode</a:t>
            </a:r>
            <a:r>
              <a:rPr lang="en-US" sz="1600" b="1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for </a:t>
            </a:r>
            <a:r>
              <a:rPr lang="en-US" sz="1600" dirty="0" smtClean="0"/>
              <a:t>each </a:t>
            </a:r>
            <a:r>
              <a:rPr lang="en-US" sz="1600" dirty="0" err="1" smtClean="0"/>
              <a:t>candidate_solution</a:t>
            </a:r>
            <a:r>
              <a:rPr lang="en-US" sz="1600" dirty="0" smtClean="0"/>
              <a:t> in </a:t>
            </a:r>
            <a:r>
              <a:rPr lang="en-US" sz="1600" dirty="0" err="1" smtClean="0"/>
              <a:t>all_possible_solutions</a:t>
            </a:r>
            <a:r>
              <a:rPr lang="en-US" sz="1600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if </a:t>
            </a:r>
            <a:r>
              <a:rPr lang="en-US" sz="1600" dirty="0" err="1" smtClean="0"/>
              <a:t>candidate_solution</a:t>
            </a:r>
            <a:r>
              <a:rPr lang="en-US" sz="1600" dirty="0" smtClean="0"/>
              <a:t> is valid: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return </a:t>
            </a:r>
            <a:r>
              <a:rPr lang="en-US" sz="1600" dirty="0" err="1" smtClean="0"/>
              <a:t>candidate_solution</a:t>
            </a: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Brute Force Algorithm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6255559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600" b="1" dirty="0" smtClean="0"/>
              <a:t>Linear Search: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Search for an element in an unsorted array by checking each element one by one.</a:t>
            </a:r>
          </a:p>
          <a:p>
            <a:pPr>
              <a:spcBef>
                <a:spcPts val="500"/>
              </a:spcBef>
            </a:pPr>
            <a:r>
              <a:rPr lang="en-US" sz="1600" b="1" dirty="0" smtClean="0"/>
              <a:t>Password Cracking: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Try every possible combination until the correct password is found.</a:t>
            </a:r>
          </a:p>
          <a:p>
            <a:pPr>
              <a:spcBef>
                <a:spcPts val="500"/>
              </a:spcBef>
            </a:pPr>
            <a:r>
              <a:rPr lang="en-US" sz="1600" b="1" dirty="0" smtClean="0"/>
              <a:t>Traveling Salesman Problem (TSP):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Try all possible routes and select the shortest one.</a:t>
            </a:r>
          </a:p>
          <a:p>
            <a:pPr>
              <a:spcBef>
                <a:spcPts val="500"/>
              </a:spcBef>
            </a:pPr>
            <a:r>
              <a:rPr lang="en-US" sz="1600" b="1" dirty="0" smtClean="0"/>
              <a:t>Advantages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b="1" dirty="0" smtClean="0"/>
              <a:t>Simplicity:</a:t>
            </a:r>
            <a:r>
              <a:rPr lang="en-US" sz="1600" dirty="0" smtClean="0"/>
              <a:t> Easy to understand and implement.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b="1" dirty="0" smtClean="0"/>
              <a:t>Generality:</a:t>
            </a:r>
            <a:r>
              <a:rPr lang="en-US" sz="1600" dirty="0" smtClean="0"/>
              <a:t> Can be applied to a wide range of problems.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b="1" dirty="0" smtClean="0"/>
              <a:t>Guaranteed Solution:</a:t>
            </a:r>
            <a:r>
              <a:rPr lang="en-US" sz="1600" dirty="0" smtClean="0"/>
              <a:t> Will always find a solution if one exists.</a:t>
            </a:r>
          </a:p>
          <a:p>
            <a:pPr>
              <a:spcBef>
                <a:spcPts val="500"/>
              </a:spcBef>
            </a:pPr>
            <a:r>
              <a:rPr lang="en-US" sz="1600" b="1" dirty="0" smtClean="0"/>
              <a:t>Disadvantages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b="1" dirty="0" err="1" smtClean="0"/>
              <a:t>Inefficiency:</a:t>
            </a:r>
            <a:r>
              <a:rPr lang="en-US" sz="1600" dirty="0" err="1" smtClean="0"/>
              <a:t>Often</a:t>
            </a:r>
            <a:r>
              <a:rPr lang="en-US" sz="1600" dirty="0" smtClean="0"/>
              <a:t> very slow, especially for large input sizes.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b="1" dirty="0" smtClean="0"/>
              <a:t>High Time </a:t>
            </a:r>
            <a:r>
              <a:rPr lang="en-US" sz="1600" b="1" dirty="0" err="1" smtClean="0"/>
              <a:t>Complexity:</a:t>
            </a:r>
            <a:r>
              <a:rPr lang="en-US" sz="1600" dirty="0" err="1" smtClean="0"/>
              <a:t>Usually</a:t>
            </a:r>
            <a:r>
              <a:rPr lang="en-US" sz="1600" dirty="0" smtClean="0"/>
              <a:t> exponential or factorial time.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600" b="1" dirty="0" smtClean="0"/>
              <a:t>Not </a:t>
            </a:r>
            <a:r>
              <a:rPr lang="en-US" sz="1600" b="1" dirty="0" err="1" smtClean="0"/>
              <a:t>Practical:</a:t>
            </a:r>
            <a:r>
              <a:rPr lang="en-US" sz="1600" dirty="0" err="1" smtClean="0"/>
              <a:t>Impractical</a:t>
            </a:r>
            <a:r>
              <a:rPr lang="en-US" sz="1600" dirty="0" smtClean="0"/>
              <a:t> for real-world problems with large datasets.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endParaRPr lang="en-US" sz="1600" dirty="0" smtClean="0"/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endParaRPr lang="en-US" sz="1600" dirty="0" smtClean="0"/>
          </a:p>
          <a:p>
            <a:pPr>
              <a:spcBef>
                <a:spcPts val="5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spcBef>
                <a:spcPts val="500"/>
              </a:spcBef>
            </a:pPr>
            <a:endParaRPr lang="en-US" sz="1600" dirty="0" smtClean="0"/>
          </a:p>
          <a:p>
            <a:pPr>
              <a:spcBef>
                <a:spcPts val="5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 smtClean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Brute Force Algorithm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984885"/>
          </a:xfrm>
        </p:spPr>
        <p:txBody>
          <a:bodyPr/>
          <a:lstStyle/>
          <a:p>
            <a:r>
              <a:rPr lang="en-US" sz="1600" b="1" dirty="0" smtClean="0"/>
              <a:t>When to Use Brute Force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b="1" dirty="0" smtClean="0"/>
              <a:t>Small Input </a:t>
            </a:r>
            <a:r>
              <a:rPr lang="en-US" sz="1600" b="1" dirty="0" smtClean="0"/>
              <a:t>Size: </a:t>
            </a:r>
            <a:r>
              <a:rPr lang="en-US" sz="1600" dirty="0" smtClean="0"/>
              <a:t>When </a:t>
            </a:r>
            <a:r>
              <a:rPr lang="en-US" sz="1600" dirty="0" smtClean="0"/>
              <a:t>the problem size is small and performance is not an issue.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b="1" dirty="0" err="1" smtClean="0"/>
              <a:t>Prototyping:</a:t>
            </a:r>
            <a:r>
              <a:rPr lang="en-US" sz="1600" dirty="0" err="1" smtClean="0"/>
              <a:t>For</a:t>
            </a:r>
            <a:r>
              <a:rPr lang="en-US" sz="1600" dirty="0" smtClean="0"/>
              <a:t> </a:t>
            </a:r>
            <a:r>
              <a:rPr lang="en-US" sz="1600" dirty="0" smtClean="0"/>
              <a:t>quick and simple solutions to test ideas.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b="1" dirty="0" smtClean="0"/>
              <a:t>No Better </a:t>
            </a:r>
            <a:r>
              <a:rPr lang="en-US" sz="1600" b="1" dirty="0" err="1" smtClean="0"/>
              <a:t>Algorithm:</a:t>
            </a:r>
            <a:r>
              <a:rPr lang="en-US" sz="1600" dirty="0" err="1" smtClean="0"/>
              <a:t>When</a:t>
            </a:r>
            <a:r>
              <a:rPr lang="en-US" sz="1600" dirty="0" smtClean="0"/>
              <a:t> </a:t>
            </a:r>
            <a:r>
              <a:rPr lang="en-US" sz="1600" dirty="0" smtClean="0"/>
              <a:t>no efficient algorithm is known.</a:t>
            </a:r>
            <a:endParaRPr lang="en-US" sz="16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Greedy </a:t>
            </a:r>
            <a:r>
              <a:rPr lang="en-US" sz="2000" dirty="0" smtClean="0"/>
              <a:t>Algorithm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51860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A Greedy Algorithm is an approach for solving problems by making the locally optimal choice at each step, hoping to find the global optimum.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Key Idea: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At every stage, choose the best option available without worrying about future consequences</a:t>
            </a:r>
            <a:r>
              <a:rPr lang="en-US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 How Greedy Algorithms Work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Step 1:</a:t>
            </a:r>
            <a:r>
              <a:rPr lang="en-US" sz="1600" dirty="0" smtClean="0"/>
              <a:t> Start from an initial state.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Step 2:</a:t>
            </a:r>
            <a:r>
              <a:rPr lang="en-US" sz="1600" dirty="0" smtClean="0"/>
              <a:t> At each step, make the choice that looks best at the moment.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Step 3:</a:t>
            </a:r>
            <a:r>
              <a:rPr lang="en-US" sz="1600" dirty="0" smtClean="0"/>
              <a:t> Repeat until the problem is solved.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Step 4:</a:t>
            </a:r>
            <a:r>
              <a:rPr lang="en-US" sz="1600" dirty="0" smtClean="0"/>
              <a:t> The sequence of choices forms the solution</a:t>
            </a:r>
            <a:r>
              <a:rPr lang="en-US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General Structure (</a:t>
            </a:r>
            <a:r>
              <a:rPr lang="en-US" sz="1600" b="1" dirty="0" err="1" smtClean="0"/>
              <a:t>Pseudocode</a:t>
            </a:r>
            <a:r>
              <a:rPr lang="en-US" sz="1600" b="1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while problem is not solved: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    make the best possible choice (greedy choice)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    update the problem state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return solution</a:t>
            </a:r>
          </a:p>
          <a:p>
            <a:pPr lvl="1">
              <a:spcBef>
                <a:spcPts val="600"/>
              </a:spcBef>
            </a:pP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Greedy </a:t>
            </a:r>
            <a:r>
              <a:rPr lang="en-US" sz="2000" dirty="0" smtClean="0"/>
              <a:t>Algorithm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397031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Characteristics of Greedy Algorithms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Greedy Choice Property</a:t>
            </a:r>
            <a:r>
              <a:rPr lang="en-US" sz="1600" b="1" dirty="0" smtClean="0"/>
              <a:t>: </a:t>
            </a:r>
            <a:r>
              <a:rPr lang="en-US" sz="1600" dirty="0" smtClean="0"/>
              <a:t>A </a:t>
            </a:r>
            <a:r>
              <a:rPr lang="en-US" sz="1600" dirty="0" smtClean="0"/>
              <a:t>global optimum can be arrived at by selecting a local optimum.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Optimal </a:t>
            </a:r>
            <a:r>
              <a:rPr lang="en-US" sz="1600" b="1" dirty="0" err="1" smtClean="0"/>
              <a:t>Substructure:</a:t>
            </a:r>
            <a:r>
              <a:rPr lang="en-US" sz="1600" dirty="0" err="1" smtClean="0"/>
              <a:t>An</a:t>
            </a:r>
            <a:r>
              <a:rPr lang="en-US" sz="1600" dirty="0" smtClean="0"/>
              <a:t> </a:t>
            </a:r>
            <a:r>
              <a:rPr lang="en-US" sz="1600" dirty="0" smtClean="0"/>
              <a:t>optimal solution to the problem contains optimal solutions to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Advantages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Simplicity: </a:t>
            </a:r>
            <a:r>
              <a:rPr lang="en-US" sz="1600" dirty="0" smtClean="0"/>
              <a:t>Easy </a:t>
            </a:r>
            <a:r>
              <a:rPr lang="en-US" sz="1600" dirty="0" smtClean="0"/>
              <a:t>to understand and implement.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Efficiency: </a:t>
            </a:r>
            <a:r>
              <a:rPr lang="en-US" sz="1600" dirty="0" smtClean="0"/>
              <a:t>Often </a:t>
            </a:r>
            <a:r>
              <a:rPr lang="en-US" sz="1600" dirty="0" smtClean="0"/>
              <a:t>faster than other approaches (e.g., dynamic programming).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Good for Real-Time </a:t>
            </a:r>
            <a:r>
              <a:rPr lang="en-US" sz="1600" b="1" dirty="0" smtClean="0"/>
              <a:t>Systems: </a:t>
            </a:r>
            <a:r>
              <a:rPr lang="en-US" sz="1600" dirty="0" smtClean="0"/>
              <a:t>Quick </a:t>
            </a:r>
            <a:r>
              <a:rPr lang="en-US" sz="1600" dirty="0" smtClean="0"/>
              <a:t>decision-making.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Disadvantages</a:t>
            </a:r>
            <a:endParaRPr lang="en-US" sz="1600" b="1" dirty="0" smtClean="0"/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Not Always </a:t>
            </a:r>
            <a:r>
              <a:rPr lang="en-US" sz="1600" b="1" dirty="0" err="1" smtClean="0"/>
              <a:t>Optimal:</a:t>
            </a:r>
            <a:r>
              <a:rPr lang="en-US" sz="1600" dirty="0" err="1" smtClean="0"/>
              <a:t>Greedy</a:t>
            </a:r>
            <a:r>
              <a:rPr lang="en-US" sz="1600" dirty="0" smtClean="0"/>
              <a:t> </a:t>
            </a:r>
            <a:r>
              <a:rPr lang="en-US" sz="1600" dirty="0" smtClean="0"/>
              <a:t>algorithms do not always yield the optimal solution for all problems.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Problem-</a:t>
            </a:r>
            <a:r>
              <a:rPr lang="en-US" sz="1600" b="1" dirty="0" err="1" smtClean="0"/>
              <a:t>Specific:</a:t>
            </a:r>
            <a:r>
              <a:rPr lang="en-US" sz="1600" dirty="0" err="1" smtClean="0"/>
              <a:t>Only</a:t>
            </a:r>
            <a:r>
              <a:rPr lang="en-US" sz="1600" dirty="0" smtClean="0"/>
              <a:t> </a:t>
            </a:r>
            <a:r>
              <a:rPr lang="en-US" sz="1600" dirty="0" smtClean="0"/>
              <a:t>works when the problem has the greedy-choice property and optimal substructure.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Variables In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4219104"/>
          </a:xfrm>
        </p:spPr>
        <p:txBody>
          <a:bodyPr/>
          <a:lstStyle/>
          <a:p>
            <a:r>
              <a:rPr lang="en-US" sz="1600" b="1" dirty="0" smtClean="0"/>
              <a:t>Naming Rules</a:t>
            </a:r>
            <a:r>
              <a:rPr lang="en-US" sz="16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Must start with a </a:t>
            </a:r>
            <a:r>
              <a:rPr lang="en-US" sz="1600" b="1" dirty="0" smtClean="0"/>
              <a:t>letter</a:t>
            </a:r>
            <a:r>
              <a:rPr lang="en-US" sz="1600" dirty="0" smtClean="0"/>
              <a:t> or </a:t>
            </a:r>
            <a:r>
              <a:rPr lang="en-US" sz="1600" b="1" dirty="0" smtClean="0"/>
              <a:t>underscore</a:t>
            </a:r>
            <a:endParaRPr lang="en-US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Cannot start with a </a:t>
            </a:r>
            <a:r>
              <a:rPr lang="en-US" sz="1600" b="1" dirty="0" smtClean="0"/>
              <a:t>number</a:t>
            </a:r>
            <a:endParaRPr lang="en-US" sz="16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Can contain letters, digits, and underscores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b="1" dirty="0" smtClean="0"/>
              <a:t>Case-sensitive</a:t>
            </a:r>
            <a:r>
              <a:rPr lang="en-US" sz="1600" dirty="0" smtClean="0"/>
              <a:t> (Age ≠ age)</a:t>
            </a:r>
          </a:p>
          <a:p>
            <a:pPr marL="342900" indent="-342900"/>
            <a:r>
              <a:rPr lang="en-US" sz="1600" b="1" dirty="0" smtClean="0"/>
              <a:t>Valid</a:t>
            </a:r>
          </a:p>
          <a:p>
            <a:pPr marL="800100" lvl="1" indent="-342900"/>
            <a:r>
              <a:rPr lang="en-US" sz="1600" dirty="0" smtClean="0"/>
              <a:t>age = 25</a:t>
            </a:r>
          </a:p>
          <a:p>
            <a:pPr marL="800100" lvl="1" indent="-342900"/>
            <a:r>
              <a:rPr lang="en-US" sz="1600" dirty="0" smtClean="0"/>
              <a:t>_name = "Bob"</a:t>
            </a:r>
          </a:p>
          <a:p>
            <a:pPr marL="800100" lvl="1" indent="-342900"/>
            <a:r>
              <a:rPr lang="en-US" sz="1600" dirty="0" smtClean="0"/>
              <a:t>user1 = "Alice“</a:t>
            </a:r>
          </a:p>
          <a:p>
            <a:r>
              <a:rPr lang="en-US" sz="1600" b="1" dirty="0" smtClean="0"/>
              <a:t>Invalid:</a:t>
            </a:r>
          </a:p>
          <a:p>
            <a:pPr lvl="1" rtl="0"/>
            <a:r>
              <a:rPr lang="en-US" sz="1600" dirty="0" smtClean="0"/>
              <a:t>1name = "John" # Starts with a number </a:t>
            </a:r>
          </a:p>
          <a:p>
            <a:pPr lvl="1" rtl="0"/>
            <a:r>
              <a:rPr lang="en-US" sz="1600" dirty="0" smtClean="0"/>
              <a:t>user-name = "Jane" # Hyphen not allowed</a:t>
            </a:r>
          </a:p>
          <a:p>
            <a:pPr marL="342900" indent="-342900"/>
            <a:endParaRPr lang="en-US" sz="1600" dirty="0" smtClean="0"/>
          </a:p>
          <a:p>
            <a:pPr marL="342900" indent="-342900"/>
            <a:endParaRPr lang="en-US" sz="1600" dirty="0" smtClean="0"/>
          </a:p>
          <a:p>
            <a:pPr marL="342900" indent="-342900"/>
            <a:endParaRPr lang="en-US" sz="1600" dirty="0" smtClean="0"/>
          </a:p>
          <a:p>
            <a:pPr rtl="0"/>
            <a:endParaRPr lang="en-US" sz="1600" dirty="0" smtClean="0"/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Dynamic Programming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300082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Dynamic </a:t>
            </a:r>
            <a:r>
              <a:rPr lang="en-US" sz="1600" dirty="0" smtClean="0"/>
              <a:t>Programming (DP) is a method for solving complex problems by breaking them down into simpler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 and storing the results of these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 to avoid redundant computations.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Key Idea</a:t>
            </a:r>
            <a:r>
              <a:rPr lang="en-US" sz="1600" b="1" dirty="0" smtClean="0"/>
              <a:t>:  </a:t>
            </a:r>
            <a:r>
              <a:rPr lang="en-US" sz="1600" dirty="0" smtClean="0"/>
              <a:t>Solve </a:t>
            </a:r>
            <a:r>
              <a:rPr lang="en-US" sz="1600" dirty="0" smtClean="0"/>
              <a:t>each </a:t>
            </a:r>
            <a:r>
              <a:rPr lang="en-US" sz="1600" dirty="0" err="1" smtClean="0"/>
              <a:t>subproblem</a:t>
            </a:r>
            <a:r>
              <a:rPr lang="en-US" sz="1600" dirty="0" smtClean="0"/>
              <a:t> only once and store its solution.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How </a:t>
            </a:r>
            <a:r>
              <a:rPr lang="en-US" sz="1600" b="1" dirty="0" smtClean="0"/>
              <a:t>Dynamic Programming Works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Step 1:</a:t>
            </a:r>
            <a:r>
              <a:rPr lang="en-US" sz="1600" dirty="0" smtClean="0"/>
              <a:t> Divide the problem into overlapping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Step 2:</a:t>
            </a:r>
            <a:r>
              <a:rPr lang="en-US" sz="1600" dirty="0" smtClean="0"/>
              <a:t> Solve each </a:t>
            </a:r>
            <a:r>
              <a:rPr lang="en-US" sz="1600" dirty="0" err="1" smtClean="0"/>
              <a:t>subproblem</a:t>
            </a:r>
            <a:r>
              <a:rPr lang="en-US" sz="1600" dirty="0" smtClean="0"/>
              <a:t> only once.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Step 3:</a:t>
            </a:r>
            <a:r>
              <a:rPr lang="en-US" sz="1600" dirty="0" smtClean="0"/>
              <a:t> Store the solutions (usually in a table or array).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Step 4:</a:t>
            </a:r>
            <a:r>
              <a:rPr lang="en-US" sz="1600" dirty="0" smtClean="0"/>
              <a:t> Use stored solutions to build up answers to larger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Dynamic Programming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315471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 </a:t>
            </a:r>
            <a:r>
              <a:rPr lang="en-US" sz="1600" b="1" dirty="0" smtClean="0"/>
              <a:t>DP </a:t>
            </a:r>
            <a:r>
              <a:rPr lang="en-US" sz="1600" b="1" dirty="0" smtClean="0"/>
              <a:t>Approaches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Top-Down (</a:t>
            </a:r>
            <a:r>
              <a:rPr lang="en-US" sz="1600" b="1" dirty="0" err="1" smtClean="0"/>
              <a:t>Memoization</a:t>
            </a:r>
            <a:r>
              <a:rPr lang="en-US" sz="1600" b="1" dirty="0" smtClean="0"/>
              <a:t>):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Solve the problem recursively.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Store the result of each </a:t>
            </a:r>
            <a:r>
              <a:rPr lang="en-US" sz="1600" dirty="0" err="1" smtClean="0"/>
              <a:t>subproblem</a:t>
            </a:r>
            <a:r>
              <a:rPr lang="en-US" sz="1600" dirty="0" smtClean="0"/>
              <a:t> in a table (cache).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If the </a:t>
            </a:r>
            <a:r>
              <a:rPr lang="en-US" sz="1600" dirty="0" err="1" smtClean="0"/>
              <a:t>subproblem</a:t>
            </a:r>
            <a:r>
              <a:rPr lang="en-US" sz="1600" dirty="0" smtClean="0"/>
              <a:t> is encountered again, use the stored result.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Bottom-Up (Tabulation):</a:t>
            </a:r>
            <a:endParaRPr lang="en-US" sz="1600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Solve all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 starting from the smallest.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Build up solutions to larger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 iteratively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923330"/>
          </a:xfrm>
        </p:spPr>
        <p:txBody>
          <a:bodyPr/>
          <a:lstStyle/>
          <a:p>
            <a:r>
              <a:rPr lang="en-US" sz="2000" dirty="0" smtClean="0"/>
              <a:t>General </a:t>
            </a:r>
            <a:r>
              <a:rPr lang="en-US" sz="2000" dirty="0" smtClean="0"/>
              <a:t>Structure (</a:t>
            </a:r>
            <a:r>
              <a:rPr lang="en-US" sz="2000" dirty="0" err="1" smtClean="0"/>
              <a:t>Pseudocode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477053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Top-Down (</a:t>
            </a:r>
            <a:r>
              <a:rPr lang="en-US" sz="1600" dirty="0" err="1" smtClean="0"/>
              <a:t>Memoization</a:t>
            </a:r>
            <a:r>
              <a:rPr lang="en-US" sz="1600" dirty="0" smtClean="0"/>
              <a:t>):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def </a:t>
            </a:r>
            <a:r>
              <a:rPr lang="en-US" sz="1600" dirty="0" err="1" smtClean="0"/>
              <a:t>dp</a:t>
            </a:r>
            <a:r>
              <a:rPr lang="en-US" sz="1600" dirty="0" smtClean="0"/>
              <a:t>(x):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if x in memo: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    return memo[x]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# Compute result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memo[x] = result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return </a:t>
            </a:r>
            <a:r>
              <a:rPr lang="en-US" sz="1600" dirty="0" smtClean="0"/>
              <a:t>result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Bottom-Up (Tabulation):</a:t>
            </a:r>
          </a:p>
          <a:p>
            <a:pPr>
              <a:spcBef>
                <a:spcPts val="600"/>
              </a:spcBef>
            </a:pPr>
            <a:r>
              <a:rPr lang="en-US" sz="1600" dirty="0" err="1" smtClean="0"/>
              <a:t>dp</a:t>
            </a:r>
            <a:r>
              <a:rPr lang="en-US" sz="1600" dirty="0" smtClean="0"/>
              <a:t> = [0] * (n+1)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for </a:t>
            </a:r>
            <a:r>
              <a:rPr lang="en-US" sz="1600" dirty="0" err="1" smtClean="0"/>
              <a:t>i</a:t>
            </a:r>
            <a:r>
              <a:rPr lang="en-US" sz="1600" dirty="0" smtClean="0"/>
              <a:t> in range(1, n+1):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>    </a:t>
            </a:r>
            <a:r>
              <a:rPr lang="en-US" sz="1600" dirty="0" err="1" smtClean="0"/>
              <a:t>dp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 = ... # build from smaller </a:t>
            </a:r>
            <a:r>
              <a:rPr lang="en-US" sz="1600" dirty="0" err="1" smtClean="0"/>
              <a:t>subproblems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>return </a:t>
            </a:r>
            <a:r>
              <a:rPr lang="en-US" sz="1600" dirty="0" err="1" smtClean="0"/>
              <a:t>dp</a:t>
            </a:r>
            <a:r>
              <a:rPr lang="en-US" sz="1600" dirty="0" smtClean="0"/>
              <a:t>[n]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1600" dirty="0" smtClean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923330"/>
          </a:xfrm>
        </p:spPr>
        <p:txBody>
          <a:bodyPr/>
          <a:lstStyle/>
          <a:p>
            <a:r>
              <a:rPr lang="en-US" sz="2000" dirty="0" smtClean="0"/>
              <a:t>General </a:t>
            </a:r>
            <a:r>
              <a:rPr lang="en-US" sz="2000" dirty="0" smtClean="0"/>
              <a:t>Structure (</a:t>
            </a:r>
            <a:r>
              <a:rPr lang="en-US" sz="2000" dirty="0" err="1" smtClean="0"/>
              <a:t>Pseudocode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24314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Advantages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Efficiency: </a:t>
            </a:r>
            <a:r>
              <a:rPr lang="en-US" sz="1600" dirty="0" smtClean="0"/>
              <a:t>Reduces </a:t>
            </a:r>
            <a:r>
              <a:rPr lang="en-US" sz="1600" dirty="0" smtClean="0"/>
              <a:t>time complexity by avoiding repeated calculations.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Optimal </a:t>
            </a:r>
            <a:r>
              <a:rPr lang="en-US" sz="1600" b="1" dirty="0" smtClean="0"/>
              <a:t>Solutions: </a:t>
            </a:r>
            <a:r>
              <a:rPr lang="en-US" sz="1600" dirty="0" smtClean="0"/>
              <a:t>Guarantees </a:t>
            </a:r>
            <a:r>
              <a:rPr lang="en-US" sz="1600" dirty="0" smtClean="0"/>
              <a:t>optimal solutions for problems with optimal substructure.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Disadvantages</a:t>
            </a:r>
            <a:endParaRPr lang="en-US" sz="1600" b="1" dirty="0" smtClean="0"/>
          </a:p>
          <a:p>
            <a:pPr>
              <a:spcBef>
                <a:spcPts val="600"/>
              </a:spcBef>
            </a:pPr>
            <a:r>
              <a:rPr lang="en-US" sz="1600" b="1" dirty="0" smtClean="0"/>
              <a:t>Space </a:t>
            </a:r>
            <a:r>
              <a:rPr lang="en-US" sz="1600" b="1" dirty="0" err="1" smtClean="0"/>
              <a:t>Complexity:</a:t>
            </a:r>
            <a:r>
              <a:rPr lang="en-US" sz="1600" dirty="0" err="1" smtClean="0"/>
              <a:t>May</a:t>
            </a:r>
            <a:r>
              <a:rPr lang="en-US" sz="1600" dirty="0" smtClean="0"/>
              <a:t> </a:t>
            </a:r>
            <a:r>
              <a:rPr lang="en-US" sz="1600" dirty="0" smtClean="0"/>
              <a:t>require significant memory to store solutions to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Complexity</a:t>
            </a:r>
            <a:r>
              <a:rPr lang="en-US" sz="1600" b="1" dirty="0" smtClean="0"/>
              <a:t>: </a:t>
            </a:r>
            <a:r>
              <a:rPr lang="en-US" sz="1600" dirty="0" smtClean="0"/>
              <a:t>Can </a:t>
            </a:r>
            <a:r>
              <a:rPr lang="en-US" sz="1600" dirty="0" smtClean="0"/>
              <a:t>be harder to design and implement compared to greedy or brute force approaches.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923330"/>
          </a:xfrm>
        </p:spPr>
        <p:txBody>
          <a:bodyPr/>
          <a:lstStyle/>
          <a:p>
            <a:r>
              <a:rPr lang="en-US" sz="2000" dirty="0" smtClean="0"/>
              <a:t>Divide and Conquer</a:t>
            </a:r>
            <a:r>
              <a:rPr lang="en-US" sz="2000" b="0" dirty="0" smtClean="0"/>
              <a:t> </a:t>
            </a:r>
            <a:r>
              <a:rPr lang="en-US" sz="2000" b="0" dirty="0" smtClean="0"/>
              <a:t>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478592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It </a:t>
            </a:r>
            <a:r>
              <a:rPr lang="en-US" sz="1600" dirty="0" smtClean="0"/>
              <a:t>works by recursively breaking a problem into two or more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 of the same or related type, until these become simple enough to be solved directly. The solutions to the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 are then combined to give a solution to the original </a:t>
            </a:r>
            <a:r>
              <a:rPr lang="en-US" sz="1600" dirty="0" smtClean="0"/>
              <a:t>problem</a:t>
            </a:r>
          </a:p>
          <a:p>
            <a:pPr>
              <a:spcBef>
                <a:spcPts val="600"/>
              </a:spcBef>
            </a:pP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b="1" dirty="0" smtClean="0"/>
              <a:t>Three Main Steps: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/>
              <a:t>Divide:</a:t>
            </a:r>
            <a:r>
              <a:rPr lang="en-US" sz="1600" dirty="0" err="1" smtClean="0"/>
              <a:t>Break</a:t>
            </a:r>
            <a:r>
              <a:rPr lang="en-US" sz="1600" dirty="0" smtClean="0"/>
              <a:t> </a:t>
            </a:r>
            <a:r>
              <a:rPr lang="en-US" sz="1600" dirty="0" smtClean="0"/>
              <a:t>the problem into smaller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/>
              <a:t>Conquer:</a:t>
            </a:r>
            <a:r>
              <a:rPr lang="en-US" sz="1600" dirty="0" err="1" smtClean="0"/>
              <a:t>Solve</a:t>
            </a:r>
            <a:r>
              <a:rPr lang="en-US" sz="1600" dirty="0" smtClean="0"/>
              <a:t> </a:t>
            </a:r>
            <a:r>
              <a:rPr lang="en-US" sz="1600" dirty="0" smtClean="0"/>
              <a:t>the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 recursively. If the </a:t>
            </a:r>
            <a:r>
              <a:rPr lang="en-US" sz="1600" dirty="0" err="1" smtClean="0"/>
              <a:t>subproblem</a:t>
            </a:r>
            <a:r>
              <a:rPr lang="en-US" sz="1600" dirty="0" smtClean="0"/>
              <a:t> is small enough, solve it directly.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/>
              <a:t>Combine:</a:t>
            </a:r>
            <a:r>
              <a:rPr lang="en-US" sz="1600" dirty="0" err="1" smtClean="0"/>
              <a:t>Merge</a:t>
            </a:r>
            <a:r>
              <a:rPr lang="en-US" sz="1600" dirty="0" smtClean="0"/>
              <a:t> </a:t>
            </a:r>
            <a:r>
              <a:rPr lang="en-US" sz="1600" dirty="0" smtClean="0"/>
              <a:t>the solutions of the 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 to get the solution to the original problem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b="1" dirty="0" smtClean="0"/>
              <a:t>Why Use Divide and Conquer?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Efficiency:</a:t>
            </a:r>
            <a:r>
              <a:rPr lang="en-US" sz="1600" dirty="0" smtClean="0"/>
              <a:t> Many divide and conquer algorithms have better time complexity than brute force.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Parallelism:</a:t>
            </a:r>
            <a:r>
              <a:rPr lang="en-US" sz="1600" dirty="0" smtClean="0"/>
              <a:t> </a:t>
            </a:r>
            <a:r>
              <a:rPr lang="en-US" sz="1600" dirty="0" err="1" smtClean="0"/>
              <a:t>Subproblems</a:t>
            </a:r>
            <a:r>
              <a:rPr lang="en-US" sz="1600" dirty="0" smtClean="0"/>
              <a:t> can often be solved in parallel.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Simplicity:</a:t>
            </a:r>
            <a:r>
              <a:rPr lang="en-US" sz="1600" dirty="0" smtClean="0"/>
              <a:t> Breaks complex problems into simpler ones.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Backtracking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324704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 smtClean="0"/>
              <a:t>Backtracking </a:t>
            </a:r>
            <a:r>
              <a:rPr lang="en-US" sz="1600" dirty="0" smtClean="0"/>
              <a:t>is a general algorithmic technique for solving problems incrementally, by trying to build a solution piece by piece and removing those solutions that fail to satisfy the constraints of the problem.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Key Idea: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Explore all possible options, and backtrack (go back) when you reach a dead end</a:t>
            </a:r>
            <a:r>
              <a:rPr lang="en-US" sz="16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600" b="1" dirty="0" smtClean="0"/>
              <a:t> How Backtracking Works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Step 1:</a:t>
            </a:r>
            <a:r>
              <a:rPr lang="en-US" sz="1600" dirty="0" smtClean="0"/>
              <a:t> Start with an empty solution.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Step 2:</a:t>
            </a:r>
            <a:r>
              <a:rPr lang="en-US" sz="1600" dirty="0" smtClean="0"/>
              <a:t> Add a possible option to the solution.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Step 3:</a:t>
            </a:r>
            <a:r>
              <a:rPr lang="en-US" sz="1600" dirty="0" smtClean="0"/>
              <a:t> If the solution is valid, continue; if not, remove the last option (backtrack) and try another.</a:t>
            </a:r>
          </a:p>
          <a:p>
            <a:pPr lvl="1">
              <a:spcBef>
                <a:spcPts val="600"/>
              </a:spcBef>
            </a:pPr>
            <a:r>
              <a:rPr lang="en-US" sz="1600" b="1" dirty="0" smtClean="0"/>
              <a:t>Step 4:</a:t>
            </a:r>
            <a:r>
              <a:rPr lang="en-US" sz="1600" dirty="0" smtClean="0"/>
              <a:t> Repeat until all possibilities are explored or a solution is found.</a:t>
            </a:r>
          </a:p>
          <a:p>
            <a:pPr>
              <a:spcBef>
                <a:spcPts val="600"/>
              </a:spcBef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322232"/>
            <a:ext cx="7467600" cy="307777"/>
          </a:xfrm>
        </p:spPr>
        <p:txBody>
          <a:bodyPr/>
          <a:lstStyle/>
          <a:p>
            <a:r>
              <a:rPr lang="en-US" sz="2000" dirty="0" smtClean="0"/>
              <a:t>Backtracking</a:t>
            </a:r>
            <a:endParaRPr lang="en-US" sz="20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304800" y="666750"/>
            <a:ext cx="8839200" cy="178510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 smtClean="0"/>
              <a:t>Advantages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/>
              <a:t>Simplicity:</a:t>
            </a:r>
            <a:r>
              <a:rPr lang="en-US" sz="1600" dirty="0" err="1" smtClean="0"/>
              <a:t>Easy</a:t>
            </a:r>
            <a:r>
              <a:rPr lang="en-US" sz="1600" dirty="0" smtClean="0"/>
              <a:t> </a:t>
            </a:r>
            <a:r>
              <a:rPr lang="en-US" sz="1600" dirty="0" smtClean="0"/>
              <a:t>to implement for many constraint satisfaction problems.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err="1" smtClean="0"/>
              <a:t>Completeness:</a:t>
            </a:r>
            <a:r>
              <a:rPr lang="en-US" sz="1600" dirty="0" err="1" smtClean="0"/>
              <a:t>Will</a:t>
            </a:r>
            <a:r>
              <a:rPr lang="en-US" sz="1600" dirty="0" smtClean="0"/>
              <a:t> </a:t>
            </a:r>
            <a:r>
              <a:rPr lang="en-US" sz="1600" dirty="0" smtClean="0"/>
              <a:t>find all solutions if they exist.</a:t>
            </a:r>
          </a:p>
          <a:p>
            <a:pPr marL="342900" indent="-342900">
              <a:spcBef>
                <a:spcPts val="600"/>
              </a:spcBef>
            </a:pPr>
            <a:r>
              <a:rPr lang="en-US" sz="1600" b="1" dirty="0" smtClean="0"/>
              <a:t>Disadvantages: Inefficiency</a:t>
            </a:r>
            <a:r>
              <a:rPr lang="en-US" sz="1600" b="1" dirty="0" smtClean="0"/>
              <a:t>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Can be slow for large problems (exponential time in the worst case).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Not Always Practical</a:t>
            </a:r>
            <a:r>
              <a:rPr lang="en-US" sz="1600" b="1" dirty="0" smtClean="0"/>
              <a:t>: </a:t>
            </a:r>
            <a:r>
              <a:rPr lang="en-US" sz="1600" dirty="0" smtClean="0"/>
              <a:t>May </a:t>
            </a:r>
            <a:r>
              <a:rPr lang="en-US" sz="1600" dirty="0" smtClean="0"/>
              <a:t>need optimization (like pruning) for real-world problems.</a:t>
            </a:r>
            <a:endParaRPr lang="en-US" sz="1600" dirty="0"/>
          </a:p>
        </p:txBody>
      </p:sp>
      <p:sp>
        <p:nvSpPr>
          <p:cNvPr id="27750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0033" name="Rectangle 1"/>
          <p:cNvSpPr>
            <a:spLocks noChangeArrowheads="1"/>
          </p:cNvSpPr>
          <p:nvPr/>
        </p:nvSpPr>
        <p:spPr bwMode="auto">
          <a:xfrm>
            <a:off x="0" y="0"/>
            <a:ext cx="65" cy="405199"/>
          </a:xfrm>
          <a:prstGeom prst="rect">
            <a:avLst/>
          </a:prstGeom>
          <a:solidFill>
            <a:srgbClr val="FDFDF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412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093" y="2233930"/>
            <a:ext cx="2608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275" dirty="0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sz="4000" b="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0" spc="85" dirty="0">
                <a:solidFill>
                  <a:srgbClr val="FFFFFF"/>
                </a:solidFill>
                <a:latin typeface="Calibri"/>
                <a:cs typeface="Calibri"/>
              </a:rPr>
              <a:t>You!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33336" cy="5137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Variables In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1572225"/>
          </a:xfrm>
        </p:spPr>
        <p:txBody>
          <a:bodyPr/>
          <a:lstStyle/>
          <a:p>
            <a:r>
              <a:rPr lang="en-US" sz="1400" b="1" dirty="0" smtClean="0"/>
              <a:t>Multiple Assignments</a:t>
            </a:r>
          </a:p>
          <a:p>
            <a:pPr lvl="1" rtl="0"/>
            <a:r>
              <a:rPr lang="en-US" sz="1400" dirty="0" smtClean="0"/>
              <a:t>a, b = 1, 2</a:t>
            </a:r>
          </a:p>
          <a:p>
            <a:pPr lvl="1" rtl="0"/>
            <a:r>
              <a:rPr lang="en-US" sz="1400" dirty="0" smtClean="0"/>
              <a:t> x = y = z = 100 </a:t>
            </a:r>
          </a:p>
          <a:p>
            <a:r>
              <a:rPr lang="en-US" sz="1400" b="1" dirty="0" err="1" smtClean="0"/>
              <a:t>Tuple</a:t>
            </a:r>
            <a:r>
              <a:rPr lang="en-US" sz="1400" b="1" dirty="0" smtClean="0"/>
              <a:t> unpacking:</a:t>
            </a:r>
          </a:p>
          <a:p>
            <a:pPr lvl="1" rtl="0"/>
            <a:r>
              <a:rPr lang="en-US" sz="1400" dirty="0" smtClean="0"/>
              <a:t>name, age = ("Alice", 30)</a:t>
            </a:r>
          </a:p>
          <a:p>
            <a:pPr rtl="0"/>
            <a:r>
              <a:rPr lang="en-US" sz="1400" b="1" dirty="0" smtClean="0"/>
              <a:t>Variable scope</a:t>
            </a:r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190750"/>
          <a:ext cx="6096000" cy="1219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Scope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Inside function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Declared outside all functions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in nested functions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340995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x = 5  # Global</a:t>
            </a:r>
          </a:p>
          <a:p>
            <a:endParaRPr lang="en-US" sz="1400" dirty="0" smtClean="0"/>
          </a:p>
          <a:p>
            <a:r>
              <a:rPr lang="en-US" sz="1400" dirty="0" smtClean="0"/>
              <a:t>def </a:t>
            </a:r>
            <a:r>
              <a:rPr lang="en-US" sz="1400" dirty="0" err="1" smtClean="0"/>
              <a:t>func</a:t>
            </a:r>
            <a:r>
              <a:rPr lang="en-US" sz="1400" dirty="0" smtClean="0"/>
              <a:t>():</a:t>
            </a:r>
          </a:p>
          <a:p>
            <a:r>
              <a:rPr lang="en-US" sz="1400" dirty="0" smtClean="0"/>
              <a:t>    x = 10  # Local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Variables In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570208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 smtClean="0"/>
              <a:t>The id() Function – Memory Location</a:t>
            </a:r>
          </a:p>
          <a:p>
            <a:pPr lvl="1" rtl="0">
              <a:spcBef>
                <a:spcPts val="500"/>
              </a:spcBef>
            </a:pPr>
            <a:r>
              <a:rPr lang="en-US" sz="1400" dirty="0" smtClean="0"/>
              <a:t>x = 100 print(id(x)) </a:t>
            </a:r>
          </a:p>
          <a:p>
            <a:pPr lvl="1">
              <a:spcBef>
                <a:spcPts val="500"/>
              </a:spcBef>
            </a:pPr>
            <a:r>
              <a:rPr lang="en-US" sz="1400" dirty="0" smtClean="0"/>
              <a:t>id() returns the </a:t>
            </a:r>
            <a:r>
              <a:rPr lang="en-US" sz="1400" b="1" dirty="0" smtClean="0"/>
              <a:t>memory address</a:t>
            </a:r>
            <a:r>
              <a:rPr lang="en-US" sz="1400" dirty="0" smtClean="0"/>
              <a:t> of the object the variable is referencing.</a:t>
            </a:r>
          </a:p>
          <a:p>
            <a:pPr>
              <a:spcBef>
                <a:spcPts val="500"/>
              </a:spcBef>
            </a:pPr>
            <a:r>
              <a:rPr lang="en-US" sz="1400" b="1" dirty="0" smtClean="0"/>
              <a:t>Reserved Keywords (Can't Be Used as Variables)</a:t>
            </a:r>
          </a:p>
          <a:p>
            <a:pPr lvl="1" rtl="0">
              <a:spcBef>
                <a:spcPts val="500"/>
              </a:spcBef>
            </a:pPr>
            <a:r>
              <a:rPr lang="en-US" sz="1400" dirty="0" smtClean="0"/>
              <a:t>for, if, else, def, class, return, global, import, etc.</a:t>
            </a:r>
          </a:p>
          <a:p>
            <a:pPr lvl="1" rtl="0">
              <a:spcBef>
                <a:spcPts val="500"/>
              </a:spcBef>
            </a:pPr>
            <a:endParaRPr lang="en-US" sz="1400" dirty="0" smtClean="0"/>
          </a:p>
          <a:p>
            <a:pPr rtl="0">
              <a:spcBef>
                <a:spcPts val="500"/>
              </a:spcBef>
            </a:pPr>
            <a:r>
              <a:rPr lang="en-US" sz="1400" b="1" dirty="0" smtClean="0"/>
              <a:t>Best Practices for Variables</a:t>
            </a:r>
          </a:p>
          <a:p>
            <a:pPr marL="800100" lvl="1" indent="-342900" rtl="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Use meaningful names</a:t>
            </a:r>
          </a:p>
          <a:p>
            <a:pPr marL="800100" lvl="1" indent="-342900" rtl="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Follow </a:t>
            </a:r>
            <a:r>
              <a:rPr lang="en-US" sz="1400" dirty="0" err="1" smtClean="0"/>
              <a:t>snake_case</a:t>
            </a:r>
            <a:r>
              <a:rPr lang="en-US" sz="1400" dirty="0" smtClean="0"/>
              <a:t> convention</a:t>
            </a:r>
          </a:p>
          <a:p>
            <a:pPr marL="800100" lvl="1" indent="-342900" rtl="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Avoid single-letter names (except in loops)</a:t>
            </a:r>
          </a:p>
          <a:p>
            <a:pPr marL="800100" lvl="1" indent="-342900" rtl="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Avoid overwriting built-in names like list, </a:t>
            </a:r>
            <a:r>
              <a:rPr lang="en-US" sz="1400" dirty="0" err="1" smtClean="0"/>
              <a:t>str</a:t>
            </a:r>
            <a:r>
              <a:rPr lang="en-US" sz="1400" dirty="0" smtClean="0"/>
              <a:t>, input</a:t>
            </a:r>
          </a:p>
          <a:p>
            <a:pPr marL="800100" lvl="1" indent="-342900" rtl="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Use constants in ALL_CAPS</a:t>
            </a:r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Comments in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234219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b="1" dirty="0" smtClean="0"/>
              <a:t>comment</a:t>
            </a:r>
            <a:r>
              <a:rPr lang="en-US" sz="1600" dirty="0" smtClean="0"/>
              <a:t> is a line in your code that is </a:t>
            </a:r>
            <a:r>
              <a:rPr lang="en-US" sz="1600" b="1" dirty="0" smtClean="0"/>
              <a:t>ignored by the Python interpreter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Comments are used to: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Explain code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Improve readability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Temporarily disable code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Provide metadata</a:t>
            </a:r>
          </a:p>
          <a:p>
            <a:r>
              <a:rPr lang="en-US" sz="1600" b="1" dirty="0" smtClean="0"/>
              <a:t>Single-Line Comments</a:t>
            </a:r>
          </a:p>
          <a:p>
            <a:pPr lvl="1"/>
            <a:r>
              <a:rPr lang="en-US" sz="1600" dirty="0" smtClean="0"/>
              <a:t>Begin with # symbol</a:t>
            </a:r>
          </a:p>
          <a:p>
            <a:pPr lvl="1"/>
            <a:r>
              <a:rPr lang="en-US" sz="1600" dirty="0" smtClean="0"/>
              <a:t>Everything after # is ignored by Python	</a:t>
            </a:r>
          </a:p>
          <a:p>
            <a:pPr rtl="0"/>
            <a:r>
              <a:rPr lang="en-US" sz="1600" dirty="0" smtClean="0"/>
              <a:t>	# This is a single-line comment </a:t>
            </a:r>
          </a:p>
          <a:p>
            <a:pPr rtl="0"/>
            <a:r>
              <a:rPr lang="en-US" sz="1600" dirty="0" smtClean="0"/>
              <a:t>	x = 5 # Assign 5 to x</a:t>
            </a:r>
          </a:p>
          <a:p>
            <a:pPr marL="342900" indent="-342900"/>
            <a:endParaRPr lang="en-US" sz="1600" dirty="0" smtClean="0"/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Comments in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1054135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 smtClean="0"/>
              <a:t>Multi-Line Comments (2 Methods)</a:t>
            </a:r>
          </a:p>
          <a:p>
            <a:pPr lvl="1" rtl="0">
              <a:spcBef>
                <a:spcPts val="500"/>
              </a:spcBef>
            </a:pPr>
            <a:r>
              <a:rPr lang="en-US" sz="1400" dirty="0" smtClean="0"/>
              <a:t># This is line 1</a:t>
            </a:r>
          </a:p>
          <a:p>
            <a:pPr lvl="1" rtl="0">
              <a:spcBef>
                <a:spcPts val="500"/>
              </a:spcBef>
            </a:pPr>
            <a:r>
              <a:rPr lang="en-US" sz="1400" dirty="0" smtClean="0"/>
              <a:t> # This is line 2 </a:t>
            </a:r>
          </a:p>
          <a:p>
            <a:pPr lvl="1" rtl="0">
              <a:spcBef>
                <a:spcPts val="500"/>
              </a:spcBef>
            </a:pPr>
            <a:r>
              <a:rPr lang="en-US" sz="1400" dirty="0" smtClean="0"/>
              <a:t># This is line 3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Introduction to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46248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 smtClean="0"/>
              <a:t>What is Python?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Python is a high-level, interpreted, general-purpose programming language.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Created by Guido van </a:t>
            </a:r>
            <a:r>
              <a:rPr lang="en-US" dirty="0" err="1" smtClean="0"/>
              <a:t>Rossum</a:t>
            </a:r>
            <a:r>
              <a:rPr lang="en-US" dirty="0" smtClean="0"/>
              <a:t> and released in 1991.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Known for its simplicity, readability, and versatility.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Why Python?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Easy to learn and use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Powerful community support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Widely used in Web, Data Science, AI/ML, Automation, and more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err="1" smtClean="0"/>
              <a:t>Docsting</a:t>
            </a:r>
            <a:r>
              <a:rPr lang="en-US" sz="2000" dirty="0" smtClean="0"/>
              <a:t>  in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4588436"/>
          </a:xfrm>
        </p:spPr>
        <p:txBody>
          <a:bodyPr/>
          <a:lstStyle/>
          <a:p>
            <a:r>
              <a:rPr lang="en-US" sz="1400" b="1" dirty="0" smtClean="0"/>
              <a:t>What is a </a:t>
            </a:r>
            <a:r>
              <a:rPr lang="en-US" sz="1400" b="1" dirty="0" err="1" smtClean="0"/>
              <a:t>Docstring</a:t>
            </a:r>
            <a:r>
              <a:rPr lang="en-US" sz="1400" b="1" dirty="0" smtClean="0"/>
              <a:t>?</a:t>
            </a:r>
          </a:p>
          <a:p>
            <a:r>
              <a:rPr lang="en-US" sz="1400" dirty="0" smtClean="0"/>
              <a:t>A </a:t>
            </a:r>
            <a:r>
              <a:rPr lang="en-US" sz="1400" b="1" dirty="0" err="1" smtClean="0"/>
              <a:t>docstring</a:t>
            </a:r>
            <a:r>
              <a:rPr lang="en-US" sz="1400" dirty="0" smtClean="0"/>
              <a:t> is a </a:t>
            </a:r>
            <a:r>
              <a:rPr lang="en-US" sz="1400" b="1" dirty="0" smtClean="0"/>
              <a:t>string literal</a:t>
            </a:r>
            <a:r>
              <a:rPr lang="en-US" sz="1400" dirty="0" smtClean="0"/>
              <a:t> that appears as the </a:t>
            </a:r>
            <a:r>
              <a:rPr lang="en-US" sz="1400" b="1" dirty="0" smtClean="0"/>
              <a:t>first statement</a:t>
            </a:r>
            <a:r>
              <a:rPr lang="en-US" sz="1400" dirty="0" smtClean="0"/>
              <a:t> in a module, class, function, or method.</a:t>
            </a:r>
          </a:p>
          <a:p>
            <a:r>
              <a:rPr lang="en-US" sz="1400" dirty="0" smtClean="0"/>
              <a:t>It is used to </a:t>
            </a:r>
            <a:r>
              <a:rPr lang="en-US" sz="1400" b="1" dirty="0" smtClean="0"/>
              <a:t>document what the block of code does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dirty="0" smtClean="0"/>
              <a:t>Stored as the object’s .__doc__ attribute.</a:t>
            </a:r>
          </a:p>
          <a:p>
            <a:pPr lvl="1" rtl="0"/>
            <a:endParaRPr lang="en-US" sz="1400" dirty="0" smtClean="0"/>
          </a:p>
          <a:p>
            <a:pPr lvl="1" rtl="0"/>
            <a:r>
              <a:rPr lang="en-US" sz="1400" dirty="0" smtClean="0"/>
              <a:t>def greet(): </a:t>
            </a:r>
          </a:p>
          <a:p>
            <a:pPr lvl="1" rtl="0"/>
            <a:r>
              <a:rPr lang="en-US" sz="1400" dirty="0" smtClean="0"/>
              <a:t>	"""This function prints a greeting.""“</a:t>
            </a:r>
          </a:p>
          <a:p>
            <a:pPr lvl="1" rtl="0"/>
            <a:r>
              <a:rPr lang="en-US" sz="1400" dirty="0" smtClean="0"/>
              <a:t>	 print("Hello!")</a:t>
            </a:r>
          </a:p>
          <a:p>
            <a:pPr lvl="1" rtl="0"/>
            <a:endParaRPr lang="en-US" sz="1400" dirty="0" smtClean="0"/>
          </a:p>
          <a:p>
            <a:pPr lvl="1" rtl="0"/>
            <a:endParaRPr lang="en-US" sz="1400" dirty="0" smtClean="0"/>
          </a:p>
          <a:p>
            <a:pPr lvl="1" rtl="0"/>
            <a:r>
              <a:rPr lang="en-US" sz="1400" dirty="0" smtClean="0"/>
              <a:t>def </a:t>
            </a:r>
            <a:r>
              <a:rPr lang="en-US" sz="1400" dirty="0" err="1" smtClean="0"/>
              <a:t>function_name</a:t>
            </a:r>
            <a:r>
              <a:rPr lang="en-US" sz="1400" dirty="0" smtClean="0"/>
              <a:t>():</a:t>
            </a:r>
          </a:p>
          <a:p>
            <a:pPr lvl="1" rtl="0"/>
            <a:r>
              <a:rPr lang="en-US" sz="1400" dirty="0" smtClean="0"/>
              <a:t>    """</a:t>
            </a:r>
          </a:p>
          <a:p>
            <a:pPr lvl="1" rtl="0"/>
            <a:r>
              <a:rPr lang="en-US" sz="1400" dirty="0" smtClean="0"/>
              <a:t>    One-liner description.</a:t>
            </a:r>
          </a:p>
          <a:p>
            <a:pPr lvl="1" rtl="0"/>
            <a:endParaRPr lang="en-US" sz="1400" dirty="0" smtClean="0"/>
          </a:p>
          <a:p>
            <a:pPr lvl="1" rtl="0"/>
            <a:r>
              <a:rPr lang="en-US" sz="1400" dirty="0" smtClean="0"/>
              <a:t>    Optional detailed explanation</a:t>
            </a:r>
          </a:p>
          <a:p>
            <a:pPr lvl="1" rtl="0"/>
            <a:r>
              <a:rPr lang="en-US" sz="1400" dirty="0" smtClean="0"/>
              <a:t>    spanning multiple lines.</a:t>
            </a:r>
          </a:p>
          <a:p>
            <a:pPr lvl="1" rtl="0"/>
            <a:r>
              <a:rPr lang="en-US" sz="1400" dirty="0" smtClean="0"/>
              <a:t>    """</a:t>
            </a:r>
          </a:p>
          <a:p>
            <a:pPr lvl="1" rtl="0"/>
            <a:r>
              <a:rPr lang="en-US" sz="1400" dirty="0" smtClean="0"/>
              <a:t>    pass</a:t>
            </a:r>
          </a:p>
          <a:p>
            <a:pPr lvl="1" rtl="0"/>
            <a:endParaRPr lang="en-US" sz="1400" dirty="0" smtClean="0"/>
          </a:p>
          <a:p>
            <a:pPr>
              <a:spcBef>
                <a:spcPts val="500"/>
              </a:spcBef>
            </a:pPr>
            <a:endParaRPr lang="en-US" sz="1400" dirty="0" smtClean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err="1" smtClean="0"/>
              <a:t>Docsting</a:t>
            </a:r>
            <a:r>
              <a:rPr lang="en-US" sz="2000" dirty="0" smtClean="0"/>
              <a:t>  in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666750"/>
            <a:ext cx="8305800" cy="215444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dirty="0" smtClean="0"/>
              <a:t>Where Can You Use </a:t>
            </a:r>
            <a:r>
              <a:rPr lang="en-US" sz="1400" dirty="0" err="1" smtClean="0"/>
              <a:t>Docstrings</a:t>
            </a:r>
            <a:r>
              <a:rPr lang="en-US" sz="1400" dirty="0" smtClean="0"/>
              <a:t>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971550"/>
          <a:ext cx="6096000" cy="13716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0"/>
                <a:gridCol w="30480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Example</a:t>
                      </a:r>
                    </a:p>
                  </a:txBody>
                  <a:tcPr anchor="ctr"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def my_func(): """Explain the function."""</a:t>
                      </a:r>
                    </a:p>
                  </a:txBody>
                  <a:tcPr anchor="ctr"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class MyClass: """Describe class."""</a:t>
                      </a:r>
                    </a:p>
                  </a:txBody>
                  <a:tcPr anchor="ctr"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 the top of .py files</a:t>
                      </a:r>
                    </a:p>
                  </a:txBody>
                  <a:tcPr anchor="ctr"/>
                </a:tc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Inside classes for documenting behavior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2419350"/>
            <a:ext cx="457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def add(a, b):</a:t>
            </a:r>
          </a:p>
          <a:p>
            <a:r>
              <a:rPr lang="en-US" sz="1100" dirty="0" smtClean="0"/>
              <a:t>    """</a:t>
            </a:r>
          </a:p>
          <a:p>
            <a:r>
              <a:rPr lang="en-US" sz="1100" dirty="0" smtClean="0"/>
              <a:t>    Add two numbers.</a:t>
            </a:r>
          </a:p>
          <a:p>
            <a:endParaRPr lang="en-US" sz="1100" dirty="0" smtClean="0"/>
          </a:p>
          <a:p>
            <a:r>
              <a:rPr lang="en-US" sz="1100" dirty="0" smtClean="0"/>
              <a:t>    Parameters:</a:t>
            </a:r>
          </a:p>
          <a:p>
            <a:r>
              <a:rPr lang="en-US" sz="1100" dirty="0" smtClean="0"/>
              <a:t>    a (</a:t>
            </a:r>
            <a:r>
              <a:rPr lang="en-US" sz="1100" dirty="0" err="1" smtClean="0"/>
              <a:t>int</a:t>
            </a:r>
            <a:r>
              <a:rPr lang="en-US" sz="1100" dirty="0" smtClean="0"/>
              <a:t>): First number</a:t>
            </a:r>
          </a:p>
          <a:p>
            <a:r>
              <a:rPr lang="en-US" sz="1100" dirty="0" smtClean="0"/>
              <a:t>    b (</a:t>
            </a:r>
            <a:r>
              <a:rPr lang="en-US" sz="1100" dirty="0" err="1" smtClean="0"/>
              <a:t>int</a:t>
            </a:r>
            <a:r>
              <a:rPr lang="en-US" sz="1100" dirty="0" smtClean="0"/>
              <a:t>): Second number</a:t>
            </a:r>
          </a:p>
          <a:p>
            <a:endParaRPr lang="en-US" sz="1100" dirty="0" smtClean="0"/>
          </a:p>
          <a:p>
            <a:r>
              <a:rPr lang="en-US" sz="1100" dirty="0" smtClean="0"/>
              <a:t>    Returns:</a:t>
            </a:r>
          </a:p>
          <a:p>
            <a:r>
              <a:rPr lang="en-US" sz="1100" dirty="0" smtClean="0"/>
              <a:t>    </a:t>
            </a:r>
            <a:r>
              <a:rPr lang="en-US" sz="1100" dirty="0" err="1" smtClean="0"/>
              <a:t>int</a:t>
            </a:r>
            <a:r>
              <a:rPr lang="en-US" sz="1100" dirty="0" smtClean="0"/>
              <a:t>: The sum of a and b</a:t>
            </a:r>
          </a:p>
          <a:p>
            <a:r>
              <a:rPr lang="en-US" sz="1100" dirty="0" smtClean="0"/>
              <a:t>    """</a:t>
            </a:r>
          </a:p>
          <a:p>
            <a:r>
              <a:rPr lang="en-US" sz="1100" dirty="0" smtClean="0"/>
              <a:t>    return a + b</a:t>
            </a:r>
            <a:endParaRPr lang="en-US" sz="1100" dirty="0"/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457200" y="4552950"/>
            <a:ext cx="265970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Accessing </a:t>
            </a:r>
            <a:r>
              <a:rPr kumimoji="0" lang="en-US" sz="7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Docstrings</a:t>
            </a:r>
            <a:endParaRPr kumimoji="0" lang="en-US" sz="7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print(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add.__doc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__) # shows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full documents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help(add) # Shows full documentation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err="1" smtClean="0"/>
              <a:t>Docsting</a:t>
            </a:r>
            <a:r>
              <a:rPr lang="en-US" sz="2000" dirty="0" smtClean="0"/>
              <a:t>  </a:t>
            </a:r>
            <a:r>
              <a:rPr lang="en-US" sz="2000" dirty="0" err="1" smtClean="0"/>
              <a:t>vs</a:t>
            </a:r>
            <a:r>
              <a:rPr lang="en-US" sz="2000" dirty="0" smtClean="0"/>
              <a:t> Comments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819150"/>
          <a:ext cx="6096000" cy="15544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Docstring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Inside functions/classes/modules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Anywhere in code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Triple quotes (""")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Hash (#)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Stored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 – as __doc__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– completely ignored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Document APIs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Explain logic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Data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624069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dirty="0" smtClean="0"/>
              <a:t>Python data types are the </a:t>
            </a:r>
            <a:r>
              <a:rPr lang="en-US" b="1" dirty="0" smtClean="0"/>
              <a:t>foundation of any Python program</a:t>
            </a:r>
            <a:r>
              <a:rPr lang="en-US" dirty="0" smtClean="0"/>
              <a:t>. They define what kind of value a variable can hold and how the program can interact with that value.</a:t>
            </a:r>
          </a:p>
          <a:p>
            <a:pPr>
              <a:spcBef>
                <a:spcPts val="500"/>
              </a:spcBef>
            </a:pPr>
            <a:r>
              <a:rPr lang="en-US" b="1" dirty="0" smtClean="0"/>
              <a:t>Identify the Nature of Data</a:t>
            </a:r>
          </a:p>
          <a:p>
            <a:pPr>
              <a:spcBef>
                <a:spcPts val="500"/>
              </a:spcBef>
            </a:pPr>
            <a:r>
              <a:rPr lang="en-US" dirty="0" smtClean="0"/>
              <a:t>Every value in Python has a </a:t>
            </a:r>
            <a:r>
              <a:rPr lang="en-US" b="1" dirty="0" smtClean="0"/>
              <a:t>data type</a:t>
            </a:r>
            <a:r>
              <a:rPr lang="en-US" dirty="0" smtClean="0"/>
              <a:t> that tells the interpreter: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What kind of data it is (numeric, text, </a:t>
            </a:r>
            <a:r>
              <a:rPr lang="en-US" dirty="0" err="1" smtClean="0"/>
              <a:t>boolean</a:t>
            </a:r>
            <a:r>
              <a:rPr lang="en-US" dirty="0" smtClean="0"/>
              <a:t>, etc.)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dirty="0" smtClean="0"/>
              <a:t>What operations can be performed on it</a:t>
            </a:r>
          </a:p>
          <a:p>
            <a:pPr marL="342900" indent="-342900">
              <a:spcBef>
                <a:spcPts val="500"/>
              </a:spcBef>
            </a:pPr>
            <a:r>
              <a:rPr lang="en-US" dirty="0" smtClean="0"/>
              <a:t>Example</a:t>
            </a:r>
          </a:p>
          <a:p>
            <a:pPr marL="800100" lvl="1" indent="-342900">
              <a:spcBef>
                <a:spcPts val="500"/>
              </a:spcBef>
            </a:pPr>
            <a:r>
              <a:rPr lang="en-US" dirty="0" smtClean="0"/>
              <a:t>x = 5       # </a:t>
            </a:r>
            <a:r>
              <a:rPr lang="en-US" dirty="0" err="1" smtClean="0"/>
              <a:t>int</a:t>
            </a:r>
            <a:r>
              <a:rPr lang="en-US" dirty="0" smtClean="0"/>
              <a:t> → supports arithmetic</a:t>
            </a:r>
          </a:p>
          <a:p>
            <a:pPr marL="800100" lvl="1" indent="-342900">
              <a:spcBef>
                <a:spcPts val="500"/>
              </a:spcBef>
            </a:pPr>
            <a:r>
              <a:rPr lang="en-US" dirty="0" smtClean="0"/>
              <a:t>name = "AI" # </a:t>
            </a:r>
            <a:r>
              <a:rPr lang="en-US" dirty="0" err="1" smtClean="0"/>
              <a:t>str</a:t>
            </a:r>
            <a:r>
              <a:rPr lang="en-US" dirty="0" smtClean="0"/>
              <a:t> → supports slicing, concatenation</a:t>
            </a:r>
          </a:p>
          <a:p>
            <a:pPr marL="800100" lvl="1" indent="-342900">
              <a:spcBef>
                <a:spcPts val="500"/>
              </a:spcBef>
            </a:pPr>
            <a:endParaRPr lang="en-US" dirty="0" smtClean="0"/>
          </a:p>
          <a:p>
            <a:pPr>
              <a:spcBef>
                <a:spcPts val="500"/>
              </a:spcBef>
            </a:pP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Enable Type-Specific Operations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428750"/>
          <a:ext cx="6705600" cy="22707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52800"/>
                <a:gridCol w="3352800"/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Allowed Operations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int / 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Addition, subtraction, etc.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str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Concatenation, slicing, searching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Indexing, appending, removing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Key-value access, updates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Union, intersection, difference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819150"/>
            <a:ext cx="662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Different data types support different operations: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Number Data Type in Python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" y="81915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Python supports several types of </a:t>
            </a:r>
            <a:r>
              <a:rPr lang="en-US" sz="1200" b="1" dirty="0" smtClean="0"/>
              <a:t>numerical values</a:t>
            </a:r>
            <a:r>
              <a:rPr lang="en-US" sz="1200" dirty="0" smtClean="0"/>
              <a:t>, and they are all part of the </a:t>
            </a:r>
            <a:r>
              <a:rPr lang="en-US" sz="1200" b="1" dirty="0" smtClean="0"/>
              <a:t>Number</a:t>
            </a:r>
            <a:r>
              <a:rPr lang="en-US" sz="1200" dirty="0" smtClean="0"/>
              <a:t> data type category. These types allow us to perform arithmetic, mathematical operations, and type conversions.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7200" y="1428750"/>
            <a:ext cx="3318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Types of Number Data Types in Python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885950"/>
          <a:ext cx="6096000" cy="2286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10, -100, 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Floating-point (decimal)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3.14, -0.001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Complex numbers with real + imaginary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+ 3j, -1j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Number Data Type in Python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4408899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 err="1" smtClean="0"/>
              <a:t>int</a:t>
            </a:r>
            <a:r>
              <a:rPr lang="en-US" sz="1400" b="1" dirty="0" smtClean="0"/>
              <a:t> (Integer)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Whole numbers without decimals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No size limit (can be arbitrarily large)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Example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x = 42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y = -100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z = 1000000000000000000</a:t>
            </a:r>
          </a:p>
          <a:p>
            <a:pPr>
              <a:spcBef>
                <a:spcPts val="500"/>
              </a:spcBef>
            </a:pPr>
            <a:r>
              <a:rPr lang="en-US" sz="1400" b="1" dirty="0" smtClean="0"/>
              <a:t>float (Floating Point)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Real numbers with a decimal point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IEEE 754 double-precision floating-point format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Example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a = 3.14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b = -0.001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c = 2.0</a:t>
            </a:r>
          </a:p>
          <a:p>
            <a:pPr rtl="0">
              <a:spcBef>
                <a:spcPts val="500"/>
              </a:spcBef>
            </a:pPr>
            <a:endParaRPr lang="en-US" sz="1400" dirty="0" smtClean="0"/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Number Data Type in Python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849772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 smtClean="0"/>
              <a:t>complex (Complex Numbers)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Numbers with a real and imaginary part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Written as a + </a:t>
            </a:r>
            <a:r>
              <a:rPr lang="en-US" sz="1400" dirty="0" err="1" smtClean="0"/>
              <a:t>bj</a:t>
            </a:r>
            <a:r>
              <a:rPr lang="en-US" sz="1400" dirty="0" smtClean="0"/>
              <a:t> (where j is the imaginary unit)</a:t>
            </a:r>
          </a:p>
          <a:p>
            <a:pPr rtl="0">
              <a:spcBef>
                <a:spcPts val="500"/>
              </a:spcBef>
            </a:pPr>
            <a:r>
              <a:rPr lang="en-US" sz="1400" dirty="0" err="1" smtClean="0"/>
              <a:t>Exaple</a:t>
            </a:r>
            <a:endParaRPr lang="en-US" sz="1400" dirty="0" smtClean="0"/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num = 2 + 3j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print(</a:t>
            </a:r>
            <a:r>
              <a:rPr lang="en-US" sz="1400" dirty="0" err="1" smtClean="0"/>
              <a:t>num.real</a:t>
            </a:r>
            <a:r>
              <a:rPr lang="en-US" sz="1400" dirty="0" smtClean="0"/>
              <a:t>)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print(</a:t>
            </a:r>
            <a:r>
              <a:rPr lang="en-US" sz="1400" dirty="0" err="1" smtClean="0"/>
              <a:t>num.imag</a:t>
            </a:r>
            <a:r>
              <a:rPr lang="en-US" sz="1400" dirty="0" smtClean="0"/>
              <a:t>) </a:t>
            </a:r>
          </a:p>
          <a:p>
            <a:pPr>
              <a:spcBef>
                <a:spcPts val="500"/>
              </a:spcBef>
            </a:pPr>
            <a:r>
              <a:rPr lang="en-US" sz="1400" b="1" dirty="0" smtClean="0"/>
              <a:t>Check Type with type()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print(type(5)) # &lt;class '</a:t>
            </a:r>
            <a:r>
              <a:rPr lang="en-US" sz="1400" dirty="0" err="1" smtClean="0"/>
              <a:t>int</a:t>
            </a:r>
            <a:r>
              <a:rPr lang="en-US" sz="1400" dirty="0" smtClean="0"/>
              <a:t>'&gt;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print(type(3.5)) # &lt;class 'float'&gt;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print(type(2 + 4j)) # &lt;class 'complex'&gt;</a:t>
            </a:r>
          </a:p>
          <a:p>
            <a:pPr rtl="0">
              <a:spcBef>
                <a:spcPts val="500"/>
              </a:spcBef>
            </a:pPr>
            <a:endParaRPr lang="en-US" sz="1400" dirty="0" smtClean="0"/>
          </a:p>
          <a:p>
            <a:pPr rtl="0">
              <a:spcBef>
                <a:spcPts val="500"/>
              </a:spcBef>
            </a:pPr>
            <a:endParaRPr lang="en-US" sz="1400" dirty="0" smtClean="0"/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Number Data Type in Python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849772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 smtClean="0"/>
              <a:t>complex (Complex Numbers)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Numbers with a real and imaginary part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Written as a + </a:t>
            </a:r>
            <a:r>
              <a:rPr lang="en-US" sz="1400" dirty="0" err="1" smtClean="0"/>
              <a:t>bj</a:t>
            </a:r>
            <a:r>
              <a:rPr lang="en-US" sz="1400" dirty="0" smtClean="0"/>
              <a:t> (where j is the imaginary unit)</a:t>
            </a:r>
          </a:p>
          <a:p>
            <a:pPr rtl="0">
              <a:spcBef>
                <a:spcPts val="500"/>
              </a:spcBef>
            </a:pPr>
            <a:r>
              <a:rPr lang="en-US" sz="1400" dirty="0" err="1" smtClean="0"/>
              <a:t>Exaple</a:t>
            </a:r>
            <a:endParaRPr lang="en-US" sz="1400" dirty="0" smtClean="0"/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num = 2 + 3j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print(</a:t>
            </a:r>
            <a:r>
              <a:rPr lang="en-US" sz="1400" dirty="0" err="1" smtClean="0"/>
              <a:t>num.real</a:t>
            </a:r>
            <a:r>
              <a:rPr lang="en-US" sz="1400" dirty="0" smtClean="0"/>
              <a:t>)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print(</a:t>
            </a:r>
            <a:r>
              <a:rPr lang="en-US" sz="1400" dirty="0" err="1" smtClean="0"/>
              <a:t>num.imag</a:t>
            </a:r>
            <a:r>
              <a:rPr lang="en-US" sz="1400" dirty="0" smtClean="0"/>
              <a:t>) </a:t>
            </a:r>
          </a:p>
          <a:p>
            <a:pPr>
              <a:spcBef>
                <a:spcPts val="500"/>
              </a:spcBef>
            </a:pPr>
            <a:r>
              <a:rPr lang="en-US" sz="1400" b="1" dirty="0" smtClean="0"/>
              <a:t>Check Type with type()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print(type(5)) # &lt;class '</a:t>
            </a:r>
            <a:r>
              <a:rPr lang="en-US" sz="1400" dirty="0" err="1" smtClean="0"/>
              <a:t>int</a:t>
            </a:r>
            <a:r>
              <a:rPr lang="en-US" sz="1400" dirty="0" smtClean="0"/>
              <a:t>'&gt;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print(type(3.5)) # &lt;class 'float'&gt;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print(type(2 + 4j)) # &lt;class 'complex'&gt;</a:t>
            </a:r>
          </a:p>
          <a:p>
            <a:pPr rtl="0">
              <a:spcBef>
                <a:spcPts val="500"/>
              </a:spcBef>
            </a:pPr>
            <a:endParaRPr lang="en-US" sz="1400" dirty="0" smtClean="0"/>
          </a:p>
          <a:p>
            <a:pPr rtl="0">
              <a:spcBef>
                <a:spcPts val="500"/>
              </a:spcBef>
            </a:pPr>
            <a:endParaRPr lang="en-US" sz="1400" dirty="0" smtClean="0"/>
          </a:p>
          <a:p>
            <a:pPr>
              <a:spcBef>
                <a:spcPts val="500"/>
              </a:spcBef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Number Data Type in Python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1077218"/>
          </a:xfrm>
        </p:spPr>
        <p:txBody>
          <a:bodyPr/>
          <a:lstStyle/>
          <a:p>
            <a:r>
              <a:rPr lang="en-US" sz="1400" b="1" dirty="0" smtClean="0"/>
              <a:t>Type Conversion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You can convert between number types using built-in functions:</a:t>
            </a:r>
          </a:p>
          <a:p>
            <a:pPr rtl="0"/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(3.9) # 3 </a:t>
            </a:r>
          </a:p>
          <a:p>
            <a:pPr rtl="0"/>
            <a:r>
              <a:rPr lang="en-US" sz="1400" dirty="0" smtClean="0"/>
              <a:t>	float(5) # 5.0 </a:t>
            </a:r>
          </a:p>
          <a:p>
            <a:pPr rtl="0"/>
            <a:r>
              <a:rPr lang="en-US" sz="1400" dirty="0" smtClean="0"/>
              <a:t>	complex(3) # (3+0j)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Key Features of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816429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1600" b="1" dirty="0" smtClean="0"/>
              <a:t>Easy to Learn &amp; Use</a:t>
            </a:r>
            <a:endParaRPr lang="en-US" sz="1600" dirty="0" smtClean="0"/>
          </a:p>
          <a:p>
            <a:pPr marL="800100" lvl="1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sz="1600" dirty="0" smtClean="0"/>
              <a:t>Simple syntax similar to English</a:t>
            </a:r>
          </a:p>
          <a:p>
            <a:pPr>
              <a:spcBef>
                <a:spcPts val="400"/>
              </a:spcBef>
            </a:pPr>
            <a:r>
              <a:rPr lang="en-US" sz="1600" b="1" dirty="0" smtClean="0"/>
              <a:t>Interpreted Language</a:t>
            </a:r>
            <a:endParaRPr lang="en-US" sz="1600" dirty="0" smtClean="0"/>
          </a:p>
          <a:p>
            <a:pPr marL="800100" lvl="1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sz="1600" dirty="0" smtClean="0"/>
              <a:t>No need for compilation, runs line by line</a:t>
            </a:r>
          </a:p>
          <a:p>
            <a:pPr>
              <a:spcBef>
                <a:spcPts val="400"/>
              </a:spcBef>
            </a:pPr>
            <a:r>
              <a:rPr lang="en-US" sz="1600" b="1" dirty="0" smtClean="0"/>
              <a:t>Dynamically Typed</a:t>
            </a:r>
            <a:endParaRPr lang="en-US" sz="1600" dirty="0" smtClean="0"/>
          </a:p>
          <a:p>
            <a:pPr marL="800100" lvl="1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sz="1600" dirty="0" smtClean="0"/>
              <a:t>No need to declare data types</a:t>
            </a:r>
          </a:p>
          <a:p>
            <a:pPr>
              <a:spcBef>
                <a:spcPts val="400"/>
              </a:spcBef>
            </a:pPr>
            <a:r>
              <a:rPr lang="en-US" sz="1600" b="1" dirty="0" smtClean="0"/>
              <a:t>High-Level Language</a:t>
            </a:r>
            <a:endParaRPr lang="en-US" sz="1600" dirty="0" smtClean="0"/>
          </a:p>
          <a:p>
            <a:pPr marL="800100" lvl="1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sz="1600" dirty="0" smtClean="0"/>
              <a:t>Focus on problem-solving, not low-level memory management</a:t>
            </a:r>
          </a:p>
          <a:p>
            <a:pPr>
              <a:spcBef>
                <a:spcPts val="400"/>
              </a:spcBef>
            </a:pPr>
            <a:r>
              <a:rPr lang="en-US" sz="1600" b="1" dirty="0" smtClean="0"/>
              <a:t>Extensive Standard Library</a:t>
            </a:r>
            <a:endParaRPr lang="en-US" sz="1600" dirty="0" smtClean="0"/>
          </a:p>
          <a:p>
            <a:pPr marL="800100" lvl="1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sz="1600" dirty="0" smtClean="0"/>
              <a:t>Rich built-in modules (math,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, </a:t>
            </a:r>
            <a:r>
              <a:rPr lang="en-US" sz="1600" dirty="0" err="1" smtClean="0"/>
              <a:t>os</a:t>
            </a:r>
            <a:r>
              <a:rPr lang="en-US" sz="1600" dirty="0" smtClean="0"/>
              <a:t>, sys, etc.)</a:t>
            </a:r>
          </a:p>
          <a:p>
            <a:pPr>
              <a:spcBef>
                <a:spcPts val="400"/>
              </a:spcBef>
            </a:pPr>
            <a:r>
              <a:rPr lang="en-US" sz="1600" b="1" dirty="0" smtClean="0"/>
              <a:t>Portable</a:t>
            </a:r>
            <a:endParaRPr lang="en-US" sz="1600" dirty="0" smtClean="0"/>
          </a:p>
          <a:p>
            <a:pPr marL="800100" lvl="1" indent="-342900">
              <a:spcBef>
                <a:spcPts val="400"/>
              </a:spcBef>
              <a:buFont typeface="Arial" pitchFamily="34" charset="0"/>
              <a:buChar char="•"/>
            </a:pPr>
            <a:r>
              <a:rPr lang="en-US" sz="1600" dirty="0" smtClean="0"/>
              <a:t>Write once, run anywhere (cross-platform)</a:t>
            </a:r>
          </a:p>
          <a:p>
            <a:pPr>
              <a:spcBef>
                <a:spcPts val="400"/>
              </a:spcBef>
            </a:pPr>
            <a:endParaRPr lang="en-US" sz="16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err="1" smtClean="0"/>
              <a:t>PythonOperators</a:t>
            </a:r>
            <a:endParaRPr lang="en-US" sz="2000" dirty="0" smtClean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800767"/>
          </a:xfrm>
        </p:spPr>
        <p:txBody>
          <a:bodyPr/>
          <a:lstStyle/>
          <a:p>
            <a:r>
              <a:rPr lang="en-US" sz="1400" dirty="0" smtClean="0"/>
              <a:t>Operators are special symbols or keywords that perform operations on values or variables.</a:t>
            </a:r>
          </a:p>
          <a:p>
            <a:r>
              <a:rPr lang="en-US" sz="1400" dirty="0" smtClean="0"/>
              <a:t>Operands: The values or variables being operated on.</a:t>
            </a:r>
          </a:p>
          <a:p>
            <a:r>
              <a:rPr lang="en-US" sz="1400" dirty="0" smtClean="0"/>
              <a:t>Example:</a:t>
            </a:r>
          </a:p>
          <a:p>
            <a:pPr lvl="1" rtl="0"/>
            <a:r>
              <a:rPr lang="en-US" sz="1400" dirty="0" smtClean="0"/>
              <a:t>a + b # '+' is the operator, 'a' and 'b' are operands</a:t>
            </a:r>
          </a:p>
          <a:p>
            <a:r>
              <a:rPr lang="en-US" sz="1400" b="1" dirty="0" smtClean="0"/>
              <a:t>Categories of Operators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Arithmetic Operators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Comparison (Relational) Operators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Assignment Operators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Logical Operators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Bitwise Operators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Membership Operators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Identity Operators</a:t>
            </a:r>
          </a:p>
          <a:p>
            <a:pPr marL="800100" lvl="1" indent="-342900" rtl="0">
              <a:buFont typeface="+mj-lt"/>
              <a:buAutoNum type="arabicPeriod"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Arithmetic Operators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15444"/>
          </a:xfrm>
        </p:spPr>
        <p:txBody>
          <a:bodyPr/>
          <a:lstStyle/>
          <a:p>
            <a:pPr marL="800100" lvl="1" indent="-342900" rtl="0">
              <a:buFont typeface="Arial" pitchFamily="34" charset="0"/>
              <a:buChar char="•"/>
            </a:pPr>
            <a:r>
              <a:rPr lang="en-US" sz="1400" dirty="0" smtClean="0"/>
              <a:t>Used to perform mathematical operations.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352550"/>
          <a:ext cx="6096000" cy="2682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Result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 + 3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12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5.0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Floor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 //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Modulus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10 %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 **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Comparison Operators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15444"/>
          </a:xfrm>
        </p:spPr>
        <p:txBody>
          <a:bodyPr/>
          <a:lstStyle/>
          <a:p>
            <a:pPr marL="800100" lvl="1" indent="-342900" rtl="0">
              <a:buFont typeface="Arial" pitchFamily="34" charset="0"/>
              <a:buChar char="•"/>
            </a:pPr>
            <a:r>
              <a:rPr lang="en-US" sz="1400" dirty="0" smtClean="0"/>
              <a:t>Used to compare values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76350"/>
          <a:ext cx="6096000" cy="310896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==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!=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&gt;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&lt;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 &gt;=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 &lt;=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Assignment Operators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15444"/>
          </a:xfrm>
        </p:spPr>
        <p:txBody>
          <a:bodyPr/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Used to assign values to variables.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276350"/>
          <a:ext cx="6096000" cy="329184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Equivalent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=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+=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+=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= a + 3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-=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-=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= a - 2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*=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= a *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/=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= a /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//=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//=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= a //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%=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= a %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**=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**=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a **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Logical Operators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15444"/>
          </a:xfrm>
        </p:spPr>
        <p:txBody>
          <a:bodyPr/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Used to combine conditional statements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76350"/>
          <a:ext cx="7984413" cy="1828800"/>
        </p:xfrm>
        <a:graphic>
          <a:graphicData uri="http://schemas.openxmlformats.org/drawingml/2006/table">
            <a:tbl>
              <a:tblPr/>
              <a:tblGrid>
                <a:gridCol w="987743"/>
                <a:gridCol w="3034270"/>
                <a:gridCol w="1981200"/>
                <a:gridCol w="1981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both statements are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 and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Returns True if one of the statements is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 or 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Reverse the 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Bitwise Operators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15444"/>
          </a:xfrm>
        </p:spPr>
        <p:txBody>
          <a:bodyPr/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Operate on bits (binary level).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276350"/>
          <a:ext cx="6096000" cy="234696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Bitwise 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 &amp; 3 →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`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`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Bitwise 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Bitwise 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^ 3 →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Bitwise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~5 → 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Shift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 &lt;&lt; 1 →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Shift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&gt;&gt; 1 →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Membership Operators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15444"/>
          </a:xfrm>
        </p:spPr>
        <p:txBody>
          <a:bodyPr/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Check for membership in a sequence (like list, string, etc.)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1352550"/>
          <a:ext cx="6724968" cy="1005840"/>
        </p:xfrm>
        <a:graphic>
          <a:graphicData uri="http://schemas.openxmlformats.org/drawingml/2006/table">
            <a:tbl>
              <a:tblPr/>
              <a:tblGrid>
                <a:gridCol w="1066800"/>
                <a:gridCol w="3276600"/>
                <a:gridCol w="1524000"/>
                <a:gridCol w="857568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if value is found in sequence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'a' in 'apple'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not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if value is not found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'x' not in 'apple'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24955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2E3BAE"/>
                </a:solidFill>
                <a:latin typeface="Calibri"/>
                <a:ea typeface="+mj-ea"/>
                <a:cs typeface="Calibri"/>
              </a:rPr>
              <a:t>Identity Operators</a:t>
            </a: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1200" dirty="0" smtClean="0"/>
              <a:t>Compare memory locations of two objects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81000" y="3409950"/>
          <a:ext cx="8077200" cy="822960"/>
        </p:xfrm>
        <a:graphic>
          <a:graphicData uri="http://schemas.openxmlformats.org/drawingml/2006/table">
            <a:tbl>
              <a:tblPr/>
              <a:tblGrid>
                <a:gridCol w="1371600"/>
                <a:gridCol w="3352800"/>
                <a:gridCol w="1333500"/>
                <a:gridCol w="20193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 if two variables point to same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is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Depends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is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 if they don't point to same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is not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Introduction to Conditional Statements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431709"/>
          </a:xfrm>
        </p:spPr>
        <p:txBody>
          <a:bodyPr/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Conditional statements allow </a:t>
            </a:r>
            <a:r>
              <a:rPr lang="en-US" sz="1600" b="1" dirty="0" smtClean="0"/>
              <a:t>decision-making</a:t>
            </a:r>
            <a:r>
              <a:rPr lang="en-US" sz="1600" dirty="0" smtClean="0"/>
              <a:t> in Python.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They enable you to execute </a:t>
            </a:r>
            <a:r>
              <a:rPr lang="en-US" sz="1600" b="1" dirty="0" smtClean="0"/>
              <a:t>certain blocks of code</a:t>
            </a:r>
            <a:r>
              <a:rPr lang="en-US" sz="1600" dirty="0" smtClean="0"/>
              <a:t> based on conditions.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Common conditional constructs:</a:t>
            </a:r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if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if-else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if-</a:t>
            </a:r>
            <a:r>
              <a:rPr lang="en-US" sz="1400" dirty="0" err="1" smtClean="0"/>
              <a:t>elif</a:t>
            </a:r>
            <a:r>
              <a:rPr lang="en-US" sz="1400" dirty="0" smtClean="0"/>
              <a:t>-else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r>
              <a:rPr lang="en-US" sz="1200" b="1" dirty="0" smtClean="0"/>
              <a:t>Syntax of if Statement</a:t>
            </a:r>
          </a:p>
          <a:p>
            <a:pPr lvl="1" rtl="0"/>
            <a:r>
              <a:rPr lang="en-US" sz="1400" dirty="0" smtClean="0"/>
              <a:t>if condition: </a:t>
            </a:r>
          </a:p>
          <a:p>
            <a:pPr lvl="1" rtl="0"/>
            <a:r>
              <a:rPr lang="en-US" sz="1400" dirty="0" smtClean="0"/>
              <a:t>	# Code block to execute if condition is True </a:t>
            </a:r>
          </a:p>
          <a:p>
            <a:pPr marL="800100" lvl="1" indent="-342900" rtl="0">
              <a:buFont typeface="Arial" pitchFamily="34" charset="0"/>
              <a:buChar char="•"/>
            </a:pPr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The condition should return a Boolean value (True or False).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b="1" dirty="0" smtClean="0"/>
              <a:t>Indentation</a:t>
            </a:r>
            <a:r>
              <a:rPr lang="en-US" sz="1400" dirty="0" smtClean="0"/>
              <a:t> is crucial in Python (usually 4 spaces).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800100" lvl="1" indent="-342900"/>
            <a:endParaRPr lang="en-US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If statement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015936"/>
          </a:xfrm>
        </p:spPr>
        <p:txBody>
          <a:bodyPr/>
          <a:lstStyle/>
          <a:p>
            <a:pPr marL="342900" indent="-342900"/>
            <a:r>
              <a:rPr lang="en-US" sz="1400" dirty="0" smtClean="0"/>
              <a:t>Example</a:t>
            </a:r>
          </a:p>
          <a:p>
            <a:pPr marL="800100" lvl="1" indent="-342900"/>
            <a:r>
              <a:rPr lang="en-US" sz="1400" dirty="0" smtClean="0"/>
              <a:t>age = 20</a:t>
            </a:r>
          </a:p>
          <a:p>
            <a:pPr marL="800100" lvl="1" indent="-342900"/>
            <a:r>
              <a:rPr lang="en-US" sz="1400" dirty="0" smtClean="0"/>
              <a:t>if age &gt;= 18:</a:t>
            </a:r>
          </a:p>
          <a:p>
            <a:pPr marL="800100" lvl="1" indent="-342900"/>
            <a:r>
              <a:rPr lang="en-US" sz="1400" dirty="0" smtClean="0"/>
              <a:t>    print("You are an adult")</a:t>
            </a:r>
          </a:p>
          <a:p>
            <a:pPr marL="800100" lvl="1" indent="-342900"/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If the condition is </a:t>
            </a:r>
            <a:r>
              <a:rPr lang="en-US" sz="1600" b="1" dirty="0" smtClean="0"/>
              <a:t>True</a:t>
            </a:r>
            <a:r>
              <a:rPr lang="en-US" sz="1600" dirty="0" smtClean="0"/>
              <a:t>, the indented code block </a:t>
            </a:r>
            <a:r>
              <a:rPr lang="en-US" sz="1600" b="1" dirty="0" smtClean="0"/>
              <a:t>executes</a:t>
            </a:r>
            <a:r>
              <a:rPr lang="en-US" sz="16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If the condition is </a:t>
            </a:r>
            <a:r>
              <a:rPr lang="en-US" sz="1600" b="1" dirty="0" smtClean="0"/>
              <a:t>False</a:t>
            </a:r>
            <a:r>
              <a:rPr lang="en-US" sz="1600" dirty="0" smtClean="0"/>
              <a:t>, nothing happens.</a:t>
            </a:r>
          </a:p>
          <a:p>
            <a:pPr marL="800100" lvl="1" indent="-342900"/>
            <a:endParaRPr lang="en-US" sz="1400" dirty="0" smtClean="0"/>
          </a:p>
          <a:p>
            <a:pPr marL="800100" lvl="1" indent="-342900"/>
            <a:endParaRPr lang="en-US" sz="1100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If-else statement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800767"/>
          </a:xfrm>
        </p:spPr>
        <p:txBody>
          <a:bodyPr/>
          <a:lstStyle/>
          <a:p>
            <a:pPr marL="800100" lvl="1" indent="-342900"/>
            <a:r>
              <a:rPr lang="en-US" sz="1400" dirty="0" smtClean="0"/>
              <a:t>if condition:</a:t>
            </a:r>
          </a:p>
          <a:p>
            <a:pPr marL="800100" lvl="1" indent="-342900"/>
            <a:r>
              <a:rPr lang="en-US" sz="1400" dirty="0" smtClean="0"/>
              <a:t>    # Code block if True</a:t>
            </a:r>
          </a:p>
          <a:p>
            <a:pPr marL="800100" lvl="1" indent="-342900"/>
            <a:r>
              <a:rPr lang="en-US" sz="1400" dirty="0" smtClean="0"/>
              <a:t>else:</a:t>
            </a:r>
          </a:p>
          <a:p>
            <a:pPr marL="800100" lvl="1" indent="-342900"/>
            <a:r>
              <a:rPr lang="en-US" sz="1400" dirty="0" smtClean="0"/>
              <a:t>    # Code block if False</a:t>
            </a:r>
          </a:p>
          <a:p>
            <a:pPr marL="800100" lvl="1" indent="-342900"/>
            <a:endParaRPr lang="en-US" sz="1400" dirty="0" smtClean="0"/>
          </a:p>
          <a:p>
            <a:r>
              <a:rPr lang="en-US" sz="1400" b="1" dirty="0" smtClean="0"/>
              <a:t>Example:</a:t>
            </a:r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800100" lvl="1" indent="-342900"/>
            <a:r>
              <a:rPr lang="en-US" sz="1400" dirty="0" smtClean="0"/>
              <a:t>marks = 45</a:t>
            </a:r>
          </a:p>
          <a:p>
            <a:pPr marL="800100" lvl="1" indent="-342900"/>
            <a:r>
              <a:rPr lang="en-US" sz="1400" dirty="0" smtClean="0"/>
              <a:t>if marks &gt;= 50:</a:t>
            </a:r>
          </a:p>
          <a:p>
            <a:pPr marL="800100" lvl="1" indent="-342900"/>
            <a:r>
              <a:rPr lang="en-US" sz="1400" dirty="0" smtClean="0"/>
              <a:t>    print("Pass")</a:t>
            </a:r>
          </a:p>
          <a:p>
            <a:pPr marL="800100" lvl="1" indent="-342900"/>
            <a:r>
              <a:rPr lang="en-US" sz="1400" dirty="0" smtClean="0"/>
              <a:t>else:</a:t>
            </a:r>
          </a:p>
          <a:p>
            <a:pPr marL="800100" lvl="1" indent="-342900"/>
            <a:r>
              <a:rPr lang="en-US" sz="1400" dirty="0" smtClean="0"/>
              <a:t>    print("Fail")</a:t>
            </a:r>
          </a:p>
          <a:p>
            <a:pPr marL="800100" lvl="1" indent="-342900"/>
            <a:endParaRPr lang="en-US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Key Features of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1692771"/>
          </a:xfrm>
        </p:spPr>
        <p:txBody>
          <a:bodyPr/>
          <a:lstStyle/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Procedural Programming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Object-Oriented Programming (OOP)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Functional Programming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Python supports multiple paradigms in the same program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if-</a:t>
            </a:r>
            <a:r>
              <a:rPr lang="en-US" sz="2000" dirty="0" err="1" smtClean="0"/>
              <a:t>elif</a:t>
            </a:r>
            <a:r>
              <a:rPr lang="en-US" sz="2000" dirty="0" smtClean="0"/>
              <a:t>-else Statement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877985"/>
          </a:xfrm>
        </p:spPr>
        <p:txBody>
          <a:bodyPr/>
          <a:lstStyle/>
          <a:p>
            <a:pPr marL="800100" lvl="1" indent="-342900"/>
            <a:r>
              <a:rPr lang="en-US" sz="1400" dirty="0" smtClean="0"/>
              <a:t>if condition1:</a:t>
            </a:r>
          </a:p>
          <a:p>
            <a:pPr marL="800100" lvl="1" indent="-342900"/>
            <a:r>
              <a:rPr lang="en-US" sz="1400" dirty="0" smtClean="0"/>
              <a:t>    # Block 1</a:t>
            </a:r>
          </a:p>
          <a:p>
            <a:pPr marL="800100" lvl="1" indent="-342900"/>
            <a:r>
              <a:rPr lang="en-US" sz="1400" dirty="0" err="1" smtClean="0"/>
              <a:t>elif</a:t>
            </a:r>
            <a:r>
              <a:rPr lang="en-US" sz="1400" dirty="0" smtClean="0"/>
              <a:t> condition2:</a:t>
            </a:r>
          </a:p>
          <a:p>
            <a:pPr marL="800100" lvl="1" indent="-342900"/>
            <a:r>
              <a:rPr lang="en-US" sz="1400" dirty="0" smtClean="0"/>
              <a:t>    # Block 2</a:t>
            </a:r>
          </a:p>
          <a:p>
            <a:pPr marL="800100" lvl="1" indent="-342900"/>
            <a:r>
              <a:rPr lang="en-US" sz="1400" dirty="0" err="1" smtClean="0"/>
              <a:t>elif</a:t>
            </a:r>
            <a:r>
              <a:rPr lang="en-US" sz="1400" dirty="0" smtClean="0"/>
              <a:t> condition3:</a:t>
            </a:r>
          </a:p>
          <a:p>
            <a:pPr marL="800100" lvl="1" indent="-342900"/>
            <a:r>
              <a:rPr lang="en-US" sz="1400" dirty="0" smtClean="0"/>
              <a:t>    # Block 3</a:t>
            </a:r>
          </a:p>
          <a:p>
            <a:pPr marL="800100" lvl="1" indent="-342900"/>
            <a:r>
              <a:rPr lang="en-US" sz="1400" dirty="0" smtClean="0"/>
              <a:t>else:</a:t>
            </a:r>
          </a:p>
          <a:p>
            <a:pPr marL="800100" lvl="1" indent="-342900"/>
            <a:r>
              <a:rPr lang="en-US" sz="1400" dirty="0" smtClean="0"/>
              <a:t>    # Default block</a:t>
            </a:r>
          </a:p>
          <a:p>
            <a:pPr marL="800100" lvl="1" indent="-342900"/>
            <a:endParaRPr lang="en-US" sz="1400" dirty="0" smtClean="0"/>
          </a:p>
          <a:p>
            <a:pPr marL="342900" indent="-342900"/>
            <a:r>
              <a:rPr lang="en-US" sz="1400" dirty="0" smtClean="0"/>
              <a:t>Example</a:t>
            </a:r>
          </a:p>
          <a:p>
            <a:pPr marL="800100" lvl="1" indent="-342900"/>
            <a:r>
              <a:rPr lang="pt-BR" sz="1400" dirty="0" smtClean="0"/>
              <a:t>num = 0</a:t>
            </a:r>
          </a:p>
          <a:p>
            <a:pPr marL="800100" lvl="1" indent="-342900"/>
            <a:r>
              <a:rPr lang="pt-BR" sz="1400" dirty="0" smtClean="0"/>
              <a:t>if num &gt; 0:</a:t>
            </a:r>
          </a:p>
          <a:p>
            <a:pPr marL="800100" lvl="1" indent="-342900"/>
            <a:r>
              <a:rPr lang="pt-BR" sz="1400" dirty="0" smtClean="0"/>
              <a:t>    print("Positive")</a:t>
            </a:r>
          </a:p>
          <a:p>
            <a:pPr marL="800100" lvl="1" indent="-342900"/>
            <a:r>
              <a:rPr lang="pt-BR" sz="1400" dirty="0" smtClean="0"/>
              <a:t>elif num &lt; 0:</a:t>
            </a:r>
          </a:p>
          <a:p>
            <a:pPr marL="800100" lvl="1" indent="-342900"/>
            <a:r>
              <a:rPr lang="pt-BR" sz="1400" dirty="0" smtClean="0"/>
              <a:t>    print("Negative")</a:t>
            </a:r>
          </a:p>
          <a:p>
            <a:pPr marL="800100" lvl="1" indent="-342900"/>
            <a:r>
              <a:rPr lang="pt-BR" sz="1400" dirty="0" smtClean="0"/>
              <a:t>else:</a:t>
            </a:r>
          </a:p>
          <a:p>
            <a:pPr marL="800100" lvl="1" indent="-342900"/>
            <a:r>
              <a:rPr lang="pt-BR" sz="1400" dirty="0" smtClean="0"/>
              <a:t>    print("Zero")</a:t>
            </a:r>
          </a:p>
          <a:p>
            <a:pPr marL="800100" lvl="1" indent="-342900"/>
            <a:endParaRPr lang="en-US" sz="1400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Nested if Statements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939540"/>
          </a:xfrm>
        </p:spPr>
        <p:txBody>
          <a:bodyPr/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A </a:t>
            </a:r>
            <a:r>
              <a:rPr lang="en-US" sz="1600" b="1" dirty="0" smtClean="0"/>
              <a:t>nested if</a:t>
            </a:r>
            <a:r>
              <a:rPr lang="en-US" sz="1600" dirty="0" smtClean="0"/>
              <a:t> is an if statement </a:t>
            </a:r>
            <a:r>
              <a:rPr lang="en-US" sz="1600" b="1" dirty="0" smtClean="0"/>
              <a:t>inside another if</a:t>
            </a:r>
            <a:r>
              <a:rPr lang="en-US" sz="1600" dirty="0" smtClean="0"/>
              <a:t> statement.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It allows checking </a:t>
            </a:r>
            <a:r>
              <a:rPr lang="en-US" sz="1600" b="1" dirty="0" smtClean="0"/>
              <a:t>multiple levels</a:t>
            </a:r>
            <a:r>
              <a:rPr lang="en-US" sz="1600" dirty="0" smtClean="0"/>
              <a:t> of conditions.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Very useful for </a:t>
            </a:r>
            <a:r>
              <a:rPr lang="en-US" sz="1600" b="1" dirty="0" smtClean="0"/>
              <a:t>complex decision-making</a:t>
            </a:r>
            <a:r>
              <a:rPr lang="en-US" sz="1600" dirty="0" smtClean="0"/>
              <a:t>.</a:t>
            </a:r>
          </a:p>
          <a:p>
            <a:pPr marL="800100" lvl="1" indent="-342900"/>
            <a:endParaRPr lang="en-US" sz="1600" dirty="0" smtClean="0"/>
          </a:p>
          <a:p>
            <a:pPr marL="800100" lvl="1" indent="-342900"/>
            <a:r>
              <a:rPr lang="en-US" sz="1600" dirty="0" smtClean="0"/>
              <a:t>if condition1:</a:t>
            </a:r>
          </a:p>
          <a:p>
            <a:pPr marL="800100" lvl="1" indent="-342900"/>
            <a:r>
              <a:rPr lang="en-US" sz="1600" dirty="0" smtClean="0"/>
              <a:t>    if condition2:</a:t>
            </a:r>
          </a:p>
          <a:p>
            <a:pPr marL="800100" lvl="1" indent="-342900"/>
            <a:r>
              <a:rPr lang="en-US" sz="1600" dirty="0" smtClean="0"/>
              <a:t>        # Code block if both conditions are True</a:t>
            </a:r>
          </a:p>
          <a:p>
            <a:pPr marL="342900" indent="-342900"/>
            <a:r>
              <a:rPr lang="en-US" sz="1600" dirty="0" smtClean="0"/>
              <a:t>Example</a:t>
            </a:r>
          </a:p>
          <a:p>
            <a:pPr marL="800100" lvl="1" indent="-342900"/>
            <a:r>
              <a:rPr lang="en-US" sz="1600" dirty="0" smtClean="0"/>
              <a:t>age = 20</a:t>
            </a:r>
          </a:p>
          <a:p>
            <a:pPr marL="800100" lvl="1" indent="-342900"/>
            <a:r>
              <a:rPr lang="en-US" sz="1600" dirty="0" smtClean="0"/>
              <a:t>if age &gt; 18:</a:t>
            </a:r>
          </a:p>
          <a:p>
            <a:pPr marL="800100" lvl="1" indent="-342900"/>
            <a:r>
              <a:rPr lang="en-US" sz="1600" dirty="0" smtClean="0"/>
              <a:t>    print("You are an adult")</a:t>
            </a:r>
          </a:p>
          <a:p>
            <a:pPr marL="800100" lvl="1" indent="-342900"/>
            <a:r>
              <a:rPr lang="en-US" sz="1600" dirty="0" smtClean="0"/>
              <a:t>    if age &gt;= 21:</a:t>
            </a:r>
          </a:p>
          <a:p>
            <a:pPr marL="800100" lvl="1" indent="-342900"/>
            <a:r>
              <a:rPr lang="en-US" sz="1600" dirty="0" smtClean="0"/>
              <a:t>        print("You can also drink alcohol")</a:t>
            </a:r>
          </a:p>
          <a:p>
            <a:pPr marL="800100" lvl="1" indent="-342900"/>
            <a:r>
              <a:rPr lang="en-US" sz="1600" dirty="0" smtClean="0"/>
              <a:t>    else:</a:t>
            </a:r>
          </a:p>
          <a:p>
            <a:pPr marL="800100" lvl="1" indent="-342900"/>
            <a:r>
              <a:rPr lang="en-US" sz="1600" dirty="0" smtClean="0"/>
              <a:t>        print("But not old enough to drink alcohol")</a:t>
            </a:r>
          </a:p>
          <a:p>
            <a:pPr marL="800100" lvl="1" indent="-342900"/>
            <a:endParaRPr lang="en-US" sz="1600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Nested if Statements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954655"/>
          </a:xfrm>
        </p:spPr>
        <p:txBody>
          <a:bodyPr/>
          <a:lstStyle/>
          <a:p>
            <a:pPr marL="800100" lvl="1" indent="-342900"/>
            <a:r>
              <a:rPr lang="en-US" sz="1600" dirty="0" smtClean="0"/>
              <a:t>age = 25</a:t>
            </a:r>
          </a:p>
          <a:p>
            <a:pPr marL="800100" lvl="1" indent="-342900"/>
            <a:r>
              <a:rPr lang="en-US" sz="1600" dirty="0" err="1" smtClean="0"/>
              <a:t>has_license</a:t>
            </a:r>
            <a:r>
              <a:rPr lang="en-US" sz="1600" dirty="0" smtClean="0"/>
              <a:t> = True</a:t>
            </a:r>
          </a:p>
          <a:p>
            <a:pPr marL="800100" lvl="1" indent="-342900"/>
            <a:endParaRPr lang="en-US" sz="1600" dirty="0" smtClean="0"/>
          </a:p>
          <a:p>
            <a:pPr marL="800100" lvl="1" indent="-342900"/>
            <a:r>
              <a:rPr lang="en-US" sz="1600" dirty="0" smtClean="0"/>
              <a:t>if age &gt;= 18:</a:t>
            </a:r>
          </a:p>
          <a:p>
            <a:pPr marL="800100" lvl="1" indent="-342900"/>
            <a:r>
              <a:rPr lang="en-US" sz="1600" dirty="0" smtClean="0"/>
              <a:t>    print("You are eligible to drive.")</a:t>
            </a:r>
          </a:p>
          <a:p>
            <a:pPr marL="800100" lvl="1" indent="-342900"/>
            <a:r>
              <a:rPr lang="en-US" sz="1600" dirty="0" smtClean="0"/>
              <a:t>    if </a:t>
            </a:r>
            <a:r>
              <a:rPr lang="en-US" sz="1600" dirty="0" err="1" smtClean="0"/>
              <a:t>has_license</a:t>
            </a:r>
            <a:r>
              <a:rPr lang="en-US" sz="1600" dirty="0" smtClean="0"/>
              <a:t>:</a:t>
            </a:r>
          </a:p>
          <a:p>
            <a:pPr marL="800100" lvl="1" indent="-342900"/>
            <a:r>
              <a:rPr lang="en-US" sz="1600" dirty="0" smtClean="0"/>
              <a:t>        print("You have a valid license.")</a:t>
            </a:r>
          </a:p>
          <a:p>
            <a:pPr marL="800100" lvl="1" indent="-342900"/>
            <a:r>
              <a:rPr lang="en-US" sz="1600" dirty="0" smtClean="0"/>
              <a:t>    else:</a:t>
            </a:r>
          </a:p>
          <a:p>
            <a:pPr marL="800100" lvl="1" indent="-342900"/>
            <a:r>
              <a:rPr lang="en-US" sz="1600" dirty="0" smtClean="0"/>
              <a:t>        print("You need to get a license.")</a:t>
            </a:r>
          </a:p>
          <a:p>
            <a:pPr marL="800100" lvl="1" indent="-342900"/>
            <a:r>
              <a:rPr lang="en-US" sz="1600" dirty="0" smtClean="0"/>
              <a:t>else:</a:t>
            </a:r>
          </a:p>
          <a:p>
            <a:pPr marL="800100" lvl="1" indent="-342900"/>
            <a:r>
              <a:rPr lang="en-US" sz="1600" dirty="0" smtClean="0"/>
              <a:t>    print("You are not eligible to drive.")</a:t>
            </a:r>
          </a:p>
          <a:p>
            <a:pPr marL="800100" lvl="1" indent="-342900"/>
            <a:endParaRPr lang="en-US" sz="1600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Loops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646331"/>
          </a:xfrm>
        </p:spPr>
        <p:txBody>
          <a:bodyPr/>
          <a:lstStyle/>
          <a:p>
            <a:pPr marL="342900" indent="-342900"/>
            <a:r>
              <a:rPr lang="en-US" sz="1400" dirty="0" smtClean="0"/>
              <a:t>A </a:t>
            </a:r>
            <a:r>
              <a:rPr lang="en-US" sz="1400" b="1" dirty="0" smtClean="0"/>
              <a:t>loop</a:t>
            </a:r>
            <a:r>
              <a:rPr lang="en-US" sz="1400" dirty="0" smtClean="0"/>
              <a:t> is used to repeat a block of code multiple times until a condition is met or for a specific number iterations</a:t>
            </a:r>
          </a:p>
          <a:p>
            <a:pPr marL="342900" indent="-342900"/>
            <a:endParaRPr lang="en-US" sz="1400" dirty="0" smtClean="0"/>
          </a:p>
          <a:p>
            <a:pPr marL="342900" indent="-342900"/>
            <a:r>
              <a:rPr lang="en-US" sz="1400" b="1" dirty="0" smtClean="0"/>
              <a:t>Types of Loops in Python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1657350"/>
          <a:ext cx="6096000" cy="143256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Loop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for loop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Used to iterate over a sequence (list, tuple, string, etc.)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while loop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Repeats as long as a condition is 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Nested loop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loop inside another loop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The for Loops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4801314"/>
          </a:xfrm>
        </p:spPr>
        <p:txBody>
          <a:bodyPr/>
          <a:lstStyle/>
          <a:p>
            <a:pPr marL="342900" indent="-342900"/>
            <a:r>
              <a:rPr lang="en-US" sz="1400" b="1" dirty="0" smtClean="0"/>
              <a:t>Syntax</a:t>
            </a:r>
          </a:p>
          <a:p>
            <a:pPr marL="342900" indent="-342900"/>
            <a:endParaRPr lang="en-US" sz="1400" dirty="0" smtClean="0"/>
          </a:p>
          <a:p>
            <a:pPr marL="800100" lvl="1" indent="-342900"/>
            <a:r>
              <a:rPr lang="en-US" sz="1400" dirty="0" smtClean="0"/>
              <a:t>for variable in sequence:</a:t>
            </a:r>
          </a:p>
          <a:p>
            <a:pPr marL="800100" lvl="1" indent="-342900"/>
            <a:r>
              <a:rPr lang="en-US" sz="1400" dirty="0" smtClean="0"/>
              <a:t>    # code block</a:t>
            </a:r>
          </a:p>
          <a:p>
            <a:pPr marL="342900" indent="-342900"/>
            <a:r>
              <a:rPr lang="en-US" sz="1400" b="1" dirty="0" smtClean="0"/>
              <a:t>Example</a:t>
            </a:r>
          </a:p>
          <a:p>
            <a:pPr marL="800100" lvl="1" indent="-342900"/>
            <a:r>
              <a:rPr lang="en-US" sz="1400" dirty="0" smtClean="0"/>
              <a:t>fruits = ["apple", "banana", "cherry"]</a:t>
            </a:r>
          </a:p>
          <a:p>
            <a:pPr marL="800100" lvl="1" indent="-342900"/>
            <a:r>
              <a:rPr lang="en-US" sz="1400" dirty="0" smtClean="0"/>
              <a:t>for fruit in fruits:</a:t>
            </a:r>
          </a:p>
          <a:p>
            <a:pPr marL="800100" lvl="1" indent="-342900"/>
            <a:r>
              <a:rPr lang="en-US" sz="1400" dirty="0" smtClean="0"/>
              <a:t>    print(fruit)</a:t>
            </a:r>
          </a:p>
          <a:p>
            <a:pPr marL="800100" lvl="1" indent="-342900"/>
            <a:endParaRPr lang="en-US" sz="1400" dirty="0" smtClean="0"/>
          </a:p>
          <a:p>
            <a:pPr marL="342900" indent="-342900"/>
            <a:r>
              <a:rPr lang="en-US" sz="1400" b="1" dirty="0" smtClean="0"/>
              <a:t>Example using range</a:t>
            </a:r>
          </a:p>
          <a:p>
            <a:pPr marL="342900" indent="-342900"/>
            <a:endParaRPr lang="en-US" sz="1400" b="1" dirty="0" smtClean="0"/>
          </a:p>
          <a:p>
            <a:pPr marL="800100" lvl="1" indent="-342900"/>
            <a:r>
              <a:rPr lang="en-US" sz="1400" dirty="0" smtClean="0"/>
              <a:t>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range(1, 6):</a:t>
            </a:r>
          </a:p>
          <a:p>
            <a:pPr marL="800100" lvl="1" indent="-342900"/>
            <a:r>
              <a:rPr lang="en-US" sz="1400" dirty="0" smtClean="0"/>
              <a:t>    print(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</a:p>
          <a:p>
            <a:pPr marL="800100" lvl="1" indent="-342900"/>
            <a:endParaRPr lang="en-US" sz="1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range(n) creates a sequence from 0 to n-1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range(start, stop, step) supports custom ranges</a:t>
            </a:r>
          </a:p>
          <a:p>
            <a:pPr marL="800100" lvl="1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b="1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The while Loops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231654"/>
          </a:xfrm>
        </p:spPr>
        <p:txBody>
          <a:bodyPr/>
          <a:lstStyle/>
          <a:p>
            <a:pPr marL="342900" indent="-342900"/>
            <a:r>
              <a:rPr lang="en-US" sz="1400" b="1" dirty="0" smtClean="0"/>
              <a:t>Syntax</a:t>
            </a:r>
          </a:p>
          <a:p>
            <a:pPr marL="342900" indent="-342900"/>
            <a:endParaRPr lang="en-US" sz="1400" dirty="0" smtClean="0"/>
          </a:p>
          <a:p>
            <a:pPr marL="800100" lvl="1" indent="-342900"/>
            <a:r>
              <a:rPr lang="en-US" sz="1400" dirty="0" smtClean="0"/>
              <a:t>while condition:</a:t>
            </a:r>
          </a:p>
          <a:p>
            <a:pPr marL="800100" lvl="1" indent="-342900"/>
            <a:r>
              <a:rPr lang="en-US" sz="1400" dirty="0" smtClean="0"/>
              <a:t>    # code block</a:t>
            </a:r>
          </a:p>
          <a:p>
            <a:pPr marL="342900" indent="-342900"/>
            <a:r>
              <a:rPr lang="en-US" sz="1400" b="1" dirty="0" smtClean="0"/>
              <a:t>Example</a:t>
            </a:r>
          </a:p>
          <a:p>
            <a:pPr marL="800100" lvl="1" indent="-342900"/>
            <a:r>
              <a:rPr lang="nn-NO" sz="1400" dirty="0" smtClean="0"/>
              <a:t>i = 1</a:t>
            </a:r>
          </a:p>
          <a:p>
            <a:pPr marL="800100" lvl="1" indent="-342900"/>
            <a:r>
              <a:rPr lang="nn-NO" sz="1400" dirty="0" smtClean="0"/>
              <a:t>while i &lt;= 5:</a:t>
            </a:r>
          </a:p>
          <a:p>
            <a:pPr marL="800100" lvl="1" indent="-342900"/>
            <a:r>
              <a:rPr lang="nn-NO" sz="1400" dirty="0" smtClean="0"/>
              <a:t>    print(i)</a:t>
            </a:r>
          </a:p>
          <a:p>
            <a:pPr marL="800100" lvl="1" indent="-342900"/>
            <a:r>
              <a:rPr lang="nn-NO" sz="1400" dirty="0" smtClean="0"/>
              <a:t>    i += 1</a:t>
            </a:r>
          </a:p>
          <a:p>
            <a:pPr marL="800100" lvl="1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b="1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break, continue, and else with Loops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5601533"/>
          </a:xfrm>
        </p:spPr>
        <p:txBody>
          <a:bodyPr/>
          <a:lstStyle/>
          <a:p>
            <a:pPr marL="342900" indent="-342900"/>
            <a:r>
              <a:rPr lang="en-US" sz="1400" b="1" dirty="0" smtClean="0"/>
              <a:t>break – exit the loop</a:t>
            </a:r>
          </a:p>
          <a:p>
            <a:pPr marL="342900" indent="-342900"/>
            <a:endParaRPr lang="en-US" sz="1400" dirty="0" smtClean="0"/>
          </a:p>
          <a:p>
            <a:pPr marL="800100" lvl="1" indent="-342900"/>
            <a:r>
              <a:rPr lang="en-US" sz="1400" dirty="0" smtClean="0"/>
              <a:t>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range(10):</a:t>
            </a:r>
          </a:p>
          <a:p>
            <a:pPr marL="800100" lvl="1" indent="-342900"/>
            <a:r>
              <a:rPr lang="en-US" sz="1400" dirty="0" smtClean="0"/>
              <a:t>    if </a:t>
            </a:r>
            <a:r>
              <a:rPr lang="en-US" sz="1400" dirty="0" err="1" smtClean="0"/>
              <a:t>i</a:t>
            </a:r>
            <a:r>
              <a:rPr lang="en-US" sz="1400" dirty="0" smtClean="0"/>
              <a:t> == 5:</a:t>
            </a:r>
          </a:p>
          <a:p>
            <a:pPr marL="800100" lvl="1" indent="-342900"/>
            <a:r>
              <a:rPr lang="en-US" sz="1400" dirty="0" smtClean="0"/>
              <a:t>        break</a:t>
            </a:r>
          </a:p>
          <a:p>
            <a:pPr marL="800100" lvl="1" indent="-342900"/>
            <a:r>
              <a:rPr lang="en-US" sz="1400" dirty="0" smtClean="0"/>
              <a:t>    print(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</a:p>
          <a:p>
            <a:pPr marL="800100" lvl="1" indent="-342900"/>
            <a:endParaRPr lang="en-US" sz="1400" dirty="0" smtClean="0"/>
          </a:p>
          <a:p>
            <a:pPr marL="342900" indent="-342900"/>
            <a:r>
              <a:rPr lang="en-US" sz="1400" b="1" dirty="0" smtClean="0"/>
              <a:t>continue – skip the current iteration</a:t>
            </a:r>
          </a:p>
          <a:p>
            <a:pPr marL="342900" indent="-342900"/>
            <a:endParaRPr lang="en-US" sz="1400" dirty="0" smtClean="0"/>
          </a:p>
          <a:p>
            <a:pPr marL="800100" lvl="1" indent="-342900"/>
            <a:r>
              <a:rPr lang="en-US" sz="1400" dirty="0" smtClean="0"/>
              <a:t>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range(5):</a:t>
            </a:r>
          </a:p>
          <a:p>
            <a:pPr marL="800100" lvl="1" indent="-342900"/>
            <a:r>
              <a:rPr lang="en-US" sz="1400" dirty="0" smtClean="0"/>
              <a:t>    if </a:t>
            </a:r>
            <a:r>
              <a:rPr lang="en-US" sz="1400" dirty="0" err="1" smtClean="0"/>
              <a:t>i</a:t>
            </a:r>
            <a:r>
              <a:rPr lang="en-US" sz="1400" dirty="0" smtClean="0"/>
              <a:t> == 2:</a:t>
            </a:r>
          </a:p>
          <a:p>
            <a:pPr marL="800100" lvl="1" indent="-342900"/>
            <a:r>
              <a:rPr lang="en-US" sz="1400" dirty="0" smtClean="0"/>
              <a:t>        continue</a:t>
            </a:r>
          </a:p>
          <a:p>
            <a:pPr marL="800100" lvl="1" indent="-342900"/>
            <a:r>
              <a:rPr lang="en-US" sz="1400" dirty="0" smtClean="0"/>
              <a:t>    print(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</a:p>
          <a:p>
            <a:pPr marL="342900" indent="-342900"/>
            <a:r>
              <a:rPr lang="en-US" sz="1400" b="1" dirty="0" smtClean="0"/>
              <a:t>else block – executes when loop completes normally</a:t>
            </a:r>
          </a:p>
          <a:p>
            <a:pPr marL="800100" lvl="1" indent="-342900"/>
            <a:r>
              <a:rPr lang="en-US" sz="1400" dirty="0" smtClean="0"/>
              <a:t>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range(3):</a:t>
            </a:r>
          </a:p>
          <a:p>
            <a:pPr marL="800100" lvl="1" indent="-342900"/>
            <a:r>
              <a:rPr lang="en-US" sz="1400" dirty="0" smtClean="0"/>
              <a:t>    print(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</a:p>
          <a:p>
            <a:pPr marL="800100" lvl="1" indent="-342900"/>
            <a:r>
              <a:rPr lang="en-US" sz="1400" dirty="0" smtClean="0"/>
              <a:t>else:</a:t>
            </a:r>
          </a:p>
          <a:p>
            <a:pPr marL="800100" lvl="1" indent="-342900"/>
            <a:r>
              <a:rPr lang="en-US" sz="1400" dirty="0" smtClean="0"/>
              <a:t>    print("Loop completed")</a:t>
            </a:r>
          </a:p>
          <a:p>
            <a:pPr marL="342900" indent="-342900"/>
            <a:endParaRPr lang="en-US" sz="1400" b="1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b="1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Nested Loops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4585871"/>
          </a:xfrm>
        </p:spPr>
        <p:txBody>
          <a:bodyPr/>
          <a:lstStyle/>
          <a:p>
            <a:pPr marL="342900" indent="-342900"/>
            <a:r>
              <a:rPr lang="en-US" sz="1400" dirty="0" smtClean="0"/>
              <a:t>Loops inside loops.</a:t>
            </a:r>
          </a:p>
          <a:p>
            <a:pPr marL="342900" indent="-342900"/>
            <a:r>
              <a:rPr lang="en-US" sz="1400" b="1" dirty="0" smtClean="0"/>
              <a:t>Example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range(5):</a:t>
            </a:r>
          </a:p>
          <a:p>
            <a:pPr lvl="1"/>
            <a:r>
              <a:rPr lang="en-US" sz="1400" dirty="0" smtClean="0"/>
              <a:t>    print("Outer Loop ",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    for j in range(3):</a:t>
            </a:r>
          </a:p>
          <a:p>
            <a:pPr lvl="1"/>
            <a:r>
              <a:rPr lang="en-US" sz="1400" dirty="0" smtClean="0"/>
              <a:t>        print("   </a:t>
            </a:r>
            <a:r>
              <a:rPr lang="en-US" sz="1400" dirty="0" err="1" smtClean="0"/>
              <a:t>Innter</a:t>
            </a:r>
            <a:r>
              <a:rPr lang="en-US" sz="1400" dirty="0" smtClean="0"/>
              <a:t> </a:t>
            </a:r>
            <a:r>
              <a:rPr lang="en-US" sz="1400" dirty="0" err="1" smtClean="0"/>
              <a:t>Loop",j</a:t>
            </a:r>
            <a:r>
              <a:rPr lang="en-US" sz="1400" dirty="0" smtClean="0"/>
              <a:t>)</a:t>
            </a:r>
          </a:p>
          <a:p>
            <a:pPr lvl="1"/>
            <a:endParaRPr lang="en-US" sz="1400" dirty="0" smtClean="0"/>
          </a:p>
          <a:p>
            <a:r>
              <a:rPr lang="en-US" sz="1400" b="1" dirty="0" smtClean="0"/>
              <a:t>Example</a:t>
            </a:r>
          </a:p>
          <a:p>
            <a:pPr lvl="1"/>
            <a:r>
              <a:rPr lang="en-US" sz="1400" dirty="0" smtClean="0"/>
              <a:t>for </a:t>
            </a:r>
            <a:r>
              <a:rPr lang="en-US" sz="1400" dirty="0" err="1" smtClean="0"/>
              <a:t>i</a:t>
            </a:r>
            <a:r>
              <a:rPr lang="en-US" sz="1400" dirty="0" smtClean="0"/>
              <a:t> in range(5):</a:t>
            </a:r>
          </a:p>
          <a:p>
            <a:pPr lvl="1"/>
            <a:r>
              <a:rPr lang="en-US" sz="1400" dirty="0" smtClean="0"/>
              <a:t>    for j in range(</a:t>
            </a:r>
            <a:r>
              <a:rPr lang="en-US" sz="1400" dirty="0" err="1" smtClean="0"/>
              <a:t>i</a:t>
            </a:r>
            <a:r>
              <a:rPr lang="en-US" sz="1400" dirty="0" smtClean="0"/>
              <a:t>):</a:t>
            </a:r>
          </a:p>
          <a:p>
            <a:pPr lvl="1"/>
            <a:r>
              <a:rPr lang="en-US" sz="1400" dirty="0" smtClean="0"/>
              <a:t>        print("*",end ="")</a:t>
            </a:r>
          </a:p>
          <a:p>
            <a:pPr lvl="1"/>
            <a:r>
              <a:rPr lang="en-US" sz="1400" dirty="0" smtClean="0"/>
              <a:t>    print("")</a:t>
            </a:r>
          </a:p>
          <a:p>
            <a:endParaRPr lang="en-US" sz="1400" b="1" dirty="0" smtClean="0"/>
          </a:p>
          <a:p>
            <a:pPr marL="342900" indent="-342900"/>
            <a:endParaRPr lang="en-US" sz="1400" b="1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dirty="0" smtClean="0"/>
          </a:p>
          <a:p>
            <a:pPr marL="342900" indent="-342900"/>
            <a:endParaRPr lang="en-US" sz="1400" b="1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Introduction to Strings in Python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3767698"/>
          </a:xfrm>
        </p:spPr>
        <p:txBody>
          <a:bodyPr/>
          <a:lstStyle/>
          <a:p>
            <a:pPr marL="342900" indent="-342900"/>
            <a:r>
              <a:rPr lang="en-US" sz="1400" b="1" dirty="0" smtClean="0"/>
              <a:t>What is a String?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       A </a:t>
            </a:r>
            <a:r>
              <a:rPr lang="en-US" sz="1400" b="1" dirty="0" smtClean="0"/>
              <a:t>string</a:t>
            </a:r>
            <a:r>
              <a:rPr lang="en-US" sz="1400" dirty="0" smtClean="0"/>
              <a:t> in Python is a </a:t>
            </a:r>
            <a:r>
              <a:rPr lang="en-US" sz="1400" b="1" dirty="0" smtClean="0"/>
              <a:t>sequence of Unicode characters</a:t>
            </a:r>
            <a:r>
              <a:rPr lang="en-US" sz="1400" dirty="0" smtClean="0"/>
              <a:t> used to represent textual data.</a:t>
            </a:r>
          </a:p>
          <a:p>
            <a:r>
              <a:rPr lang="en-US" sz="1400" b="1" dirty="0" smtClean="0"/>
              <a:t>String Syntax:</a:t>
            </a:r>
            <a:endParaRPr lang="en-US" sz="1400" dirty="0" smtClean="0"/>
          </a:p>
          <a:p>
            <a:pPr rtl="0"/>
            <a:r>
              <a:rPr lang="en-US" sz="1400" dirty="0" smtClean="0"/>
              <a:t>	text1 = "Hello, World!" </a:t>
            </a:r>
          </a:p>
          <a:p>
            <a:pPr rtl="0"/>
            <a:r>
              <a:rPr lang="en-US" sz="1400" dirty="0" smtClean="0"/>
              <a:t>	text2 = 'Python is fun!' </a:t>
            </a:r>
          </a:p>
          <a:p>
            <a:r>
              <a:rPr lang="en-US" sz="1400" b="1" dirty="0" smtClean="0"/>
              <a:t>Multi-line Strings: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Use triple quotes:	</a:t>
            </a:r>
          </a:p>
          <a:p>
            <a:pPr rtl="0"/>
            <a:r>
              <a:rPr lang="en-US" sz="1400" dirty="0" smtClean="0"/>
              <a:t>	</a:t>
            </a:r>
            <a:r>
              <a:rPr lang="en-US" sz="1400" dirty="0" err="1" smtClean="0"/>
              <a:t>multi_line</a:t>
            </a:r>
            <a:r>
              <a:rPr lang="en-US" sz="1400" dirty="0" smtClean="0"/>
              <a:t> = """This is a </a:t>
            </a:r>
          </a:p>
          <a:p>
            <a:pPr rtl="0"/>
            <a:r>
              <a:rPr lang="en-US" sz="1400" dirty="0" smtClean="0"/>
              <a:t>		     multi-line string""“</a:t>
            </a:r>
          </a:p>
          <a:p>
            <a:r>
              <a:rPr lang="en-US" sz="1400" b="1" dirty="0" smtClean="0"/>
              <a:t>Characteristics of Python Strings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b="1" dirty="0" smtClean="0"/>
              <a:t>Immutable</a:t>
            </a:r>
            <a:r>
              <a:rPr lang="en-US" sz="1400" dirty="0" smtClean="0"/>
              <a:t> – Once created, cannot be changed.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b="1" dirty="0" err="1" smtClean="0"/>
              <a:t>Indexable</a:t>
            </a:r>
            <a:r>
              <a:rPr lang="en-US" sz="1400" b="1" dirty="0" smtClean="0"/>
              <a:t> &amp; </a:t>
            </a:r>
            <a:r>
              <a:rPr lang="en-US" sz="1400" b="1" dirty="0" err="1" smtClean="0"/>
              <a:t>Slicable</a:t>
            </a:r>
            <a:r>
              <a:rPr lang="en-US" sz="1400" dirty="0" smtClean="0"/>
              <a:t> – You can access parts using indices or slices.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b="1" dirty="0" err="1" smtClean="0"/>
              <a:t>Iterable</a:t>
            </a:r>
            <a:r>
              <a:rPr lang="en-US" sz="1400" dirty="0" smtClean="0"/>
              <a:t> – You can loop over strings.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b="1" dirty="0" smtClean="0"/>
              <a:t>Unicode Support</a:t>
            </a:r>
            <a:r>
              <a:rPr lang="en-US" sz="1400" dirty="0" smtClean="0"/>
              <a:t> – Handles multiple languages and </a:t>
            </a:r>
            <a:r>
              <a:rPr lang="en-US" sz="1400" dirty="0" err="1" smtClean="0"/>
              <a:t>emojis</a:t>
            </a:r>
            <a:r>
              <a:rPr lang="en-US" sz="1400" dirty="0" smtClean="0"/>
              <a:t>.</a:t>
            </a:r>
          </a:p>
          <a:p>
            <a:pPr rtl="0">
              <a:spcBef>
                <a:spcPts val="500"/>
              </a:spcBef>
            </a:pPr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Introduction to Strings in Python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1828706"/>
          </a:xfrm>
        </p:spPr>
        <p:txBody>
          <a:bodyPr/>
          <a:lstStyle/>
          <a:p>
            <a:r>
              <a:rPr lang="en-US" sz="1400" b="1" dirty="0" smtClean="0"/>
              <a:t>String Creation &amp; Assignment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s1 = "</a:t>
            </a:r>
            <a:r>
              <a:rPr lang="en-US" sz="1400" dirty="0" err="1" smtClean="0"/>
              <a:t>OpenAI</a:t>
            </a:r>
            <a:r>
              <a:rPr lang="en-US" sz="1400" dirty="0" smtClean="0"/>
              <a:t>"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s2 = '</a:t>
            </a:r>
            <a:r>
              <a:rPr lang="en-US" sz="1400" dirty="0" err="1" smtClean="0"/>
              <a:t>ChatGPT</a:t>
            </a:r>
            <a:r>
              <a:rPr lang="en-US" sz="1400" dirty="0" smtClean="0"/>
              <a:t>'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s3 = </a:t>
            </a:r>
            <a:r>
              <a:rPr lang="en-US" sz="1400" dirty="0" err="1" smtClean="0"/>
              <a:t>str</a:t>
            </a:r>
            <a:r>
              <a:rPr lang="en-US" sz="1400" dirty="0" smtClean="0"/>
              <a:t>(123) # From number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s4 = </a:t>
            </a:r>
            <a:r>
              <a:rPr lang="en-US" sz="1400" dirty="0" err="1" smtClean="0"/>
              <a:t>str</a:t>
            </a:r>
            <a:r>
              <a:rPr lang="en-US" sz="1400" dirty="0" smtClean="0"/>
              <a:t>(True) # From </a:t>
            </a:r>
            <a:r>
              <a:rPr lang="en-US" sz="1400" dirty="0" err="1" smtClean="0"/>
              <a:t>boolean</a:t>
            </a:r>
            <a:endParaRPr lang="en-US" sz="1400" dirty="0" smtClean="0"/>
          </a:p>
          <a:p>
            <a:pPr rtl="0">
              <a:spcBef>
                <a:spcPts val="500"/>
              </a:spcBef>
            </a:pPr>
            <a:r>
              <a:rPr lang="en-US" sz="1400" dirty="0" smtClean="0"/>
              <a:t>Common String Operations</a:t>
            </a:r>
          </a:p>
          <a:p>
            <a:pPr rtl="0"/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647950"/>
          <a:ext cx="6096000" cy="18288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032000"/>
                <a:gridCol w="2032000"/>
                <a:gridCol w="20320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 / 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Concatenation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"Py" + "thon"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'Python'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"Ha"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'HaHaHa'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Membership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'a' in 'apple'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len("Hello")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Use Cases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819150"/>
          <a:ext cx="6096000" cy="3749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Case Examples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Web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Django, Flask frameworks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Data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pandas, NumPy, Matplotlib, seaborn, scikit-learn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TensorFlow, PyTorch, Keras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Automation (Scripting)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File handling, web scraping (BeautifulSoup, Selenium)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Game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Pygame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DevOps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Configuration scripts, Ansible, automation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IoT / Embedded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MicroPython</a:t>
                      </a:r>
                      <a:r>
                        <a:rPr lang="en-US" dirty="0"/>
                        <a:t>, Raspberry Pi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Introduction to Strings in Python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15444"/>
          </a:xfrm>
        </p:spPr>
        <p:txBody>
          <a:bodyPr/>
          <a:lstStyle/>
          <a:p>
            <a:pPr rtl="0"/>
            <a:r>
              <a:rPr lang="en-US" sz="1400" dirty="0" smtClean="0"/>
              <a:t>Escape Sequences in Strings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200150"/>
          <a:ext cx="609600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Escape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Newline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Backslash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quote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\"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Introduction to Strings in Python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15444"/>
          </a:xfrm>
        </p:spPr>
        <p:txBody>
          <a:bodyPr/>
          <a:lstStyle/>
          <a:p>
            <a:pPr rtl="0"/>
            <a:r>
              <a:rPr lang="en-US" sz="1400" dirty="0" smtClean="0"/>
              <a:t>Raw Strings &amp; Unicode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57200" y="1123951"/>
            <a:ext cx="8077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Raw Strings:</a:t>
            </a:r>
            <a:r>
              <a:rPr lang="en-US" sz="1200" dirty="0" smtClean="0"/>
              <a:t> Useful when working with regular expressions or Windows paths.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066800" y="1504950"/>
            <a:ext cx="2536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path = </a:t>
            </a:r>
            <a:r>
              <a:rPr lang="en-US" sz="1400" dirty="0" err="1" smtClean="0"/>
              <a:t>r"C</a:t>
            </a:r>
            <a:r>
              <a:rPr lang="en-US" sz="1400" dirty="0" smtClean="0"/>
              <a:t>:\Users\</a:t>
            </a:r>
            <a:r>
              <a:rPr lang="en-US" sz="1400" dirty="0" err="1" smtClean="0"/>
              <a:t>NewFolder</a:t>
            </a:r>
            <a:r>
              <a:rPr lang="en-US" sz="1400" dirty="0" smtClean="0"/>
              <a:t>"</a:t>
            </a:r>
            <a:endParaRPr lang="en-US" sz="1400" dirty="0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457200" y="2038350"/>
            <a:ext cx="4182555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Unicode Strings: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Python 3 strings are Unicode by default.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2419350"/>
            <a:ext cx="13612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emoji</a:t>
            </a:r>
            <a:r>
              <a:rPr lang="en-US" sz="1600" dirty="0" smtClean="0"/>
              <a:t> = "😀"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3400" y="3409950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"</a:t>
            </a:r>
            <a:r>
              <a:rPr lang="en-US" sz="1400" dirty="0" err="1" smtClean="0"/>
              <a:t>abc</a:t>
            </a:r>
            <a:r>
              <a:rPr lang="en-US" sz="1400" dirty="0" smtClean="0"/>
              <a:t>" == "</a:t>
            </a:r>
            <a:r>
              <a:rPr lang="en-US" sz="1400" dirty="0" err="1" smtClean="0"/>
              <a:t>abc</a:t>
            </a:r>
            <a:r>
              <a:rPr lang="en-US" sz="1400" dirty="0" smtClean="0"/>
              <a:t>"    # True</a:t>
            </a:r>
          </a:p>
          <a:p>
            <a:r>
              <a:rPr lang="en-US" sz="1400" dirty="0" smtClean="0"/>
              <a:t>"</a:t>
            </a:r>
            <a:r>
              <a:rPr lang="en-US" sz="1400" dirty="0" err="1" smtClean="0"/>
              <a:t>abc</a:t>
            </a:r>
            <a:r>
              <a:rPr lang="en-US" sz="1400" dirty="0" smtClean="0"/>
              <a:t>" &lt; "xyz"     # True</a:t>
            </a:r>
          </a:p>
          <a:p>
            <a:r>
              <a:rPr lang="en-US" sz="1400" dirty="0" smtClean="0"/>
              <a:t>"</a:t>
            </a:r>
            <a:r>
              <a:rPr lang="en-US" sz="1400" dirty="0" err="1" smtClean="0"/>
              <a:t>Abc</a:t>
            </a:r>
            <a:r>
              <a:rPr lang="en-US" sz="1400" dirty="0" smtClean="0"/>
              <a:t>" &lt; "</a:t>
            </a:r>
            <a:r>
              <a:rPr lang="en-US" sz="1400" dirty="0" err="1" smtClean="0"/>
              <a:t>abc</a:t>
            </a:r>
            <a:r>
              <a:rPr lang="en-US" sz="1400" dirty="0" smtClean="0"/>
              <a:t>"     # True (ASCII comparison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57200" y="3028950"/>
            <a:ext cx="140775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String Comparisons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Boolean Data Type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154436"/>
          </a:xfrm>
        </p:spPr>
        <p:txBody>
          <a:bodyPr/>
          <a:lstStyle/>
          <a:p>
            <a:r>
              <a:rPr lang="en-US" sz="1400" b="1" dirty="0" smtClean="0"/>
              <a:t>Definition</a:t>
            </a:r>
            <a:r>
              <a:rPr lang="en-US" sz="1400" dirty="0" smtClean="0"/>
              <a:t>: Boolean is a built-in Python data type that represents </a:t>
            </a:r>
            <a:r>
              <a:rPr lang="en-US" sz="1400" b="1" dirty="0" smtClean="0"/>
              <a:t>one of two values</a:t>
            </a:r>
            <a:r>
              <a:rPr lang="en-US" sz="14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True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False</a:t>
            </a:r>
          </a:p>
          <a:p>
            <a:r>
              <a:rPr lang="en-US" sz="1400" b="1" dirty="0" smtClean="0"/>
              <a:t>Derived from</a:t>
            </a:r>
            <a:r>
              <a:rPr lang="en-US" sz="1400" dirty="0" smtClean="0"/>
              <a:t>: The name comes from </a:t>
            </a:r>
            <a:r>
              <a:rPr lang="en-US" sz="1400" b="1" dirty="0" smtClean="0"/>
              <a:t>George Boole</a:t>
            </a:r>
            <a:r>
              <a:rPr lang="en-US" sz="1400" dirty="0" smtClean="0"/>
              <a:t>, the founder of Boolean algebra.</a:t>
            </a:r>
          </a:p>
          <a:p>
            <a:endParaRPr lang="en-US" sz="1400" dirty="0" smtClean="0"/>
          </a:p>
          <a:p>
            <a:r>
              <a:rPr lang="en-US" sz="1400" dirty="0" smtClean="0"/>
              <a:t>Syntax</a:t>
            </a:r>
          </a:p>
          <a:p>
            <a:pPr lvl="1"/>
            <a:r>
              <a:rPr lang="en-US" sz="1400" dirty="0" smtClean="0"/>
              <a:t>x = True</a:t>
            </a:r>
          </a:p>
          <a:p>
            <a:pPr lvl="1"/>
            <a:r>
              <a:rPr lang="en-US" sz="1400" dirty="0" smtClean="0"/>
              <a:t>y = False</a:t>
            </a:r>
          </a:p>
          <a:p>
            <a:pPr lvl="1"/>
            <a:r>
              <a:rPr lang="en-US" sz="1400" dirty="0" smtClean="0"/>
              <a:t>print(type(x))  # &lt;class '</a:t>
            </a:r>
            <a:r>
              <a:rPr lang="en-US" sz="1400" dirty="0" err="1" smtClean="0"/>
              <a:t>bool</a:t>
            </a:r>
            <a:r>
              <a:rPr lang="en-US" sz="1400" dirty="0" smtClean="0"/>
              <a:t>'&gt;</a:t>
            </a:r>
          </a:p>
          <a:p>
            <a:endParaRPr lang="en-US" sz="1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2952750"/>
          <a:ext cx="60960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 ==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7 &lt;=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"a" != "b"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What Are Collections in Python?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169825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dirty="0" smtClean="0"/>
              <a:t>Collections are </a:t>
            </a:r>
            <a:r>
              <a:rPr lang="en-US" sz="1400" b="1" dirty="0" smtClean="0"/>
              <a:t>data structures</a:t>
            </a:r>
            <a:r>
              <a:rPr lang="en-US" sz="1400" dirty="0" smtClean="0"/>
              <a:t> used to </a:t>
            </a:r>
            <a:r>
              <a:rPr lang="en-US" sz="1400" b="1" dirty="0" smtClean="0"/>
              <a:t>store multiple values</a:t>
            </a:r>
            <a:r>
              <a:rPr lang="en-US" sz="1400" dirty="0" smtClean="0"/>
              <a:t> in a single variable.</a:t>
            </a:r>
          </a:p>
          <a:p>
            <a:pPr lvl="1">
              <a:spcBef>
                <a:spcPts val="500"/>
              </a:spcBef>
            </a:pPr>
            <a:r>
              <a:rPr lang="en-US" sz="1400" dirty="0" smtClean="0"/>
              <a:t>Python’s primary built-in collection types:</a:t>
            </a:r>
          </a:p>
          <a:p>
            <a:pPr marL="1257300" lvl="2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b="1" dirty="0" smtClean="0"/>
              <a:t>List</a:t>
            </a:r>
            <a:endParaRPr lang="en-US" sz="1400" dirty="0" smtClean="0"/>
          </a:p>
          <a:p>
            <a:pPr marL="1257300" lvl="2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b="1" dirty="0" err="1" smtClean="0"/>
              <a:t>Tuple</a:t>
            </a:r>
            <a:endParaRPr lang="en-US" sz="1400" dirty="0" smtClean="0"/>
          </a:p>
          <a:p>
            <a:pPr marL="1257300" lvl="2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b="1" dirty="0" smtClean="0"/>
              <a:t>Set</a:t>
            </a:r>
            <a:endParaRPr lang="en-US" sz="1400" dirty="0" smtClean="0"/>
          </a:p>
          <a:p>
            <a:pPr marL="1257300" lvl="2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b="1" dirty="0" smtClean="0"/>
              <a:t>Dictionary</a:t>
            </a:r>
          </a:p>
          <a:p>
            <a:pPr marL="342900" indent="-342900">
              <a:spcBef>
                <a:spcPts val="500"/>
              </a:spcBef>
            </a:pPr>
            <a:r>
              <a:rPr lang="en-US" sz="1400" b="1" dirty="0" smtClean="0"/>
              <a:t>Comparison Table</a:t>
            </a:r>
          </a:p>
          <a:p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2800350"/>
          <a:ext cx="8839200" cy="17678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Duplicates 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Indexed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Tuple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(keys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(keys)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List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108269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 smtClean="0"/>
              <a:t>What is a List in Python?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A </a:t>
            </a:r>
            <a:r>
              <a:rPr lang="en-US" sz="1400" b="1" dirty="0" smtClean="0"/>
              <a:t>list</a:t>
            </a:r>
            <a:r>
              <a:rPr lang="en-US" sz="1400" dirty="0" smtClean="0"/>
              <a:t> is an </a:t>
            </a:r>
            <a:r>
              <a:rPr lang="en-US" sz="1400" b="1" dirty="0" smtClean="0"/>
              <a:t>ordered</a:t>
            </a:r>
            <a:r>
              <a:rPr lang="en-US" sz="1400" dirty="0" smtClean="0"/>
              <a:t>, </a:t>
            </a:r>
            <a:r>
              <a:rPr lang="en-US" sz="1400" b="1" dirty="0" smtClean="0"/>
              <a:t>mutable</a:t>
            </a:r>
            <a:r>
              <a:rPr lang="en-US" sz="1400" dirty="0" smtClean="0"/>
              <a:t> collection of items.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Can contain </a:t>
            </a:r>
            <a:r>
              <a:rPr lang="en-US" sz="1400" b="1" dirty="0" smtClean="0"/>
              <a:t>heterogeneous</a:t>
            </a:r>
            <a:r>
              <a:rPr lang="en-US" sz="1400" dirty="0" smtClean="0"/>
              <a:t> types (numbers, strings, lists, etc.).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Defined using square brackets: []</a:t>
            </a:r>
          </a:p>
          <a:p>
            <a:pPr marL="342900" indent="-342900">
              <a:spcBef>
                <a:spcPts val="500"/>
              </a:spcBef>
            </a:pPr>
            <a:r>
              <a:rPr lang="en-US" sz="1400" dirty="0" smtClean="0"/>
              <a:t>Example</a:t>
            </a:r>
          </a:p>
          <a:p>
            <a:pPr lvl="1" rtl="0">
              <a:spcBef>
                <a:spcPts val="500"/>
              </a:spcBef>
            </a:pPr>
            <a:r>
              <a:rPr lang="en-US" sz="1400" dirty="0" smtClean="0"/>
              <a:t>fruits = ["apple", "banana", "cherry"]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Key Characteristics of List</a:t>
            </a:r>
          </a:p>
          <a:p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2724150"/>
          <a:ext cx="6096000" cy="21336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Maintains insertion order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Can change after creation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Indexable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Access elements via indices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Iterable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Supports loops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Nested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Can contain other lists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Duplicate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Allowed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List 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1356782"/>
          </a:xfrm>
        </p:spPr>
        <p:txBody>
          <a:bodyPr/>
          <a:lstStyle/>
          <a:p>
            <a:r>
              <a:rPr lang="en-US" sz="1400" b="1" dirty="0" smtClean="0"/>
              <a:t>Summary</a:t>
            </a:r>
          </a:p>
          <a:p>
            <a:pPr marL="800100" lvl="1" indent="-342900">
              <a:spcBef>
                <a:spcPts val="500"/>
              </a:spcBef>
            </a:pPr>
            <a:r>
              <a:rPr lang="en-US" sz="1400" dirty="0" smtClean="0"/>
              <a:t>	Lists are ordered, mutable, and flexible</a:t>
            </a:r>
            <a:br>
              <a:rPr lang="en-US" sz="1400" dirty="0" smtClean="0"/>
            </a:br>
            <a:r>
              <a:rPr lang="en-US" sz="1400" dirty="0" smtClean="0"/>
              <a:t>Support rich operations like slicing, comprehensions</a:t>
            </a:r>
            <a:br>
              <a:rPr lang="en-US" sz="1400" dirty="0" smtClean="0"/>
            </a:br>
            <a:r>
              <a:rPr lang="en-US" sz="1400" dirty="0" smtClean="0"/>
              <a:t>Useful for dynamic and </a:t>
            </a:r>
            <a:r>
              <a:rPr lang="en-US" sz="1400" dirty="0" err="1" smtClean="0"/>
              <a:t>iterable</a:t>
            </a:r>
            <a:r>
              <a:rPr lang="en-US" sz="1400" dirty="0" smtClean="0"/>
              <a:t> data structures</a:t>
            </a:r>
            <a:br>
              <a:rPr lang="en-US" sz="1400" dirty="0" smtClean="0"/>
            </a:br>
            <a:r>
              <a:rPr lang="en-US" sz="1400" dirty="0" smtClean="0"/>
              <a:t>Easily nested and integrated with other types</a:t>
            </a:r>
          </a:p>
          <a:p>
            <a:pPr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</a:t>
            </a:r>
            <a:r>
              <a:rPr lang="en-US" sz="2000" dirty="0" err="1" smtClean="0"/>
              <a:t>Tuple</a:t>
            </a:r>
            <a:endParaRPr lang="en-US" sz="2000" dirty="0" smtClean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1892826"/>
          </a:xfrm>
        </p:spPr>
        <p:txBody>
          <a:bodyPr/>
          <a:lstStyle/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A </a:t>
            </a:r>
            <a:r>
              <a:rPr lang="en-US" sz="1400" b="1" dirty="0" err="1" smtClean="0"/>
              <a:t>tuple</a:t>
            </a:r>
            <a:r>
              <a:rPr lang="en-US" sz="1400" dirty="0" smtClean="0"/>
              <a:t> is an </a:t>
            </a:r>
            <a:r>
              <a:rPr lang="en-US" sz="1400" b="1" dirty="0" smtClean="0"/>
              <a:t>ordered</a:t>
            </a:r>
            <a:r>
              <a:rPr lang="en-US" sz="1400" dirty="0" smtClean="0"/>
              <a:t>, </a:t>
            </a:r>
            <a:r>
              <a:rPr lang="en-US" sz="1400" b="1" dirty="0" smtClean="0"/>
              <a:t>immutable</a:t>
            </a:r>
            <a:r>
              <a:rPr lang="en-US" sz="1400" dirty="0" smtClean="0"/>
              <a:t> collection in Python.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Like lists, but </a:t>
            </a:r>
            <a:r>
              <a:rPr lang="en-US" sz="1400" b="1" dirty="0" smtClean="0"/>
              <a:t>cannot be modified</a:t>
            </a:r>
            <a:r>
              <a:rPr lang="en-US" sz="1400" dirty="0" smtClean="0"/>
              <a:t> after creation.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Defined using </a:t>
            </a:r>
            <a:r>
              <a:rPr lang="en-US" sz="1400" b="1" dirty="0" smtClean="0"/>
              <a:t>parentheses</a:t>
            </a:r>
            <a:r>
              <a:rPr lang="en-US" sz="1400" dirty="0" smtClean="0"/>
              <a:t> () or just commas.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endParaRPr lang="en-US" sz="1400" dirty="0" smtClean="0"/>
          </a:p>
          <a:p>
            <a:pPr marL="800100" lvl="1" indent="-342900">
              <a:spcBef>
                <a:spcPts val="500"/>
              </a:spcBef>
            </a:pPr>
            <a:r>
              <a:rPr lang="fr-FR" sz="1400" dirty="0" smtClean="0"/>
              <a:t>t1 = (1, 2, 3)</a:t>
            </a:r>
          </a:p>
          <a:p>
            <a:pPr marL="800100" lvl="1" indent="-342900">
              <a:spcBef>
                <a:spcPts val="500"/>
              </a:spcBef>
            </a:pPr>
            <a:r>
              <a:rPr lang="fr-FR" sz="1400" dirty="0" smtClean="0"/>
              <a:t>t2 = "a", "b", "c"</a:t>
            </a:r>
          </a:p>
          <a:p>
            <a:pPr marL="342900" indent="-342900">
              <a:spcBef>
                <a:spcPts val="500"/>
              </a:spcBef>
            </a:pPr>
            <a:r>
              <a:rPr lang="en-US" sz="1400" dirty="0" smtClean="0"/>
              <a:t>Key Characteristics of </a:t>
            </a:r>
            <a:r>
              <a:rPr lang="en-US" sz="1400" dirty="0" err="1" smtClean="0"/>
              <a:t>Tuples</a:t>
            </a:r>
            <a:endParaRPr lang="en-US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724150"/>
          <a:ext cx="6096000" cy="201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0"/>
                <a:gridCol w="304800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Yes, preserves insertion order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Immutable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Cannot change after creation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Heterogeneous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store mixed data types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Duplicates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Allowed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Indexed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Supports indexing and slicing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</a:t>
            </a:r>
            <a:r>
              <a:rPr lang="en-US" sz="2000" dirty="0" err="1" smtClean="0"/>
              <a:t>Tuple</a:t>
            </a:r>
            <a:endParaRPr lang="en-US" sz="2000" dirty="0" smtClean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4968027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 smtClean="0"/>
              <a:t>Creating </a:t>
            </a:r>
            <a:r>
              <a:rPr lang="en-US" sz="1400" b="1" dirty="0" err="1" smtClean="0"/>
              <a:t>Tuples</a:t>
            </a:r>
            <a:endParaRPr lang="en-US" sz="1400" b="1" dirty="0" smtClean="0"/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t1 = (10, 20, 30)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t2 = "a", True, 3.14 # </a:t>
            </a:r>
            <a:r>
              <a:rPr lang="en-US" sz="1400" dirty="0" err="1" smtClean="0"/>
              <a:t>Tuple</a:t>
            </a:r>
            <a:r>
              <a:rPr lang="en-US" sz="1400" dirty="0" smtClean="0"/>
              <a:t> without parentheses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t3 = </a:t>
            </a:r>
            <a:r>
              <a:rPr lang="en-US" sz="1400" dirty="0" err="1" smtClean="0"/>
              <a:t>tuple</a:t>
            </a:r>
            <a:r>
              <a:rPr lang="en-US" sz="1400" dirty="0" smtClean="0"/>
              <a:t>([1, 2, 3]) #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Using </a:t>
            </a:r>
            <a:r>
              <a:rPr lang="en-US" sz="1400" dirty="0" err="1" smtClean="0"/>
              <a:t>tuple</a:t>
            </a:r>
            <a:r>
              <a:rPr lang="en-US" sz="1400" dirty="0" smtClean="0"/>
              <a:t>() constructor</a:t>
            </a:r>
          </a:p>
          <a:p>
            <a:pPr>
              <a:spcBef>
                <a:spcPts val="500"/>
              </a:spcBef>
            </a:pPr>
            <a:r>
              <a:rPr lang="en-US" sz="1400" b="1" dirty="0" smtClean="0"/>
              <a:t>Empty </a:t>
            </a:r>
            <a:r>
              <a:rPr lang="en-US" sz="1400" b="1" dirty="0" err="1" smtClean="0"/>
              <a:t>tuple</a:t>
            </a:r>
            <a:r>
              <a:rPr lang="en-US" sz="1400" dirty="0" smtClean="0"/>
              <a:t>: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empty = ()</a:t>
            </a:r>
          </a:p>
          <a:p>
            <a:pPr>
              <a:spcBef>
                <a:spcPts val="500"/>
              </a:spcBef>
            </a:pPr>
            <a:r>
              <a:rPr lang="en-US" sz="1400" b="1" dirty="0" smtClean="0"/>
              <a:t>Single element </a:t>
            </a:r>
            <a:r>
              <a:rPr lang="en-US" sz="1400" b="1" dirty="0" err="1" smtClean="0"/>
              <a:t>tuple</a:t>
            </a:r>
            <a:r>
              <a:rPr lang="en-US" sz="1400" dirty="0" smtClean="0"/>
              <a:t> (very important):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single = (5,) #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</a:t>
            </a:r>
            <a:r>
              <a:rPr lang="en-US" sz="1400" dirty="0" err="1" smtClean="0"/>
              <a:t>not_a_tuple</a:t>
            </a:r>
            <a:r>
              <a:rPr lang="en-US" sz="1400" dirty="0" smtClean="0"/>
              <a:t> = (5) # ❌ Just an </a:t>
            </a:r>
            <a:r>
              <a:rPr lang="en-US" sz="1400" dirty="0" err="1" smtClean="0"/>
              <a:t>int</a:t>
            </a:r>
            <a:endParaRPr lang="en-US" sz="1400" dirty="0" smtClean="0"/>
          </a:p>
          <a:p>
            <a:pPr>
              <a:spcBef>
                <a:spcPts val="500"/>
              </a:spcBef>
            </a:pPr>
            <a:r>
              <a:rPr lang="fr-FR" sz="1400" b="1" dirty="0" err="1" smtClean="0"/>
              <a:t>Accessing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Tuple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Elements</a:t>
            </a:r>
            <a:endParaRPr lang="fr-FR" sz="1400" b="1" dirty="0" smtClean="0"/>
          </a:p>
          <a:p>
            <a:pPr rtl="0">
              <a:spcBef>
                <a:spcPts val="500"/>
              </a:spcBef>
            </a:pPr>
            <a:r>
              <a:rPr lang="fr-FR" sz="1400" dirty="0" smtClean="0"/>
              <a:t>	t = (10, 20, 30, 40) </a:t>
            </a:r>
          </a:p>
          <a:p>
            <a:pPr rtl="0">
              <a:spcBef>
                <a:spcPts val="500"/>
              </a:spcBef>
            </a:pPr>
            <a:r>
              <a:rPr lang="fr-FR" sz="1400" dirty="0" smtClean="0"/>
              <a:t>	</a:t>
            </a:r>
            <a:r>
              <a:rPr lang="fr-FR" sz="1400" dirty="0" err="1" smtClean="0"/>
              <a:t>print</a:t>
            </a:r>
            <a:r>
              <a:rPr lang="fr-FR" sz="1400" dirty="0" smtClean="0"/>
              <a:t>(t[0]) # 10 </a:t>
            </a:r>
          </a:p>
          <a:p>
            <a:pPr rtl="0">
              <a:spcBef>
                <a:spcPts val="500"/>
              </a:spcBef>
            </a:pPr>
            <a:r>
              <a:rPr lang="fr-FR" sz="1400" dirty="0" smtClean="0"/>
              <a:t>	</a:t>
            </a:r>
            <a:r>
              <a:rPr lang="fr-FR" sz="1400" dirty="0" err="1" smtClean="0"/>
              <a:t>print</a:t>
            </a:r>
            <a:r>
              <a:rPr lang="fr-FR" sz="1400" dirty="0" smtClean="0"/>
              <a:t>(t[-1]) # 40 </a:t>
            </a:r>
          </a:p>
          <a:p>
            <a:pPr rtl="0">
              <a:spcBef>
                <a:spcPts val="500"/>
              </a:spcBef>
            </a:pPr>
            <a:r>
              <a:rPr lang="fr-FR" sz="1400" dirty="0" smtClean="0"/>
              <a:t>	</a:t>
            </a:r>
            <a:r>
              <a:rPr lang="fr-FR" sz="1400" dirty="0" err="1" smtClean="0"/>
              <a:t>print</a:t>
            </a:r>
            <a:r>
              <a:rPr lang="fr-FR" sz="1400" dirty="0" smtClean="0"/>
              <a:t>(t[1:3]) # (20, 30)</a:t>
            </a:r>
          </a:p>
          <a:p>
            <a:pPr rtl="0">
              <a:spcBef>
                <a:spcPts val="500"/>
              </a:spcBef>
            </a:pPr>
            <a:endParaRPr lang="en-US" sz="1400" dirty="0" smtClean="0"/>
          </a:p>
          <a:p>
            <a:pPr rtl="0">
              <a:spcBef>
                <a:spcPts val="500"/>
              </a:spcBef>
            </a:pPr>
            <a:endParaRPr lang="en-US" sz="1400" dirty="0" smtClean="0"/>
          </a:p>
          <a:p>
            <a:pPr rtl="0">
              <a:spcBef>
                <a:spcPts val="500"/>
              </a:spcBef>
            </a:pPr>
            <a:endParaRPr lang="en-US" sz="1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</a:t>
            </a:r>
            <a:r>
              <a:rPr lang="en-US" sz="2000" dirty="0" err="1" smtClean="0"/>
              <a:t>Tuple</a:t>
            </a:r>
            <a:endParaRPr lang="en-US" sz="2000" dirty="0" smtClean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15444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dirty="0" err="1" smtClean="0"/>
              <a:t>Tuple</a:t>
            </a:r>
            <a:r>
              <a:rPr lang="en-US" sz="1400" dirty="0" smtClean="0"/>
              <a:t> </a:t>
            </a:r>
            <a:r>
              <a:rPr lang="en-US" sz="1400" dirty="0" err="1" smtClean="0"/>
              <a:t>vs</a:t>
            </a:r>
            <a:r>
              <a:rPr lang="en-US" sz="1400" dirty="0" smtClean="0"/>
              <a:t> List</a:t>
            </a: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200150"/>
          <a:ext cx="6096000" cy="1524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List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[]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Mutability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Immutable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Mutable</a:t>
                      </a:r>
                      <a:endParaRPr 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Faster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Slower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Fixed, read-only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Dynamic data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457200" y="2952750"/>
            <a:ext cx="3873176" cy="56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Tuple</a:t>
            </a: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Unpacking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person = ("Alice", 30, "New York")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name, age, city = person print(name) # Alice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</a:t>
            </a:r>
            <a:r>
              <a:rPr lang="en-US" sz="2000" dirty="0" err="1" smtClean="0"/>
              <a:t>Tuple</a:t>
            </a:r>
            <a:endParaRPr lang="en-US" sz="2000" dirty="0" smtClean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1892826"/>
          </a:xfrm>
        </p:spPr>
        <p:txBody>
          <a:bodyPr/>
          <a:lstStyle/>
          <a:p>
            <a:pPr marL="457200" lvl="3" indent="-342900" rtl="0">
              <a:spcBef>
                <a:spcPts val="500"/>
              </a:spcBef>
            </a:pPr>
            <a:r>
              <a:rPr lang="en-US" sz="1400" b="1" dirty="0" smtClean="0"/>
              <a:t>When to Use </a:t>
            </a:r>
            <a:r>
              <a:rPr lang="en-US" sz="1400" b="1" dirty="0" err="1" smtClean="0"/>
              <a:t>Tuples</a:t>
            </a:r>
            <a:r>
              <a:rPr lang="en-US" sz="1400" b="1" dirty="0" smtClean="0"/>
              <a:t>?</a:t>
            </a:r>
          </a:p>
          <a:p>
            <a:pPr marL="914400" lvl="4" indent="-342900" rtl="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Data should not change</a:t>
            </a:r>
          </a:p>
          <a:p>
            <a:pPr marL="914400" lvl="4" indent="-342900" rtl="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Better performance (faster than lists)</a:t>
            </a:r>
          </a:p>
          <a:p>
            <a:pPr marL="914400" lvl="4" indent="-342900" rtl="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Use as dictionary keys</a:t>
            </a:r>
          </a:p>
          <a:p>
            <a:pPr marL="914400" lvl="4" indent="-342900" rtl="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Useful in function returns and packing/unpacking</a:t>
            </a:r>
          </a:p>
          <a:p>
            <a:pPr marL="914400" lvl="4" indent="-342900" rtl="0">
              <a:spcBef>
                <a:spcPts val="500"/>
              </a:spcBef>
              <a:buFont typeface="Arial" pitchFamily="34" charset="0"/>
              <a:buChar char="•"/>
            </a:pPr>
            <a:endParaRPr lang="en-US" sz="1400" dirty="0" smtClean="0"/>
          </a:p>
          <a:p>
            <a:pPr marL="914400" lvl="4" indent="-342900" rtl="0">
              <a:spcBef>
                <a:spcPts val="500"/>
              </a:spcBef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Popular Libraries and Frameworks</a:t>
            </a:r>
            <a:endParaRPr lang="en-US" sz="20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819150"/>
          <a:ext cx="6096000" cy="2834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Libraries/Frameworks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Web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Django, Flask, FastAPI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Data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pandas, NumPy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matplotlib, seaborn, plotly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ML/AI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scikit-learn, TensorFlow, PyTorch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Automation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selenium, pyautogui, schedule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unittest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pytest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Named </a:t>
            </a:r>
            <a:r>
              <a:rPr lang="en-US" sz="2000" dirty="0" err="1" smtClean="0"/>
              <a:t>Tuple</a:t>
            </a:r>
            <a:endParaRPr lang="en-US" sz="2000" dirty="0" smtClean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462213"/>
          </a:xfrm>
        </p:spPr>
        <p:txBody>
          <a:bodyPr/>
          <a:lstStyle/>
          <a:p>
            <a:r>
              <a:rPr lang="en-US" sz="1600" dirty="0" smtClean="0"/>
              <a:t>A </a:t>
            </a:r>
            <a:r>
              <a:rPr lang="en-US" sz="1600" dirty="0" err="1" smtClean="0"/>
              <a:t>namedtuple</a:t>
            </a:r>
            <a:r>
              <a:rPr lang="en-US" sz="1600" dirty="0" smtClean="0"/>
              <a:t>  allows you to create </a:t>
            </a:r>
            <a:r>
              <a:rPr lang="en-US" sz="1600" b="1" dirty="0" err="1" smtClean="0"/>
              <a:t>tuple</a:t>
            </a:r>
            <a:r>
              <a:rPr lang="en-US" sz="1600" b="1" dirty="0" smtClean="0"/>
              <a:t>-like objects</a:t>
            </a:r>
            <a:r>
              <a:rPr lang="en-US" sz="1600" dirty="0" smtClean="0"/>
              <a:t> with </a:t>
            </a:r>
            <a:r>
              <a:rPr lang="en-US" sz="1600" b="1" dirty="0" smtClean="0"/>
              <a:t>named fields</a:t>
            </a:r>
            <a:r>
              <a:rPr lang="en-US" sz="1600" dirty="0" smtClean="0"/>
              <a:t>, making your code </a:t>
            </a:r>
            <a:r>
              <a:rPr lang="en-US" sz="1600" b="1" dirty="0" smtClean="0"/>
              <a:t>more readable and self-documenting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It comes from the collections module:</a:t>
            </a:r>
          </a:p>
          <a:p>
            <a:endParaRPr lang="en-US" sz="1600" dirty="0" smtClean="0"/>
          </a:p>
          <a:p>
            <a:r>
              <a:rPr lang="en-US" sz="1600" dirty="0" smtClean="0"/>
              <a:t>from collections import </a:t>
            </a:r>
            <a:r>
              <a:rPr lang="en-US" sz="1600" dirty="0" err="1" smtClean="0"/>
              <a:t>namedtuple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NamedTupleName</a:t>
            </a:r>
            <a:r>
              <a:rPr lang="en-US" sz="1600" dirty="0" smtClean="0"/>
              <a:t> = </a:t>
            </a:r>
            <a:r>
              <a:rPr lang="en-US" sz="1600" dirty="0" err="1" smtClean="0"/>
              <a:t>namedtuple</a:t>
            </a:r>
            <a:r>
              <a:rPr lang="en-US" sz="1600" dirty="0" smtClean="0"/>
              <a:t>("</a:t>
            </a:r>
            <a:r>
              <a:rPr lang="en-US" sz="1600" dirty="0" err="1" smtClean="0"/>
              <a:t>NamedTupleName</a:t>
            </a:r>
            <a:r>
              <a:rPr lang="en-US" sz="1600" dirty="0" smtClean="0"/>
              <a:t>", ["field1", "field2", ...])</a:t>
            </a:r>
          </a:p>
          <a:p>
            <a:endParaRPr lang="en-US" sz="1600" dirty="0" smtClean="0"/>
          </a:p>
          <a:p>
            <a:r>
              <a:rPr lang="en-US" sz="1600" dirty="0" smtClean="0"/>
              <a:t>Why use </a:t>
            </a:r>
            <a:r>
              <a:rPr lang="en-US" sz="1600" dirty="0" err="1" smtClean="0"/>
              <a:t>namedtuple</a:t>
            </a:r>
            <a:r>
              <a:rPr lang="en-US" sz="1600" dirty="0" smtClean="0"/>
              <a:t>?</a:t>
            </a:r>
          </a:p>
          <a:p>
            <a:endParaRPr lang="en-US" sz="16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181350"/>
          <a:ext cx="8229600" cy="1828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Explanation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Readable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p.x is more readable than p[0]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Immutable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Like tuples, namedtuples are immutable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Lightweight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Uses less memory than a class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Supports unpacking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x, y = p works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</a:t>
                      </a:r>
                      <a:r>
                        <a:rPr lang="en-US" sz="1400" dirty="0"/>
                        <a:t>Can be converted to </a:t>
                      </a:r>
                      <a:r>
                        <a:rPr lang="en-US" sz="1400" dirty="0" err="1"/>
                        <a:t>dict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p._asdict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Sets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1972335"/>
          </a:xfrm>
        </p:spPr>
        <p:txBody>
          <a:bodyPr/>
          <a:lstStyle/>
          <a:p>
            <a:r>
              <a:rPr lang="en-US" sz="1400" b="1" dirty="0" smtClean="0"/>
              <a:t>set</a:t>
            </a:r>
            <a:r>
              <a:rPr lang="en-US" sz="1400" dirty="0" smtClean="0"/>
              <a:t> is an </a:t>
            </a:r>
            <a:r>
              <a:rPr lang="en-US" sz="1400" b="1" dirty="0" smtClean="0"/>
              <a:t>unordered</a:t>
            </a:r>
            <a:r>
              <a:rPr lang="en-US" sz="1400" dirty="0" smtClean="0"/>
              <a:t>, </a:t>
            </a:r>
            <a:r>
              <a:rPr lang="en-US" sz="1400" b="1" dirty="0" smtClean="0"/>
              <a:t>mutable</a:t>
            </a:r>
            <a:r>
              <a:rPr lang="en-US" sz="1400" dirty="0" smtClean="0"/>
              <a:t>, and </a:t>
            </a:r>
            <a:r>
              <a:rPr lang="en-US" sz="1400" b="1" dirty="0" err="1" smtClean="0"/>
              <a:t>unindexed</a:t>
            </a:r>
            <a:r>
              <a:rPr lang="en-US" sz="1400" dirty="0" smtClean="0"/>
              <a:t> collection of </a:t>
            </a:r>
            <a:r>
              <a:rPr lang="en-US" sz="1400" b="1" dirty="0" smtClean="0"/>
              <a:t>unique</a:t>
            </a:r>
            <a:r>
              <a:rPr lang="en-US" sz="1400" dirty="0" smtClean="0"/>
              <a:t> elements.</a:t>
            </a:r>
          </a:p>
          <a:p>
            <a:r>
              <a:rPr lang="en-US" sz="1400" dirty="0" smtClean="0"/>
              <a:t>Defined using </a:t>
            </a:r>
            <a:r>
              <a:rPr lang="en-US" sz="1400" b="1" dirty="0" smtClean="0"/>
              <a:t>curly braces</a:t>
            </a:r>
            <a:r>
              <a:rPr lang="en-US" sz="1400" dirty="0" smtClean="0"/>
              <a:t> {} or the set() constructor</a:t>
            </a:r>
          </a:p>
          <a:p>
            <a:r>
              <a:rPr lang="en-US" sz="1400" dirty="0" smtClean="0"/>
              <a:t>	colors = {"red", "green", "blue"}</a:t>
            </a:r>
          </a:p>
          <a:p>
            <a:r>
              <a:rPr lang="en-US" sz="1400" b="1" dirty="0" smtClean="0"/>
              <a:t>Key Characteristics of Sets</a:t>
            </a:r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lvl="2" indent="-342900" rtl="0">
              <a:spcBef>
                <a:spcPts val="500"/>
              </a:spcBef>
            </a:pP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809750"/>
          <a:ext cx="60960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Unordered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indexing or guaranteed order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</a:t>
                      </a:r>
                      <a:r>
                        <a:rPr lang="en-US" sz="1400" dirty="0"/>
                        <a:t>add/remove elements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Unique 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 </a:t>
                      </a:r>
                      <a:r>
                        <a:rPr lang="en-US" sz="1400" dirty="0"/>
                        <a:t>duplicates allowed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Iterable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 </a:t>
                      </a:r>
                      <a:r>
                        <a:rPr lang="en-US" sz="1400" dirty="0"/>
                        <a:t>use in for loops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Hashable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immutable items allowed inside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Sets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4280659"/>
          </a:xfrm>
        </p:spPr>
        <p:txBody>
          <a:bodyPr/>
          <a:lstStyle/>
          <a:p>
            <a:r>
              <a:rPr lang="en-US" sz="1400" dirty="0" smtClean="0"/>
              <a:t>Creating Sets</a:t>
            </a:r>
            <a:endParaRPr lang="en-US" sz="1400" b="1" dirty="0" smtClean="0"/>
          </a:p>
          <a:p>
            <a:r>
              <a:rPr lang="en-US" sz="1400" b="1" dirty="0" smtClean="0"/>
              <a:t>s1 = {1, 2, 3}</a:t>
            </a:r>
          </a:p>
          <a:p>
            <a:r>
              <a:rPr lang="en-US" sz="1400" b="1" dirty="0" smtClean="0"/>
              <a:t>s2 = set([4, 5, 6])</a:t>
            </a:r>
          </a:p>
          <a:p>
            <a:r>
              <a:rPr lang="en-US" sz="1400" b="1" dirty="0" smtClean="0"/>
              <a:t>s3 = set("hello")   # {'e', 'h', 'l', 'o'}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Empty set</a:t>
            </a:r>
            <a:r>
              <a:rPr lang="en-US" sz="1400" dirty="0" smtClean="0"/>
              <a:t> must be created using set(), not {}:</a:t>
            </a:r>
          </a:p>
          <a:p>
            <a:pPr rtl="0"/>
            <a:r>
              <a:rPr lang="en-US" sz="1400" dirty="0" smtClean="0"/>
              <a:t>empty = set() </a:t>
            </a:r>
          </a:p>
          <a:p>
            <a:pPr rtl="0"/>
            <a:r>
              <a:rPr lang="en-US" sz="1400" dirty="0" err="1" smtClean="0"/>
              <a:t>not_a_set</a:t>
            </a:r>
            <a:r>
              <a:rPr lang="en-US" sz="1400" dirty="0" smtClean="0"/>
              <a:t> = {} # This creates an empty dictionary</a:t>
            </a:r>
          </a:p>
          <a:p>
            <a:endParaRPr lang="en-US" sz="1400" dirty="0" smtClean="0"/>
          </a:p>
          <a:p>
            <a:r>
              <a:rPr lang="en-US" sz="1400" dirty="0" smtClean="0"/>
              <a:t>Useful for: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Removing duplicates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Membership checks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Set algebra operations</a:t>
            </a:r>
          </a:p>
          <a:p>
            <a:pPr marL="800100" lvl="1" indent="-342900" rtl="0">
              <a:buFont typeface="Arial" pitchFamily="34" charset="0"/>
              <a:buChar char="•"/>
            </a:pPr>
            <a:endParaRPr lang="en-US" sz="1400" dirty="0" smtClean="0"/>
          </a:p>
          <a:p>
            <a:endParaRPr lang="en-US" sz="1400" b="1" dirty="0" smtClean="0"/>
          </a:p>
          <a:p>
            <a:endParaRPr lang="en-US" sz="1400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lvl="2" indent="-342900" rtl="0">
              <a:spcBef>
                <a:spcPts val="500"/>
              </a:spcBef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Sets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495007"/>
          </a:xfrm>
        </p:spPr>
        <p:txBody>
          <a:bodyPr/>
          <a:lstStyle/>
          <a:p>
            <a:pPr marL="0" lvl="2" indent="-342900" rtl="0">
              <a:spcBef>
                <a:spcPts val="500"/>
              </a:spcBef>
            </a:pPr>
            <a:r>
              <a:rPr lang="en-US" sz="1400" dirty="0" smtClean="0"/>
              <a:t>Set Operations (Mathematics)</a:t>
            </a:r>
          </a:p>
          <a:p>
            <a:pPr marL="0" lvl="2" indent="-342900" rtl="0">
              <a:spcBef>
                <a:spcPts val="500"/>
              </a:spcBef>
            </a:pP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200150"/>
          <a:ext cx="6096000" cy="17373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`a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 or </a:t>
                      </a:r>
                      <a:r>
                        <a:rPr lang="en-US" sz="1400" dirty="0" err="1" smtClean="0"/>
                        <a:t>a.union</a:t>
                      </a:r>
                      <a:r>
                        <a:rPr lang="en-US" sz="1400" dirty="0" smtClean="0"/>
                        <a:t>(b</a:t>
                      </a:r>
                      <a:r>
                        <a:rPr lang="en-US" sz="1400" dirty="0"/>
                        <a:t>)`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&amp; b or a.intersection(b)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Common elements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-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 a but not in b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Symmetric Diff.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^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Elements in either, not both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295275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smtClean="0"/>
              <a:t>Union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a = {1, 2, 3}</a:t>
            </a:r>
          </a:p>
          <a:p>
            <a:r>
              <a:rPr lang="en-US" sz="1200" dirty="0" smtClean="0"/>
              <a:t>	b = {3, 4, 5}</a:t>
            </a:r>
          </a:p>
          <a:p>
            <a:r>
              <a:rPr lang="en-US" sz="1200" dirty="0" smtClean="0"/>
              <a:t>	print(a | b)  # {1, 2, 3, 4, 5}</a:t>
            </a:r>
          </a:p>
          <a:p>
            <a:endParaRPr lang="en-US" sz="1200" dirty="0"/>
          </a:p>
          <a:p>
            <a:r>
              <a:rPr lang="en-US" sz="1200" b="1" dirty="0" smtClean="0"/>
              <a:t>Membership Testing</a:t>
            </a:r>
          </a:p>
          <a:p>
            <a:pPr lvl="3" rtl="0"/>
            <a:r>
              <a:rPr lang="en-US" sz="1200" dirty="0" smtClean="0"/>
              <a:t>	s = {1, 2, 3} </a:t>
            </a:r>
          </a:p>
          <a:p>
            <a:pPr lvl="3" rtl="0"/>
            <a:r>
              <a:rPr lang="en-US" sz="1200" dirty="0" smtClean="0"/>
              <a:t>	print(2 in s) # True </a:t>
            </a:r>
          </a:p>
          <a:p>
            <a:pPr lvl="3" rtl="0"/>
            <a:r>
              <a:rPr lang="en-US" sz="1200" dirty="0" smtClean="0"/>
              <a:t>	print(4 not in s) # True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Sets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556563"/>
          </a:xfrm>
        </p:spPr>
        <p:txBody>
          <a:bodyPr/>
          <a:lstStyle/>
          <a:p>
            <a:r>
              <a:rPr lang="en-US" b="1" dirty="0" smtClean="0"/>
              <a:t>Set </a:t>
            </a:r>
            <a:r>
              <a:rPr lang="en-US" b="1" dirty="0" err="1" smtClean="0"/>
              <a:t>vs</a:t>
            </a:r>
            <a:r>
              <a:rPr lang="en-US" b="1" dirty="0" smtClean="0"/>
              <a:t> List </a:t>
            </a:r>
            <a:r>
              <a:rPr lang="en-US" b="1" dirty="0" err="1" smtClean="0"/>
              <a:t>vs</a:t>
            </a:r>
            <a:r>
              <a:rPr lang="en-US" b="1" dirty="0" smtClean="0"/>
              <a:t> </a:t>
            </a:r>
            <a:r>
              <a:rPr lang="en-US" b="1" dirty="0" err="1" smtClean="0"/>
              <a:t>Tuple</a:t>
            </a:r>
            <a:endParaRPr lang="en-US" b="1" dirty="0" smtClean="0"/>
          </a:p>
          <a:p>
            <a:pPr marL="0" lvl="2" indent="-342900" rtl="0">
              <a:spcBef>
                <a:spcPts val="500"/>
              </a:spcBef>
            </a:pP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352550"/>
          <a:ext cx="7315200" cy="1645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❌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✅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Duplicates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❌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Indexing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❌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Fixed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Uniqueness, membership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33400" y="3112175"/>
            <a:ext cx="4572000" cy="10669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</a:pPr>
            <a:r>
              <a:rPr lang="en-US" sz="1200" b="1" dirty="0" smtClean="0"/>
              <a:t>When to Use Sets</a:t>
            </a:r>
          </a:p>
          <a:p>
            <a:pPr>
              <a:spcBef>
                <a:spcPts val="400"/>
              </a:spcBef>
            </a:pPr>
            <a:r>
              <a:rPr lang="en-US" sz="1200" dirty="0" smtClean="0"/>
              <a:t>       When uniqueness is required</a:t>
            </a:r>
            <a:br>
              <a:rPr lang="en-US" sz="1200" dirty="0" smtClean="0"/>
            </a:br>
            <a:r>
              <a:rPr lang="en-US" sz="1200" dirty="0" smtClean="0"/>
              <a:t>       When fast membership tests are needed</a:t>
            </a:r>
            <a:br>
              <a:rPr lang="en-US" sz="1200" dirty="0" smtClean="0"/>
            </a:br>
            <a:r>
              <a:rPr lang="en-US" sz="1200" dirty="0" smtClean="0"/>
              <a:t>       When performing set operations (union, diff, etc.)</a:t>
            </a:r>
            <a:br>
              <a:rPr lang="en-US" sz="1200" dirty="0" smtClean="0"/>
            </a:b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Dictionary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9150"/>
            <a:ext cx="8305800" cy="2685351"/>
          </a:xfrm>
        </p:spPr>
        <p:txBody>
          <a:bodyPr/>
          <a:lstStyle/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A </a:t>
            </a:r>
            <a:r>
              <a:rPr lang="en-US" sz="1400" b="1" dirty="0" smtClean="0"/>
              <a:t>dictionary</a:t>
            </a:r>
            <a:r>
              <a:rPr lang="en-US" sz="1400" dirty="0" smtClean="0"/>
              <a:t> is an </a:t>
            </a:r>
            <a:r>
              <a:rPr lang="en-US" sz="1400" b="1" dirty="0" smtClean="0"/>
              <a:t>unordered collection</a:t>
            </a:r>
            <a:r>
              <a:rPr lang="en-US" sz="1400" dirty="0" smtClean="0"/>
              <a:t> of </a:t>
            </a:r>
            <a:r>
              <a:rPr lang="en-US" sz="1400" b="1" dirty="0" smtClean="0"/>
              <a:t>key-value pairs</a:t>
            </a:r>
            <a:r>
              <a:rPr lang="en-US" sz="1400" dirty="0" smtClean="0"/>
              <a:t>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Keys must be </a:t>
            </a:r>
            <a:r>
              <a:rPr lang="en-US" sz="1400" b="1" dirty="0" smtClean="0"/>
              <a:t>unique</a:t>
            </a:r>
            <a:r>
              <a:rPr lang="en-US" sz="1400" dirty="0" smtClean="0"/>
              <a:t> and </a:t>
            </a:r>
            <a:r>
              <a:rPr lang="en-US" sz="1400" b="1" dirty="0" smtClean="0"/>
              <a:t>immutable</a:t>
            </a:r>
            <a:r>
              <a:rPr lang="en-US" sz="1400" dirty="0" smtClean="0"/>
              <a:t>.</a:t>
            </a:r>
          </a:p>
          <a:p>
            <a:pPr marL="800100" lvl="1" indent="-342900">
              <a:spcBef>
                <a:spcPts val="500"/>
              </a:spcBef>
              <a:buFont typeface="Arial" pitchFamily="34" charset="0"/>
              <a:buChar char="•"/>
            </a:pPr>
            <a:r>
              <a:rPr lang="en-US" sz="1400" dirty="0" smtClean="0"/>
              <a:t>Values can be of any data type.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Example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       student = {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      "name": "Alice",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      "age": 22,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      "grade": "A" </a:t>
            </a:r>
          </a:p>
          <a:p>
            <a:pPr rtl="0">
              <a:spcBef>
                <a:spcPts val="500"/>
              </a:spcBef>
            </a:pPr>
            <a:r>
              <a:rPr lang="en-US" sz="1400" dirty="0" smtClean="0"/>
              <a:t>	}</a:t>
            </a:r>
          </a:p>
          <a:p>
            <a:pPr marL="0" lvl="2" indent="-342900" rtl="0">
              <a:spcBef>
                <a:spcPts val="500"/>
              </a:spcBef>
            </a:pP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Key Characteristics of Dictionaries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47950"/>
            <a:ext cx="8305800" cy="1787669"/>
          </a:xfrm>
        </p:spPr>
        <p:txBody>
          <a:bodyPr/>
          <a:lstStyle/>
          <a:p>
            <a:r>
              <a:rPr lang="en-US" sz="1400" b="1" dirty="0" smtClean="0"/>
              <a:t>Creating Dictionaries</a:t>
            </a:r>
          </a:p>
          <a:p>
            <a:pPr rtl="0"/>
            <a:r>
              <a:rPr lang="en-US" sz="1400" dirty="0" smtClean="0"/>
              <a:t># Using curly braces </a:t>
            </a:r>
          </a:p>
          <a:p>
            <a:pPr lvl="1" rtl="0"/>
            <a:r>
              <a:rPr lang="en-US" sz="1400" dirty="0" smtClean="0"/>
              <a:t>info = {"name": "Bob", "age": 25}</a:t>
            </a:r>
          </a:p>
          <a:p>
            <a:pPr rtl="0"/>
            <a:r>
              <a:rPr lang="en-US" sz="1400" dirty="0" smtClean="0"/>
              <a:t># Using </a:t>
            </a:r>
            <a:r>
              <a:rPr lang="en-US" sz="1400" dirty="0" err="1" smtClean="0"/>
              <a:t>dict</a:t>
            </a:r>
            <a:r>
              <a:rPr lang="en-US" sz="1400" dirty="0" smtClean="0"/>
              <a:t>() constructor </a:t>
            </a:r>
          </a:p>
          <a:p>
            <a:pPr lvl="1" rtl="0"/>
            <a:r>
              <a:rPr lang="en-US" sz="1400" dirty="0" smtClean="0"/>
              <a:t>info = </a:t>
            </a:r>
            <a:r>
              <a:rPr lang="en-US" sz="1400" dirty="0" err="1" smtClean="0"/>
              <a:t>dict</a:t>
            </a:r>
            <a:r>
              <a:rPr lang="en-US" sz="1400" dirty="0" smtClean="0"/>
              <a:t>(name="Bob", age=25) # </a:t>
            </a:r>
          </a:p>
          <a:p>
            <a:pPr rtl="0"/>
            <a:r>
              <a:rPr lang="en-US" sz="1400" dirty="0" smtClean="0"/>
              <a:t>From list of </a:t>
            </a:r>
            <a:r>
              <a:rPr lang="en-US" sz="1400" dirty="0" err="1" smtClean="0"/>
              <a:t>tuples</a:t>
            </a:r>
            <a:r>
              <a:rPr lang="en-US" sz="1400" dirty="0" smtClean="0"/>
              <a:t> </a:t>
            </a:r>
          </a:p>
          <a:p>
            <a:pPr lvl="1" rtl="0"/>
            <a:r>
              <a:rPr lang="en-US" sz="1400" dirty="0" smtClean="0"/>
              <a:t>info = </a:t>
            </a:r>
            <a:r>
              <a:rPr lang="en-US" sz="1400" dirty="0" err="1" smtClean="0"/>
              <a:t>dict</a:t>
            </a:r>
            <a:r>
              <a:rPr lang="en-US" sz="1400" dirty="0" smtClean="0"/>
              <a:t>([("name", "Bob"), ("age", 25)])</a:t>
            </a:r>
          </a:p>
          <a:p>
            <a:pPr marL="0" lvl="2" indent="-342900" rtl="0">
              <a:spcBef>
                <a:spcPts val="500"/>
              </a:spcBef>
            </a:pPr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742950"/>
          <a:ext cx="7315200" cy="1645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Description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Key-Value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Each item is a mapping from key → value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aseline="0"/>
                        <a:t>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✅ Values can be added, changed, deleted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aseline="0"/>
                        <a:t>Unordered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Maintains insertion order (since Python 3.7)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aseline="0"/>
                        <a:t>Unique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Keys must be unique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aseline="0"/>
                        <a:t>Hashable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Keys must be of immutable type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Dictionary </a:t>
            </a:r>
            <a:r>
              <a:rPr lang="en-US" sz="2000" dirty="0" err="1" smtClean="0"/>
              <a:t>vs</a:t>
            </a:r>
            <a:r>
              <a:rPr lang="en-US" sz="2000" dirty="0" smtClean="0"/>
              <a:t> Other Collections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47950"/>
            <a:ext cx="8305800" cy="1292662"/>
          </a:xfrm>
        </p:spPr>
        <p:txBody>
          <a:bodyPr/>
          <a:lstStyle/>
          <a:p>
            <a:r>
              <a:rPr lang="en-US" sz="1400" b="1" dirty="0" smtClean="0"/>
              <a:t>Use Cases for Dictionaries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b="1" dirty="0" smtClean="0"/>
              <a:t>Lookup tables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b="1" dirty="0" smtClean="0"/>
              <a:t>Grouping and categorization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b="1" dirty="0" smtClean="0"/>
              <a:t>JSON-like data model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b="1" dirty="0" smtClean="0"/>
              <a:t>Configuration storage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b="1" dirty="0" smtClean="0"/>
              <a:t>Counting/frequency (with </a:t>
            </a:r>
            <a:r>
              <a:rPr lang="en-US" sz="1400" b="1" dirty="0" err="1" smtClean="0"/>
              <a:t>collections.Counter</a:t>
            </a:r>
            <a:r>
              <a:rPr lang="en-US" sz="1400" b="1" dirty="0" smtClean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742950"/>
          <a:ext cx="6096000" cy="1524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Key-Value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Indexed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By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Order Preserved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(3.7+)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❌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Built-in 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3016210"/>
          </a:xfrm>
        </p:spPr>
        <p:txBody>
          <a:bodyPr/>
          <a:lstStyle/>
          <a:p>
            <a:r>
              <a:rPr lang="en-US" sz="1400" b="1" dirty="0" smtClean="0"/>
              <a:t>What is a Built-in Function in Python?</a:t>
            </a:r>
          </a:p>
          <a:p>
            <a:r>
              <a:rPr lang="en-US" sz="1400" dirty="0" smtClean="0"/>
              <a:t>A </a:t>
            </a:r>
            <a:r>
              <a:rPr lang="en-US" sz="1400" b="1" dirty="0" smtClean="0"/>
              <a:t>built-in function</a:t>
            </a:r>
            <a:r>
              <a:rPr lang="en-US" sz="1400" dirty="0" smtClean="0"/>
              <a:t> in Python is a </a:t>
            </a:r>
            <a:r>
              <a:rPr lang="en-US" sz="1400" b="1" dirty="0" smtClean="0"/>
              <a:t>predefined function</a:t>
            </a:r>
            <a:r>
              <a:rPr lang="en-US" sz="1400" dirty="0" smtClean="0"/>
              <a:t> that comes with Python—you can use it </a:t>
            </a:r>
            <a:r>
              <a:rPr lang="en-US" sz="1400" b="1" dirty="0" smtClean="0"/>
              <a:t>without importing</a:t>
            </a:r>
            <a:r>
              <a:rPr lang="en-US" sz="1400" dirty="0" smtClean="0"/>
              <a:t> any module.</a:t>
            </a:r>
          </a:p>
          <a:p>
            <a:pPr lvl="1"/>
            <a:r>
              <a:rPr lang="en-US" sz="1400" b="1" dirty="0" smtClean="0"/>
              <a:t>Why Use Built-in Functions?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dirty="0" smtClean="0"/>
              <a:t> Ready to use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dirty="0" smtClean="0"/>
              <a:t> Saves time and effort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dirty="0" smtClean="0"/>
              <a:t> Reliable and optimized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dirty="0" smtClean="0"/>
              <a:t> Available in every Python environment</a:t>
            </a:r>
          </a:p>
          <a:p>
            <a:pPr marL="342900" indent="-342900"/>
            <a:r>
              <a:rPr lang="en-US" sz="1400" dirty="0" smtClean="0"/>
              <a:t>Example</a:t>
            </a:r>
          </a:p>
          <a:p>
            <a:pPr marL="1257300" lvl="2" indent="-342900"/>
            <a:r>
              <a:rPr lang="en-US" sz="1400" dirty="0" err="1" smtClean="0"/>
              <a:t>nums</a:t>
            </a:r>
            <a:r>
              <a:rPr lang="en-US" sz="1400" dirty="0" smtClean="0"/>
              <a:t> = [5, 2, 9, 1]</a:t>
            </a:r>
          </a:p>
          <a:p>
            <a:pPr marL="1257300" lvl="2" indent="-342900"/>
            <a:r>
              <a:rPr lang="en-US" sz="1400" dirty="0" smtClean="0"/>
              <a:t>print("Max:", max(</a:t>
            </a:r>
            <a:r>
              <a:rPr lang="en-US" sz="1400" dirty="0" err="1" smtClean="0"/>
              <a:t>nums</a:t>
            </a:r>
            <a:r>
              <a:rPr lang="en-US" sz="1400" dirty="0" smtClean="0"/>
              <a:t>))</a:t>
            </a:r>
          </a:p>
          <a:p>
            <a:pPr marL="1257300" lvl="2" indent="-342900"/>
            <a:r>
              <a:rPr lang="en-US" sz="1400" dirty="0" smtClean="0"/>
              <a:t>print("Sorted:", sorted(</a:t>
            </a:r>
            <a:r>
              <a:rPr lang="en-US" sz="1400" dirty="0" err="1" smtClean="0"/>
              <a:t>nums</a:t>
            </a:r>
            <a:r>
              <a:rPr lang="en-US" sz="1400" dirty="0" smtClean="0"/>
              <a:t>))</a:t>
            </a:r>
          </a:p>
          <a:p>
            <a:pPr marL="1257300" lvl="2" indent="-342900"/>
            <a:r>
              <a:rPr lang="en-US" sz="1400" dirty="0" smtClean="0"/>
              <a:t>print("Length:", </a:t>
            </a:r>
            <a:r>
              <a:rPr lang="en-US" sz="1400" dirty="0" err="1" smtClean="0"/>
              <a:t>len</a:t>
            </a:r>
            <a:r>
              <a:rPr lang="en-US" sz="1400" dirty="0" smtClean="0"/>
              <a:t>(</a:t>
            </a:r>
            <a:r>
              <a:rPr lang="en-US" sz="1400" dirty="0" err="1" smtClean="0"/>
              <a:t>nums</a:t>
            </a:r>
            <a:r>
              <a:rPr lang="en-US" sz="1400" dirty="0" smtClean="0"/>
              <a:t>))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User Defined Functions(UDF)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3016210"/>
          </a:xfrm>
        </p:spPr>
        <p:txBody>
          <a:bodyPr/>
          <a:lstStyle/>
          <a:p>
            <a:r>
              <a:rPr lang="en-US" sz="1400" dirty="0" smtClean="0"/>
              <a:t>A </a:t>
            </a:r>
            <a:r>
              <a:rPr lang="en-US" sz="1400" b="1" dirty="0" smtClean="0"/>
              <a:t>User-Defined Function (UDF)</a:t>
            </a:r>
            <a:r>
              <a:rPr lang="en-US" sz="1400" dirty="0" smtClean="0"/>
              <a:t> is a function that </a:t>
            </a:r>
            <a:r>
              <a:rPr lang="en-US" sz="1400" b="1" dirty="0" smtClean="0"/>
              <a:t>you write yourself</a:t>
            </a:r>
            <a:r>
              <a:rPr lang="en-US" sz="1400" dirty="0" smtClean="0"/>
              <a:t> to perform a specific task.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Why Use Functions?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 Reuse code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 Make code modular and readable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 Easy to test/debug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Avoid repetition</a:t>
            </a:r>
          </a:p>
          <a:p>
            <a:endParaRPr lang="en-US" sz="1400" dirty="0" smtClean="0"/>
          </a:p>
          <a:p>
            <a:r>
              <a:rPr lang="en-US" sz="1400" b="1" dirty="0" smtClean="0"/>
              <a:t>Syntax of a Function</a:t>
            </a:r>
          </a:p>
          <a:p>
            <a:pPr rtl="0"/>
            <a:r>
              <a:rPr lang="en-US" sz="1400" dirty="0" smtClean="0"/>
              <a:t>	def </a:t>
            </a:r>
            <a:r>
              <a:rPr lang="en-US" sz="1400" dirty="0" err="1" smtClean="0"/>
              <a:t>function_name</a:t>
            </a:r>
            <a:r>
              <a:rPr lang="en-US" sz="1400" dirty="0" smtClean="0"/>
              <a:t>(parameters): </a:t>
            </a:r>
          </a:p>
          <a:p>
            <a:pPr rtl="0"/>
            <a:r>
              <a:rPr lang="en-US" sz="1400" dirty="0" smtClean="0"/>
              <a:t>	      # block of code </a:t>
            </a:r>
          </a:p>
          <a:p>
            <a:pPr rtl="0"/>
            <a:r>
              <a:rPr lang="en-US" sz="1400" dirty="0" smtClean="0"/>
              <a:t>	      return result</a:t>
            </a:r>
          </a:p>
          <a:p>
            <a:r>
              <a:rPr lang="en-US" sz="1400" b="1" dirty="0" smtClean="0"/>
              <a:t>Types of User-Defined Functions in Python</a:t>
            </a:r>
          </a:p>
          <a:p>
            <a:endParaRPr lang="en-US" sz="1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62350"/>
          <a:ext cx="8229600" cy="1219200"/>
        </p:xfrm>
        <a:graphic>
          <a:graphicData uri="http://schemas.openxmlformats.org/drawingml/2006/table">
            <a:tbl>
              <a:tblPr/>
              <a:tblGrid>
                <a:gridCol w="2971800"/>
                <a:gridCol w="25146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Syntax 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1. No arguments, no 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Just runs a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 greet():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2. With arguments, no 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Takes input, doesn’t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 greet(name):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3. With arguments and 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Takes input and gives 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 add(a, b): return </a:t>
                      </a:r>
                      <a:r>
                        <a:rPr lang="en-US" sz="1400" dirty="0" err="1"/>
                        <a:t>a+b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Ecosystem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1692771"/>
          </a:xfrm>
        </p:spPr>
        <p:txBody>
          <a:bodyPr/>
          <a:lstStyle/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err="1" smtClean="0"/>
              <a:t>PyPI</a:t>
            </a:r>
            <a:r>
              <a:rPr lang="en-US" dirty="0" smtClean="0"/>
              <a:t> (Python Package Index): 400K+ packages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IDEs: VS Code, </a:t>
            </a:r>
            <a:r>
              <a:rPr lang="en-US" dirty="0" err="1" smtClean="0"/>
              <a:t>PyCharm</a:t>
            </a:r>
            <a:r>
              <a:rPr lang="en-US" dirty="0" smtClean="0"/>
              <a:t>, </a:t>
            </a:r>
            <a:r>
              <a:rPr lang="en-US" dirty="0" err="1" smtClean="0"/>
              <a:t>Jupyter</a:t>
            </a:r>
            <a:r>
              <a:rPr lang="en-US" dirty="0" smtClean="0"/>
              <a:t>, </a:t>
            </a:r>
            <a:r>
              <a:rPr lang="en-US" dirty="0" err="1" smtClean="0"/>
              <a:t>Thonny</a:t>
            </a:r>
            <a:endParaRPr lang="en-US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Virtual Environments: </a:t>
            </a:r>
            <a:r>
              <a:rPr lang="en-US" dirty="0" err="1" smtClean="0"/>
              <a:t>venv</a:t>
            </a:r>
            <a:r>
              <a:rPr lang="en-US" dirty="0" smtClean="0"/>
              <a:t>, </a:t>
            </a:r>
            <a:r>
              <a:rPr lang="en-US" dirty="0" err="1" smtClean="0"/>
              <a:t>conda</a:t>
            </a:r>
            <a:endParaRPr lang="en-US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Community: Python Software Foundation, Stack Overflow,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Function with No Arguments and No Return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4093428"/>
          </a:xfrm>
        </p:spPr>
        <p:txBody>
          <a:bodyPr/>
          <a:lstStyle/>
          <a:p>
            <a:pPr lvl="1"/>
            <a:r>
              <a:rPr lang="en-US" sz="1400" dirty="0" smtClean="0"/>
              <a:t>def </a:t>
            </a:r>
            <a:r>
              <a:rPr lang="en-US" sz="1400" dirty="0" err="1" smtClean="0"/>
              <a:t>say_hello</a:t>
            </a:r>
            <a:r>
              <a:rPr lang="en-US" sz="1400" dirty="0" smtClean="0"/>
              <a:t>():</a:t>
            </a:r>
          </a:p>
          <a:p>
            <a:pPr lvl="1"/>
            <a:r>
              <a:rPr lang="en-US" sz="1400" dirty="0" smtClean="0"/>
              <a:t>    print("Hello, welcome to Python!")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err="1" smtClean="0"/>
              <a:t>say_hello</a:t>
            </a:r>
            <a:r>
              <a:rPr lang="en-US" sz="1400" dirty="0" smtClean="0"/>
              <a:t>()</a:t>
            </a:r>
          </a:p>
          <a:p>
            <a:pPr lvl="1"/>
            <a:endParaRPr lang="en-US" sz="1400" dirty="0" smtClean="0"/>
          </a:p>
          <a:p>
            <a:r>
              <a:rPr lang="en-US" sz="1400" b="1" dirty="0" smtClean="0"/>
              <a:t>Function with Arguments, No Return</a:t>
            </a:r>
          </a:p>
          <a:p>
            <a:pPr lvl="1"/>
            <a:r>
              <a:rPr lang="en-US" sz="1400" dirty="0" smtClean="0"/>
              <a:t>def greet(name):</a:t>
            </a:r>
          </a:p>
          <a:p>
            <a:pPr lvl="1"/>
            <a:r>
              <a:rPr lang="en-US" sz="1400" dirty="0" smtClean="0"/>
              <a:t>    print(</a:t>
            </a:r>
            <a:r>
              <a:rPr lang="en-US" sz="1400" dirty="0" err="1" smtClean="0"/>
              <a:t>f"Hello</a:t>
            </a:r>
            <a:r>
              <a:rPr lang="en-US" sz="1400" dirty="0" smtClean="0"/>
              <a:t>, {name}!")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greet("Alice")</a:t>
            </a:r>
          </a:p>
          <a:p>
            <a:pPr lvl="1"/>
            <a:endParaRPr lang="en-US" sz="1400" dirty="0" smtClean="0"/>
          </a:p>
          <a:p>
            <a:r>
              <a:rPr lang="en-US" sz="1400" b="1" dirty="0" smtClean="0"/>
              <a:t>Function with Arguments and Return Value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def add(a, b):</a:t>
            </a:r>
          </a:p>
          <a:p>
            <a:pPr lvl="1"/>
            <a:r>
              <a:rPr lang="en-US" sz="1400" dirty="0" smtClean="0"/>
              <a:t>    return a + b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result = add(10, 20)</a:t>
            </a:r>
          </a:p>
          <a:p>
            <a:pPr lvl="1"/>
            <a:r>
              <a:rPr lang="en-US" sz="1400" dirty="0" smtClean="0"/>
              <a:t>print("Sum is:", result)</a:t>
            </a:r>
          </a:p>
          <a:p>
            <a:endParaRPr lang="en-US" sz="1400" dirty="0" smtClean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Default Arguments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4524315"/>
          </a:xfrm>
        </p:spPr>
        <p:txBody>
          <a:bodyPr/>
          <a:lstStyle/>
          <a:p>
            <a:pPr lvl="1"/>
            <a:r>
              <a:rPr lang="en-US" sz="1400" dirty="0" smtClean="0"/>
              <a:t>def greet(name="User"):</a:t>
            </a:r>
          </a:p>
          <a:p>
            <a:pPr lvl="1"/>
            <a:r>
              <a:rPr lang="en-US" sz="1400" dirty="0" smtClean="0"/>
              <a:t>    print(</a:t>
            </a:r>
            <a:r>
              <a:rPr lang="en-US" sz="1400" dirty="0" err="1" smtClean="0"/>
              <a:t>f"Hello</a:t>
            </a:r>
            <a:r>
              <a:rPr lang="en-US" sz="1400" dirty="0" smtClean="0"/>
              <a:t>, {name}!")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greet()           # Hello, User</a:t>
            </a:r>
          </a:p>
          <a:p>
            <a:pPr lvl="1"/>
            <a:r>
              <a:rPr lang="en-US" sz="1400" dirty="0" smtClean="0"/>
              <a:t>greet("</a:t>
            </a:r>
            <a:r>
              <a:rPr lang="en-US" sz="1400" dirty="0" err="1" smtClean="0"/>
              <a:t>Babjee</a:t>
            </a:r>
            <a:r>
              <a:rPr lang="en-US" sz="1400" dirty="0" smtClean="0"/>
              <a:t>")   # Hello, </a:t>
            </a:r>
            <a:r>
              <a:rPr lang="en-US" sz="1400" dirty="0" err="1" smtClean="0"/>
              <a:t>Babjee</a:t>
            </a:r>
            <a:endParaRPr lang="en-US" sz="1400" dirty="0" smtClean="0"/>
          </a:p>
          <a:p>
            <a:pPr lvl="1"/>
            <a:endParaRPr lang="en-US" sz="1400" dirty="0" smtClean="0"/>
          </a:p>
          <a:p>
            <a:r>
              <a:rPr lang="en-US" sz="1400" b="1" dirty="0" smtClean="0"/>
              <a:t>Keyword Arguments</a:t>
            </a:r>
          </a:p>
          <a:p>
            <a:endParaRPr lang="en-US" sz="1400" b="1" dirty="0" smtClean="0"/>
          </a:p>
          <a:p>
            <a:pPr lvl="1"/>
            <a:r>
              <a:rPr lang="en-US" sz="1400" dirty="0" smtClean="0"/>
              <a:t>def greet(name, age):</a:t>
            </a:r>
          </a:p>
          <a:p>
            <a:pPr lvl="1"/>
            <a:r>
              <a:rPr lang="en-US" sz="1400" dirty="0" smtClean="0"/>
              <a:t>    print(</a:t>
            </a:r>
            <a:r>
              <a:rPr lang="en-US" sz="1400" dirty="0" err="1" smtClean="0"/>
              <a:t>f"Hello</a:t>
            </a:r>
            <a:r>
              <a:rPr lang="en-US" sz="1400" dirty="0" smtClean="0"/>
              <a:t> {name}, you are {age} years old.")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greet(name="Alice", age=25)</a:t>
            </a:r>
          </a:p>
          <a:p>
            <a:endParaRPr lang="en-US" sz="1400" dirty="0" smtClean="0"/>
          </a:p>
          <a:p>
            <a:r>
              <a:rPr lang="en-US" sz="1400" b="1" dirty="0" smtClean="0"/>
              <a:t>Keyword Arguments with Default Values</a:t>
            </a:r>
          </a:p>
          <a:p>
            <a:pPr lvl="1"/>
            <a:endParaRPr lang="en-US" sz="1400" dirty="0" smtClean="0"/>
          </a:p>
          <a:p>
            <a:r>
              <a:rPr lang="en-US" sz="1400" dirty="0" smtClean="0"/>
              <a:t>def login(user, role="guest"):</a:t>
            </a:r>
          </a:p>
          <a:p>
            <a:r>
              <a:rPr lang="en-US" sz="1400" dirty="0" smtClean="0"/>
              <a:t>    print(</a:t>
            </a:r>
            <a:r>
              <a:rPr lang="en-US" sz="1400" dirty="0" err="1" smtClean="0"/>
              <a:t>f"User</a:t>
            </a:r>
            <a:r>
              <a:rPr lang="en-US" sz="1400" dirty="0" smtClean="0"/>
              <a:t>: {user}, Role: {role}")</a:t>
            </a:r>
          </a:p>
          <a:p>
            <a:endParaRPr lang="en-US" sz="1400" dirty="0" smtClean="0"/>
          </a:p>
          <a:p>
            <a:r>
              <a:rPr lang="en-US" sz="1400" dirty="0" smtClean="0"/>
              <a:t>login("admin")                   # Role will be 'guest'</a:t>
            </a:r>
          </a:p>
          <a:p>
            <a:r>
              <a:rPr lang="en-US" sz="1400" dirty="0" smtClean="0"/>
              <a:t>login("john", role="editor")     # Role overridden</a:t>
            </a:r>
          </a:p>
          <a:p>
            <a:endParaRPr lang="en-US" sz="1400" dirty="0" smtClean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Variable Number of Arguments in Python?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4585871"/>
          </a:xfrm>
        </p:spPr>
        <p:txBody>
          <a:bodyPr/>
          <a:lstStyle/>
          <a:p>
            <a:r>
              <a:rPr lang="en-US" sz="1400" dirty="0" smtClean="0"/>
              <a:t>In Python, you can create functions that accept </a:t>
            </a:r>
            <a:r>
              <a:rPr lang="en-US" sz="1400" b="1" dirty="0" smtClean="0"/>
              <a:t>any number of arguments</a:t>
            </a:r>
            <a:r>
              <a:rPr lang="en-US" sz="1400" dirty="0" smtClean="0"/>
              <a:t> using:</a:t>
            </a:r>
          </a:p>
          <a:p>
            <a:pPr lvl="1"/>
            <a:r>
              <a:rPr lang="en-US" sz="1400" dirty="0" smtClean="0"/>
              <a:t>def total(*</a:t>
            </a:r>
            <a:r>
              <a:rPr lang="en-US" sz="1400" dirty="0" err="1" smtClean="0"/>
              <a:t>args</a:t>
            </a:r>
            <a:r>
              <a:rPr lang="en-US" sz="1400" dirty="0" smtClean="0"/>
              <a:t>):</a:t>
            </a:r>
          </a:p>
          <a:p>
            <a:pPr lvl="1"/>
            <a:r>
              <a:rPr lang="en-US" sz="1400" dirty="0" smtClean="0"/>
              <a:t>    print("Arguments:", </a:t>
            </a:r>
            <a:r>
              <a:rPr lang="en-US" sz="1400" dirty="0" err="1" smtClean="0"/>
              <a:t>args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    print("Sum:", sum(</a:t>
            </a:r>
            <a:r>
              <a:rPr lang="en-US" sz="1400" dirty="0" err="1" smtClean="0"/>
              <a:t>args</a:t>
            </a:r>
            <a:r>
              <a:rPr lang="en-US" sz="1400" dirty="0" smtClean="0"/>
              <a:t>))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total(10, 20)</a:t>
            </a:r>
          </a:p>
          <a:p>
            <a:pPr lvl="1"/>
            <a:r>
              <a:rPr lang="en-US" sz="1400" dirty="0" smtClean="0"/>
              <a:t>total(1, 2, 3, 4, 5)</a:t>
            </a:r>
          </a:p>
          <a:p>
            <a:r>
              <a:rPr lang="en-US" sz="1400" b="1" dirty="0" smtClean="0"/>
              <a:t>Variable Keyword Arguments</a:t>
            </a:r>
          </a:p>
          <a:p>
            <a:endParaRPr lang="en-US" sz="1400" dirty="0" smtClean="0"/>
          </a:p>
          <a:p>
            <a:pPr lvl="1"/>
            <a:r>
              <a:rPr lang="en-US" sz="1400" dirty="0" smtClean="0"/>
              <a:t>def </a:t>
            </a:r>
            <a:r>
              <a:rPr lang="en-US" sz="1400" dirty="0" err="1" smtClean="0"/>
              <a:t>student_info</a:t>
            </a:r>
            <a:r>
              <a:rPr lang="en-US" sz="1400" dirty="0" smtClean="0"/>
              <a:t>(**</a:t>
            </a:r>
            <a:r>
              <a:rPr lang="en-US" sz="1400" dirty="0" err="1" smtClean="0"/>
              <a:t>kwargs</a:t>
            </a:r>
            <a:r>
              <a:rPr lang="en-US" sz="1400" dirty="0" smtClean="0"/>
              <a:t>):</a:t>
            </a:r>
          </a:p>
          <a:p>
            <a:pPr lvl="1"/>
            <a:r>
              <a:rPr lang="en-US" sz="1400" dirty="0" smtClean="0"/>
              <a:t>    for key, value in </a:t>
            </a:r>
            <a:r>
              <a:rPr lang="en-US" sz="1400" dirty="0" err="1" smtClean="0"/>
              <a:t>kwargs.items</a:t>
            </a:r>
            <a:r>
              <a:rPr lang="en-US" sz="1400" dirty="0" smtClean="0"/>
              <a:t>():</a:t>
            </a:r>
          </a:p>
          <a:p>
            <a:pPr lvl="1"/>
            <a:r>
              <a:rPr lang="en-US" sz="1400" dirty="0" smtClean="0"/>
              <a:t>        print(f"{key} = {value}")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err="1" smtClean="0"/>
              <a:t>student_info</a:t>
            </a:r>
            <a:r>
              <a:rPr lang="en-US" sz="1400" dirty="0" smtClean="0"/>
              <a:t>(name="Alice", age=20, grade="A")</a:t>
            </a:r>
          </a:p>
          <a:p>
            <a:r>
              <a:rPr lang="en-US" sz="1400" b="1" dirty="0" smtClean="0"/>
              <a:t>Combine *</a:t>
            </a:r>
            <a:r>
              <a:rPr lang="en-US" sz="1400" b="1" dirty="0" err="1" smtClean="0"/>
              <a:t>args</a:t>
            </a:r>
            <a:r>
              <a:rPr lang="en-US" sz="1400" b="1" dirty="0" smtClean="0"/>
              <a:t> and **</a:t>
            </a:r>
            <a:r>
              <a:rPr lang="en-US" sz="1400" b="1" dirty="0" err="1" smtClean="0"/>
              <a:t>kwargs</a:t>
            </a:r>
            <a:r>
              <a:rPr lang="en-US" sz="1400" b="1" dirty="0" smtClean="0"/>
              <a:t> in One Function</a:t>
            </a:r>
          </a:p>
          <a:p>
            <a:pPr lvl="1"/>
            <a:r>
              <a:rPr lang="en-US" sz="1400" dirty="0" smtClean="0"/>
              <a:t>def demo(*</a:t>
            </a:r>
            <a:r>
              <a:rPr lang="en-US" sz="1400" dirty="0" err="1" smtClean="0"/>
              <a:t>args</a:t>
            </a:r>
            <a:r>
              <a:rPr lang="en-US" sz="1400" dirty="0" smtClean="0"/>
              <a:t>, **</a:t>
            </a:r>
            <a:r>
              <a:rPr lang="en-US" sz="1400" dirty="0" err="1" smtClean="0"/>
              <a:t>kwargs</a:t>
            </a:r>
            <a:r>
              <a:rPr lang="en-US" sz="1400" dirty="0" smtClean="0"/>
              <a:t>):</a:t>
            </a:r>
          </a:p>
          <a:p>
            <a:pPr lvl="1"/>
            <a:r>
              <a:rPr lang="en-US" sz="1400" dirty="0" smtClean="0"/>
              <a:t>    print("</a:t>
            </a:r>
            <a:r>
              <a:rPr lang="en-US" sz="1400" dirty="0" err="1" smtClean="0"/>
              <a:t>Args</a:t>
            </a:r>
            <a:r>
              <a:rPr lang="en-US" sz="1400" dirty="0" smtClean="0"/>
              <a:t>:", </a:t>
            </a:r>
            <a:r>
              <a:rPr lang="en-US" sz="1400" dirty="0" err="1" smtClean="0"/>
              <a:t>args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    print("</a:t>
            </a:r>
            <a:r>
              <a:rPr lang="en-US" sz="1400" dirty="0" err="1" smtClean="0"/>
              <a:t>Kwargs</a:t>
            </a:r>
            <a:r>
              <a:rPr lang="en-US" sz="1400" dirty="0" smtClean="0"/>
              <a:t>:", </a:t>
            </a:r>
            <a:r>
              <a:rPr lang="en-US" sz="1400" dirty="0" err="1" smtClean="0"/>
              <a:t>kwargs</a:t>
            </a:r>
            <a:r>
              <a:rPr lang="en-US" sz="1400" dirty="0" smtClean="0"/>
              <a:t>)</a:t>
            </a:r>
          </a:p>
          <a:p>
            <a:pPr lvl="1"/>
            <a:endParaRPr lang="en-US" sz="1400" dirty="0" smtClean="0"/>
          </a:p>
          <a:p>
            <a:pPr lvl="1"/>
            <a:r>
              <a:rPr lang="en-US" sz="1400" dirty="0" smtClean="0"/>
              <a:t>demo(1, 2, 3, name="Bob", age=25)</a:t>
            </a:r>
          </a:p>
          <a:p>
            <a:pPr lvl="1"/>
            <a:endParaRPr lang="en-US" sz="1400" dirty="0" smtClean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Function Variable Scope in Python?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861774"/>
          </a:xfrm>
        </p:spPr>
        <p:txBody>
          <a:bodyPr/>
          <a:lstStyle/>
          <a:p>
            <a:r>
              <a:rPr lang="en-US" sz="1400" b="1" dirty="0" smtClean="0"/>
              <a:t>Scope</a:t>
            </a:r>
            <a:r>
              <a:rPr lang="en-US" sz="1400" dirty="0" smtClean="0"/>
              <a:t> refers to </a:t>
            </a:r>
            <a:r>
              <a:rPr lang="en-US" sz="1400" b="1" dirty="0" smtClean="0"/>
              <a:t>where a variable is accessible</a:t>
            </a:r>
            <a:r>
              <a:rPr lang="en-US" sz="1400" dirty="0" smtClean="0"/>
              <a:t> in your code.</a:t>
            </a:r>
            <a:br>
              <a:rPr lang="en-US" sz="1400" dirty="0" smtClean="0"/>
            </a:br>
            <a:r>
              <a:rPr lang="en-US" sz="1400" dirty="0" smtClean="0"/>
              <a:t>In Python, variable scope determines </a:t>
            </a:r>
            <a:r>
              <a:rPr lang="en-US" sz="1400" b="1" dirty="0" smtClean="0"/>
              <a:t>how long a variable exists</a:t>
            </a:r>
            <a:r>
              <a:rPr lang="en-US" sz="1400" dirty="0" smtClean="0"/>
              <a:t> and </a:t>
            </a:r>
            <a:r>
              <a:rPr lang="en-US" sz="1400" b="1" dirty="0" smtClean="0"/>
              <a:t>where it can be used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b="1" dirty="0" smtClean="0"/>
              <a:t>There Are Four Types of Scopes in Python (LEGB Rule)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581150"/>
          <a:ext cx="8077200" cy="1524000"/>
        </p:xfrm>
        <a:graphic>
          <a:graphicData uri="http://schemas.openxmlformats.org/drawingml/2006/table">
            <a:tbl>
              <a:tblPr/>
              <a:tblGrid>
                <a:gridCol w="1981200"/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Scope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L</a:t>
                      </a:r>
                      <a:r>
                        <a:rPr lang="en-US" sz="1400"/>
                        <a:t>ocal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Inside the current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E</a:t>
                      </a:r>
                      <a:r>
                        <a:rPr lang="en-US" sz="1400"/>
                        <a:t>nclosing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Inside enclosing (outer) function in nested functions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G</a:t>
                      </a:r>
                      <a:r>
                        <a:rPr lang="en-US" sz="1400"/>
                        <a:t>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Defined at the top level of the script/module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B</a:t>
                      </a:r>
                      <a:r>
                        <a:rPr lang="en-US" sz="1400"/>
                        <a:t>uilt-in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Python’s reserved names like </a:t>
                      </a:r>
                      <a:r>
                        <a:rPr lang="en-US" sz="1400" dirty="0" err="1"/>
                        <a:t>len</a:t>
                      </a:r>
                      <a:r>
                        <a:rPr lang="en-US" sz="1400" dirty="0"/>
                        <a:t>, 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Local Scope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430887"/>
          </a:xfrm>
        </p:spPr>
        <p:txBody>
          <a:bodyPr/>
          <a:lstStyle/>
          <a:p>
            <a:r>
              <a:rPr lang="en-US" sz="1400" dirty="0" smtClean="0"/>
              <a:t>Variables defined </a:t>
            </a:r>
            <a:r>
              <a:rPr lang="en-US" sz="1400" b="1" dirty="0" smtClean="0"/>
              <a:t>inside a function</a:t>
            </a:r>
            <a:r>
              <a:rPr lang="en-US" sz="1400" dirty="0" smtClean="0"/>
              <a:t> are </a:t>
            </a:r>
            <a:r>
              <a:rPr lang="en-US" sz="1400" b="1" dirty="0" smtClean="0"/>
              <a:t>local</a:t>
            </a:r>
            <a:r>
              <a:rPr lang="en-US" sz="1400" dirty="0" smtClean="0"/>
              <a:t> and cannot be accessed outside.</a:t>
            </a:r>
          </a:p>
          <a:p>
            <a:endParaRPr lang="en-US" sz="1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0" y="1200150"/>
            <a:ext cx="6172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def greet():</a:t>
            </a:r>
          </a:p>
          <a:p>
            <a:r>
              <a:rPr lang="en-US" sz="1400" dirty="0" smtClean="0"/>
              <a:t>    name = "Alice"  # local variable</a:t>
            </a:r>
          </a:p>
          <a:p>
            <a:r>
              <a:rPr lang="en-US" sz="1400" dirty="0" smtClean="0"/>
              <a:t>    print("Hello", name)</a:t>
            </a:r>
          </a:p>
          <a:p>
            <a:endParaRPr lang="en-US" sz="1400" dirty="0" smtClean="0"/>
          </a:p>
          <a:p>
            <a:r>
              <a:rPr lang="en-US" sz="1400" dirty="0" smtClean="0"/>
              <a:t>greet()</a:t>
            </a:r>
          </a:p>
          <a:p>
            <a:r>
              <a:rPr lang="en-US" sz="1400" dirty="0" smtClean="0"/>
              <a:t># print(name)  # ❌ Error: name is not defined outside</a:t>
            </a:r>
            <a:endParaRPr lang="en-US" sz="14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Global Scope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430887"/>
          </a:xfrm>
        </p:spPr>
        <p:txBody>
          <a:bodyPr/>
          <a:lstStyle/>
          <a:p>
            <a:r>
              <a:rPr lang="en-US" sz="1400" dirty="0" smtClean="0"/>
              <a:t>Variables defined </a:t>
            </a:r>
            <a:r>
              <a:rPr lang="en-US" sz="1400" b="1" dirty="0" smtClean="0"/>
              <a:t>outside all functions</a:t>
            </a:r>
            <a:r>
              <a:rPr lang="en-US" sz="1400" dirty="0" smtClean="0"/>
              <a:t> are </a:t>
            </a:r>
            <a:r>
              <a:rPr lang="en-US" sz="1400" b="1" dirty="0" smtClean="0"/>
              <a:t>global</a:t>
            </a:r>
            <a:r>
              <a:rPr lang="en-US" sz="1400" dirty="0" smtClean="0"/>
              <a:t> and accessible inside functions (read-only by default).</a:t>
            </a:r>
          </a:p>
          <a:p>
            <a:endParaRPr lang="en-US" sz="1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0" y="1200150"/>
            <a:ext cx="6172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200" dirty="0" smtClean="0"/>
              <a:t>x = 10  # global variable</a:t>
            </a:r>
          </a:p>
          <a:p>
            <a:pPr lvl="2"/>
            <a:endParaRPr lang="en-US" sz="1200" dirty="0" smtClean="0"/>
          </a:p>
          <a:p>
            <a:pPr lvl="2"/>
            <a:r>
              <a:rPr lang="en-US" sz="1200" dirty="0" smtClean="0"/>
              <a:t>def show():</a:t>
            </a:r>
          </a:p>
          <a:p>
            <a:pPr lvl="2"/>
            <a:r>
              <a:rPr lang="en-US" sz="1200" dirty="0" smtClean="0"/>
              <a:t>    print("x =", x)  # OK</a:t>
            </a:r>
          </a:p>
          <a:p>
            <a:pPr lvl="2"/>
            <a:endParaRPr lang="en-US" sz="1200" dirty="0" smtClean="0"/>
          </a:p>
          <a:p>
            <a:pPr lvl="2"/>
            <a:r>
              <a:rPr lang="en-US" sz="1200" dirty="0" smtClean="0"/>
              <a:t>show()</a:t>
            </a:r>
          </a:p>
          <a:p>
            <a:endParaRPr lang="en-US" sz="1200" dirty="0"/>
          </a:p>
          <a:p>
            <a:r>
              <a:rPr lang="en-US" sz="1200" dirty="0" smtClean="0"/>
              <a:t>To </a:t>
            </a:r>
            <a:r>
              <a:rPr lang="en-US" sz="1200" b="1" dirty="0" smtClean="0"/>
              <a:t>modify</a:t>
            </a:r>
            <a:r>
              <a:rPr lang="en-US" sz="1200" dirty="0" smtClean="0"/>
              <a:t> a global variable inside a function, use the global keyword: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count = 0</a:t>
            </a:r>
          </a:p>
          <a:p>
            <a:endParaRPr lang="en-US" sz="1200" dirty="0" smtClean="0"/>
          </a:p>
          <a:p>
            <a:r>
              <a:rPr lang="en-US" sz="1200" dirty="0" smtClean="0"/>
              <a:t>def increase():</a:t>
            </a:r>
          </a:p>
          <a:p>
            <a:r>
              <a:rPr lang="en-US" sz="1200" dirty="0" smtClean="0"/>
              <a:t>    global count</a:t>
            </a:r>
          </a:p>
          <a:p>
            <a:r>
              <a:rPr lang="en-US" sz="1200" dirty="0" smtClean="0"/>
              <a:t>    count += 1</a:t>
            </a:r>
          </a:p>
          <a:p>
            <a:endParaRPr lang="en-US" sz="1200" dirty="0" smtClean="0"/>
          </a:p>
          <a:p>
            <a:r>
              <a:rPr lang="en-US" sz="1200" dirty="0" smtClean="0"/>
              <a:t>increase()</a:t>
            </a:r>
          </a:p>
          <a:p>
            <a:r>
              <a:rPr lang="en-US" sz="1200" dirty="0" smtClean="0"/>
              <a:t>print(count)  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Enclosing Scope (Nested Functions)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430887"/>
          </a:xfrm>
        </p:spPr>
        <p:txBody>
          <a:bodyPr/>
          <a:lstStyle/>
          <a:p>
            <a:r>
              <a:rPr lang="en-US" sz="1400" dirty="0" smtClean="0"/>
              <a:t>Variables defined </a:t>
            </a:r>
            <a:r>
              <a:rPr lang="en-US" sz="1400" b="1" dirty="0" smtClean="0"/>
              <a:t>outside all functions</a:t>
            </a:r>
            <a:r>
              <a:rPr lang="en-US" sz="1400" dirty="0" smtClean="0"/>
              <a:t> are </a:t>
            </a:r>
            <a:r>
              <a:rPr lang="en-US" sz="1400" b="1" dirty="0" smtClean="0"/>
              <a:t>global</a:t>
            </a:r>
            <a:r>
              <a:rPr lang="en-US" sz="1400" dirty="0" smtClean="0"/>
              <a:t> and accessible inside functions (read-only by default).</a:t>
            </a:r>
          </a:p>
          <a:p>
            <a:endParaRPr lang="en-US" sz="1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0" y="1200150"/>
            <a:ext cx="61722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200" dirty="0" smtClean="0"/>
              <a:t>def outer():</a:t>
            </a:r>
          </a:p>
          <a:p>
            <a:pPr lvl="2"/>
            <a:r>
              <a:rPr lang="en-US" sz="1200" dirty="0" smtClean="0"/>
              <a:t>    </a:t>
            </a:r>
            <a:r>
              <a:rPr lang="en-US" sz="1200" dirty="0" err="1" smtClean="0"/>
              <a:t>msg</a:t>
            </a:r>
            <a:r>
              <a:rPr lang="en-US" sz="1200" dirty="0" smtClean="0"/>
              <a:t> = "hello"  # enclosing scope</a:t>
            </a:r>
          </a:p>
          <a:p>
            <a:pPr lvl="2"/>
            <a:endParaRPr lang="en-US" sz="1200" dirty="0" smtClean="0"/>
          </a:p>
          <a:p>
            <a:pPr lvl="2"/>
            <a:r>
              <a:rPr lang="en-US" sz="1200" dirty="0" smtClean="0"/>
              <a:t>    def inner():</a:t>
            </a:r>
          </a:p>
          <a:p>
            <a:pPr lvl="2"/>
            <a:r>
              <a:rPr lang="en-US" sz="1200" dirty="0" smtClean="0"/>
              <a:t>        print(</a:t>
            </a:r>
            <a:r>
              <a:rPr lang="en-US" sz="1200" dirty="0" err="1" smtClean="0"/>
              <a:t>msg</a:t>
            </a:r>
            <a:r>
              <a:rPr lang="en-US" sz="1200" dirty="0" smtClean="0"/>
              <a:t>)  # can access outer function’s variable</a:t>
            </a:r>
          </a:p>
          <a:p>
            <a:pPr lvl="2"/>
            <a:endParaRPr lang="en-US" sz="1200" dirty="0" smtClean="0"/>
          </a:p>
          <a:p>
            <a:pPr lvl="2"/>
            <a:r>
              <a:rPr lang="en-US" sz="1200" dirty="0" smtClean="0"/>
              <a:t>    inner()</a:t>
            </a:r>
          </a:p>
          <a:p>
            <a:pPr lvl="2"/>
            <a:endParaRPr lang="en-US" sz="1200" dirty="0" smtClean="0"/>
          </a:p>
          <a:p>
            <a:pPr lvl="2"/>
            <a:r>
              <a:rPr lang="en-US" sz="1200" dirty="0" smtClean="0"/>
              <a:t>outer()</a:t>
            </a:r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 Built-in 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430887"/>
          </a:xfrm>
        </p:spPr>
        <p:txBody>
          <a:bodyPr/>
          <a:lstStyle/>
          <a:p>
            <a:r>
              <a:rPr lang="en-US" sz="1400" dirty="0" smtClean="0"/>
              <a:t>Names like </a:t>
            </a:r>
            <a:r>
              <a:rPr lang="en-US" sz="1400" dirty="0" err="1" smtClean="0"/>
              <a:t>len</a:t>
            </a:r>
            <a:r>
              <a:rPr lang="en-US" sz="1400" dirty="0" smtClean="0"/>
              <a:t>, range, print, etc., are always available.</a:t>
            </a:r>
          </a:p>
          <a:p>
            <a:endParaRPr lang="en-US" sz="1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0" y="1200150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200" dirty="0" smtClean="0"/>
              <a:t>print(</a:t>
            </a:r>
            <a:r>
              <a:rPr lang="en-US" sz="1200" dirty="0" err="1" smtClean="0"/>
              <a:t>len</a:t>
            </a:r>
            <a:r>
              <a:rPr lang="en-US" sz="1200" dirty="0" smtClean="0"/>
              <a:t>("hello"))  # Built-in functions</a:t>
            </a:r>
          </a:p>
          <a:p>
            <a:pPr lvl="2"/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2400" y="1809750"/>
            <a:ext cx="457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Example: Scope Behavior</a:t>
            </a:r>
          </a:p>
          <a:p>
            <a:endParaRPr lang="en-US" dirty="0"/>
          </a:p>
          <a:p>
            <a:pPr lvl="2"/>
            <a:r>
              <a:rPr lang="en-US" sz="1200" dirty="0" smtClean="0"/>
              <a:t>x = 5</a:t>
            </a:r>
          </a:p>
          <a:p>
            <a:pPr lvl="2"/>
            <a:endParaRPr lang="en-US" sz="1200" dirty="0" smtClean="0"/>
          </a:p>
          <a:p>
            <a:pPr lvl="2"/>
            <a:r>
              <a:rPr lang="en-US" sz="1200" dirty="0" smtClean="0"/>
              <a:t>def </a:t>
            </a:r>
            <a:r>
              <a:rPr lang="en-US" sz="1200" dirty="0" err="1" smtClean="0"/>
              <a:t>func</a:t>
            </a:r>
            <a:r>
              <a:rPr lang="en-US" sz="1200" dirty="0" smtClean="0"/>
              <a:t>():</a:t>
            </a:r>
          </a:p>
          <a:p>
            <a:pPr lvl="2"/>
            <a:r>
              <a:rPr lang="en-US" sz="1200" dirty="0" smtClean="0"/>
              <a:t>    x = 10  # local variable (doesn't affect global x)</a:t>
            </a:r>
          </a:p>
          <a:p>
            <a:pPr lvl="2"/>
            <a:r>
              <a:rPr lang="en-US" sz="1200" dirty="0" smtClean="0"/>
              <a:t>    print("Inside:", x)</a:t>
            </a:r>
          </a:p>
          <a:p>
            <a:pPr lvl="2"/>
            <a:endParaRPr lang="en-US" sz="1200" dirty="0" smtClean="0"/>
          </a:p>
          <a:p>
            <a:pPr lvl="2"/>
            <a:r>
              <a:rPr lang="en-US" sz="1200" dirty="0" err="1" smtClean="0"/>
              <a:t>func</a:t>
            </a:r>
            <a:r>
              <a:rPr lang="en-US" sz="1200" dirty="0" smtClean="0"/>
              <a:t>()</a:t>
            </a:r>
          </a:p>
          <a:p>
            <a:pPr lvl="2"/>
            <a:r>
              <a:rPr lang="en-US" sz="1200" dirty="0" smtClean="0"/>
              <a:t>print("Outside:", x)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Summary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7200" y="895350"/>
          <a:ext cx="8077200" cy="1524000"/>
        </p:xfrm>
        <a:graphic>
          <a:graphicData uri="http://schemas.openxmlformats.org/drawingml/2006/table">
            <a:tbl>
              <a:tblPr/>
              <a:tblGrid>
                <a:gridCol w="1295400"/>
                <a:gridCol w="15240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Scope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Defined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Access 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Local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Inside a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Only inside that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Enclosing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Outer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Accessible by nested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Global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Top level/module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Accessible anywhere (read-only in function unless declared global)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Built-in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Python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Always accessible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lambda Function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4739759"/>
          </a:xfrm>
        </p:spPr>
        <p:txBody>
          <a:bodyPr/>
          <a:lstStyle/>
          <a:p>
            <a:r>
              <a:rPr lang="en-US" sz="1400" dirty="0" smtClean="0"/>
              <a:t>A </a:t>
            </a:r>
            <a:r>
              <a:rPr lang="en-US" sz="1400" b="1" dirty="0" smtClean="0"/>
              <a:t>lambda function</a:t>
            </a:r>
            <a:r>
              <a:rPr lang="en-US" sz="1400" dirty="0" smtClean="0"/>
              <a:t> is a </a:t>
            </a:r>
            <a:r>
              <a:rPr lang="en-US" sz="1400" b="1" dirty="0" smtClean="0"/>
              <a:t>small anonymous function</a:t>
            </a:r>
            <a:r>
              <a:rPr lang="en-US" sz="1400" dirty="0" smtClean="0"/>
              <a:t> in Python.</a:t>
            </a:r>
            <a:br>
              <a:rPr lang="en-US" sz="1400" dirty="0" smtClean="0"/>
            </a:br>
            <a:r>
              <a:rPr lang="en-US" sz="1400" dirty="0" smtClean="0"/>
              <a:t>It is used to write simple functions in a </a:t>
            </a:r>
            <a:r>
              <a:rPr lang="en-US" sz="1400" b="1" dirty="0" smtClean="0"/>
              <a:t>single line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r>
              <a:rPr lang="en-US" sz="1400" b="1" dirty="0" smtClean="0"/>
              <a:t>Syntax</a:t>
            </a:r>
          </a:p>
          <a:p>
            <a:r>
              <a:rPr lang="en-US" sz="1400" dirty="0" smtClean="0"/>
              <a:t>lambda arguments: expression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No def or function name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Used for short, throwaway functions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You can assign it to a variable or use it directly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1400" dirty="0" smtClean="0"/>
          </a:p>
          <a:p>
            <a:pPr marL="800100" lvl="1" indent="-342900"/>
            <a:r>
              <a:rPr lang="en-US" sz="1400" dirty="0" smtClean="0"/>
              <a:t>add = lambda a, b: a + b</a:t>
            </a:r>
          </a:p>
          <a:p>
            <a:pPr marL="800100" lvl="1" indent="-342900"/>
            <a:r>
              <a:rPr lang="en-US" sz="1400" dirty="0" smtClean="0"/>
              <a:t>print(add(2, 3))  # ➝ 5</a:t>
            </a:r>
          </a:p>
          <a:p>
            <a:pPr marL="800100" lvl="1" indent="-342900"/>
            <a:endParaRPr lang="en-US" sz="1400" dirty="0" smtClean="0"/>
          </a:p>
          <a:p>
            <a:pPr marL="800100" lvl="1" indent="-342900"/>
            <a:r>
              <a:rPr lang="it-IT" sz="1400" dirty="0" smtClean="0"/>
              <a:t>square = lambda x: x ** 2</a:t>
            </a:r>
          </a:p>
          <a:p>
            <a:pPr marL="800100" lvl="1" indent="-342900"/>
            <a:r>
              <a:rPr lang="it-IT" sz="1400" dirty="0" smtClean="0"/>
              <a:t>print(square(4))  # ➝ 16</a:t>
            </a:r>
          </a:p>
          <a:p>
            <a:pPr marL="800100" lvl="1" indent="-342900"/>
            <a:endParaRPr lang="it-IT" sz="1400" dirty="0" smtClean="0"/>
          </a:p>
          <a:p>
            <a:pPr marL="800100" lvl="1" indent="-342900"/>
            <a:r>
              <a:rPr lang="en-US" sz="1400" dirty="0" err="1" smtClean="0"/>
              <a:t>is_even</a:t>
            </a:r>
            <a:r>
              <a:rPr lang="en-US" sz="1400" dirty="0" smtClean="0"/>
              <a:t> = lambda x: x % 2 == 0</a:t>
            </a:r>
          </a:p>
          <a:p>
            <a:pPr marL="800100" lvl="1" indent="-342900"/>
            <a:r>
              <a:rPr lang="en-US" sz="1400" dirty="0" smtClean="0"/>
              <a:t>print(</a:t>
            </a:r>
            <a:r>
              <a:rPr lang="en-US" sz="1400" dirty="0" err="1" smtClean="0"/>
              <a:t>is_even</a:t>
            </a:r>
            <a:r>
              <a:rPr lang="en-US" sz="1400" dirty="0" smtClean="0"/>
              <a:t>(10))  # ➝ True</a:t>
            </a:r>
          </a:p>
          <a:p>
            <a:pPr marL="800100" lvl="1" indent="-342900"/>
            <a:endParaRPr lang="en-US" sz="1400" dirty="0" smtClean="0"/>
          </a:p>
          <a:p>
            <a:pPr marL="800100" lvl="1" indent="-342900"/>
            <a:r>
              <a:rPr lang="pt-BR" sz="1400" dirty="0" smtClean="0"/>
              <a:t>max_num = lambda a, b: a if a &gt; b else b</a:t>
            </a:r>
          </a:p>
          <a:p>
            <a:pPr marL="800100" lvl="1" indent="-342900"/>
            <a:r>
              <a:rPr lang="pt-BR" sz="1400" dirty="0" smtClean="0"/>
              <a:t>print(max_num(10, 25))  # ➝ 25</a:t>
            </a:r>
          </a:p>
          <a:p>
            <a:pPr marL="800100" lvl="1" indent="-342900"/>
            <a:endParaRPr lang="en-US" sz="1400" dirty="0" smtClean="0"/>
          </a:p>
          <a:p>
            <a:pPr lvl="1"/>
            <a:endParaRPr lang="en-US" sz="1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Advantages of Python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19150"/>
            <a:ext cx="8305800" cy="2046714"/>
          </a:xfrm>
        </p:spPr>
        <p:txBody>
          <a:bodyPr/>
          <a:lstStyle/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Easy syntax and rapid development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Cross-platform support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Large community and documentation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Integration with C/C++/Java</a:t>
            </a:r>
          </a:p>
          <a:p>
            <a:pPr marL="800100" lvl="1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/>
              <a:t> Rich ecosystem for every domain</a:t>
            </a:r>
          </a:p>
          <a:p>
            <a:pPr marL="1257300" lvl="2" indent="-342900">
              <a:spcBef>
                <a:spcPts val="600"/>
              </a:spcBef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Python File Handling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2385268"/>
          </a:xfrm>
        </p:spPr>
        <p:txBody>
          <a:bodyPr/>
          <a:lstStyle/>
          <a:p>
            <a:r>
              <a:rPr lang="en-US" sz="1400" b="1" dirty="0" smtClean="0"/>
              <a:t>What is File Handling in Python?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File handling is the process of </a:t>
            </a:r>
            <a:r>
              <a:rPr lang="en-US" sz="1400" b="1" dirty="0" smtClean="0"/>
              <a:t>reading from</a:t>
            </a:r>
            <a:r>
              <a:rPr lang="en-US" sz="1400" dirty="0" smtClean="0"/>
              <a:t> and </a:t>
            </a:r>
            <a:r>
              <a:rPr lang="en-US" sz="1400" b="1" dirty="0" smtClean="0"/>
              <a:t>writing to</a:t>
            </a:r>
            <a:r>
              <a:rPr lang="en-US" sz="1400" dirty="0" smtClean="0"/>
              <a:t> files on your computer using Python code.</a:t>
            </a:r>
            <a:br>
              <a:rPr lang="en-US" sz="1400" dirty="0" smtClean="0"/>
            </a:br>
            <a:r>
              <a:rPr lang="en-US" sz="1400" dirty="0" smtClean="0"/>
              <a:t>It is crucial for </a:t>
            </a:r>
            <a:r>
              <a:rPr lang="en-US" sz="1400" b="1" dirty="0" smtClean="0"/>
              <a:t>data storage</a:t>
            </a:r>
            <a:r>
              <a:rPr lang="en-US" sz="1400" dirty="0" smtClean="0"/>
              <a:t>, </a:t>
            </a:r>
            <a:r>
              <a:rPr lang="en-US" sz="1400" b="1" dirty="0" smtClean="0"/>
              <a:t>logging</a:t>
            </a:r>
            <a:r>
              <a:rPr lang="en-US" sz="1400" dirty="0" smtClean="0"/>
              <a:t>, </a:t>
            </a:r>
            <a:r>
              <a:rPr lang="en-US" sz="1400" b="1" dirty="0" smtClean="0"/>
              <a:t>data processing</a:t>
            </a:r>
            <a:r>
              <a:rPr lang="en-US" sz="1400" dirty="0" smtClean="0"/>
              <a:t>, and </a:t>
            </a:r>
            <a:r>
              <a:rPr lang="en-US" sz="1400" b="1" dirty="0" smtClean="0"/>
              <a:t>configurations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File Types</a:t>
            </a:r>
            <a:r>
              <a:rPr lang="en-US" sz="1400" dirty="0" smtClean="0"/>
              <a:t>:</a:t>
            </a:r>
          </a:p>
          <a:p>
            <a:pPr lvl="1"/>
            <a:r>
              <a:rPr lang="en-US" sz="1400" b="1" dirty="0" smtClean="0"/>
              <a:t>Text Files</a:t>
            </a:r>
            <a:r>
              <a:rPr lang="en-US" sz="1400" dirty="0" smtClean="0"/>
              <a:t> (.txt, .</a:t>
            </a:r>
            <a:r>
              <a:rPr lang="en-US" sz="1400" dirty="0" err="1" smtClean="0"/>
              <a:t>csv</a:t>
            </a:r>
            <a:r>
              <a:rPr lang="en-US" sz="1400" dirty="0" smtClean="0"/>
              <a:t>, .</a:t>
            </a:r>
            <a:r>
              <a:rPr lang="en-US" sz="1400" dirty="0" err="1" smtClean="0"/>
              <a:t>json</a:t>
            </a:r>
            <a:r>
              <a:rPr lang="en-US" sz="1400" dirty="0" smtClean="0"/>
              <a:t>, .log)</a:t>
            </a:r>
          </a:p>
          <a:p>
            <a:pPr lvl="1"/>
            <a:r>
              <a:rPr lang="en-US" sz="1400" b="1" dirty="0" smtClean="0"/>
              <a:t>Binary Files</a:t>
            </a:r>
            <a:r>
              <a:rPr lang="en-US" sz="1400" dirty="0" smtClean="0"/>
              <a:t> (.jpg, .</a:t>
            </a:r>
            <a:r>
              <a:rPr lang="en-US" sz="1400" dirty="0" err="1" smtClean="0"/>
              <a:t>png</a:t>
            </a:r>
            <a:r>
              <a:rPr lang="en-US" sz="1400" dirty="0" smtClean="0"/>
              <a:t>, .exe, .</a:t>
            </a:r>
            <a:r>
              <a:rPr lang="en-US" sz="1400" dirty="0" err="1" smtClean="0"/>
              <a:t>pdf</a:t>
            </a:r>
            <a:r>
              <a:rPr lang="en-US" sz="1400" dirty="0" smtClean="0"/>
              <a:t>)</a:t>
            </a:r>
          </a:p>
          <a:p>
            <a:r>
              <a:rPr lang="en-US" sz="1400" b="1" dirty="0" smtClean="0"/>
              <a:t>File Modes in Python</a:t>
            </a:r>
          </a:p>
          <a:p>
            <a:pPr lvl="1"/>
            <a:r>
              <a:rPr lang="en-US" sz="1400" dirty="0" smtClean="0"/>
              <a:t>Use open(file, mode) to handle files.</a:t>
            </a:r>
          </a:p>
          <a:p>
            <a:endParaRPr lang="en-US" sz="1400" b="1" dirty="0" smtClean="0"/>
          </a:p>
          <a:p>
            <a:pPr lvl="1"/>
            <a:endParaRPr lang="en-US" sz="1400" dirty="0" smtClean="0"/>
          </a:p>
          <a:p>
            <a:pPr lvl="1"/>
            <a:endParaRPr lang="en-US" sz="11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571750"/>
          <a:ext cx="7620000" cy="2438400"/>
        </p:xfrm>
        <a:graphic>
          <a:graphicData uri="http://schemas.openxmlformats.org/drawingml/2006/table">
            <a:tbl>
              <a:tblPr/>
              <a:tblGrid>
                <a:gridCol w="3810000"/>
                <a:gridCol w="3810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'r'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Read (default). File must exist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'w'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Write. Creates new or overwrites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'a'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Append. Adds content to end of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'x'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 a new file. Error if exists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'b'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Binary 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't'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Text mode (default)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'r+'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Read +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232"/>
            <a:ext cx="5715635" cy="307777"/>
          </a:xfrm>
        </p:spPr>
        <p:txBody>
          <a:bodyPr/>
          <a:lstStyle/>
          <a:p>
            <a:r>
              <a:rPr lang="en-US" sz="2000" dirty="0" smtClean="0"/>
              <a:t>File Object Methods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971550"/>
          <a:ext cx="6096000" cy="301752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read()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Reads full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readline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Reads one 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readlines()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List of 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write()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Writes string to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writelines()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Writes list of 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seek(pos)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Move file pointer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tell()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Current file pointer 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close()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Closes the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Pickle in Python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1938992"/>
          </a:xfrm>
        </p:spPr>
        <p:txBody>
          <a:bodyPr/>
          <a:lstStyle/>
          <a:p>
            <a:r>
              <a:rPr lang="en-US" sz="1400" b="1" dirty="0" smtClean="0"/>
              <a:t>Pickle</a:t>
            </a:r>
            <a:r>
              <a:rPr lang="en-US" sz="1400" dirty="0" smtClean="0"/>
              <a:t> is a built-in Python module used to </a:t>
            </a:r>
            <a:r>
              <a:rPr lang="en-US" sz="1400" b="1" dirty="0" smtClean="0"/>
              <a:t>serialize</a:t>
            </a:r>
            <a:r>
              <a:rPr lang="en-US" sz="1400" dirty="0" smtClean="0"/>
              <a:t> and </a:t>
            </a:r>
            <a:r>
              <a:rPr lang="en-US" sz="1400" b="1" dirty="0" err="1" smtClean="0"/>
              <a:t>deserialize</a:t>
            </a:r>
            <a:r>
              <a:rPr lang="en-US" sz="1400" dirty="0" smtClean="0"/>
              <a:t> Python objects.</a:t>
            </a:r>
          </a:p>
          <a:p>
            <a:r>
              <a:rPr lang="en-US" sz="1400" b="1" dirty="0" smtClean="0"/>
              <a:t>Serialization (Pickling)</a:t>
            </a:r>
            <a:r>
              <a:rPr lang="en-US" sz="1400" dirty="0" smtClean="0"/>
              <a:t>: Converting a Python object into a byte stream.</a:t>
            </a:r>
          </a:p>
          <a:p>
            <a:r>
              <a:rPr lang="en-US" sz="1400" b="1" dirty="0" err="1" smtClean="0"/>
              <a:t>Deserialization</a:t>
            </a:r>
            <a:r>
              <a:rPr lang="en-US" sz="1400" b="1" dirty="0" smtClean="0"/>
              <a:t> (</a:t>
            </a:r>
            <a:r>
              <a:rPr lang="en-US" sz="1400" b="1" dirty="0" err="1" smtClean="0"/>
              <a:t>Unpickling</a:t>
            </a:r>
            <a:r>
              <a:rPr lang="en-US" sz="1400" b="1" dirty="0" smtClean="0"/>
              <a:t>)</a:t>
            </a:r>
            <a:r>
              <a:rPr lang="en-US" sz="1400" dirty="0" smtClean="0"/>
              <a:t>: Reconstructing the object from the byte stream</a:t>
            </a:r>
          </a:p>
          <a:p>
            <a:endParaRPr lang="en-US" sz="1400" dirty="0" smtClean="0"/>
          </a:p>
          <a:p>
            <a:r>
              <a:rPr lang="en-US" sz="1400" b="1" dirty="0" smtClean="0"/>
              <a:t>Used for:</a:t>
            </a:r>
          </a:p>
          <a:p>
            <a:pPr lvl="1"/>
            <a:r>
              <a:rPr lang="en-US" sz="1400" dirty="0" smtClean="0"/>
              <a:t>Saving objects to a file.</a:t>
            </a:r>
          </a:p>
          <a:p>
            <a:pPr lvl="1"/>
            <a:r>
              <a:rPr lang="en-US" sz="1400" dirty="0" smtClean="0"/>
              <a:t>Transmitting objects over a network.</a:t>
            </a:r>
          </a:p>
          <a:p>
            <a:pPr lvl="1"/>
            <a:r>
              <a:rPr lang="en-US" sz="1400" dirty="0" smtClean="0"/>
              <a:t>Caching data between sessions.</a:t>
            </a:r>
          </a:p>
          <a:p>
            <a:pPr lvl="1"/>
            <a:endParaRPr lang="en-US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2876550"/>
          <a:ext cx="6096000" cy="18288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pickle.dump(obj, file)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Write pickled object to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pickle.load(file)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Read object from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pickle.dumps(obj)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Serialize object to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pickle.loads</a:t>
                      </a:r>
                      <a:r>
                        <a:rPr lang="en-US" dirty="0"/>
                        <a:t>(bytes)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Deserialize</a:t>
                      </a:r>
                      <a:r>
                        <a:rPr lang="en-US" dirty="0"/>
                        <a:t> object from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Pickle in Protocol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646331"/>
          </a:xfrm>
        </p:spPr>
        <p:txBody>
          <a:bodyPr/>
          <a:lstStyle/>
          <a:p>
            <a:r>
              <a:rPr lang="en-US" sz="1400" dirty="0" smtClean="0"/>
              <a:t>A </a:t>
            </a:r>
            <a:r>
              <a:rPr lang="en-US" sz="1400" b="1" dirty="0" smtClean="0"/>
              <a:t>pickle protocol</a:t>
            </a:r>
            <a:r>
              <a:rPr lang="en-US" sz="1400" dirty="0" smtClean="0"/>
              <a:t> defines the format in which objects are serialized. Python has multiple versions of the pickle protocol, and newer versions add more features or optimizations.</a:t>
            </a:r>
          </a:p>
          <a:p>
            <a:pPr algn="l"/>
            <a:endParaRPr lang="en-US" sz="1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1276350"/>
          <a:ext cx="6186025" cy="2301240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4509625"/>
              </a:tblGrid>
              <a:tr h="167557">
                <a:tc>
                  <a:txBody>
                    <a:bodyPr/>
                    <a:lstStyle/>
                    <a:p>
                      <a:r>
                        <a:rPr lang="en-US" sz="1000"/>
                        <a:t>Protocol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Introduced in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Description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92">
                <a:tc>
                  <a:txBody>
                    <a:bodyPr/>
                    <a:lstStyle/>
                    <a:p>
                      <a:r>
                        <a:rPr lang="en-US" sz="1000"/>
                        <a:t>0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Python 1.0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Original (ASCII format), human-readable. Compatible with older Python versions.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25">
                <a:tc>
                  <a:txBody>
                    <a:bodyPr/>
                    <a:lstStyle/>
                    <a:p>
                      <a:r>
                        <a:rPr lang="en-US" sz="1000"/>
                        <a:t>1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Python 1.0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Binary format. More efficient than protocol 0.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591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Python 2.3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Adds support for new-style classes (i.e., object subclass), more compact representation.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58"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Python 3.0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Adds support for Python 3 types like bytes, str. Incompatible with Python 2.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458"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Python 3.4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Adds large object support, set and frozenset pickling, and memoization improvements.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7360">
                <a:tc>
                  <a:txBody>
                    <a:bodyPr/>
                    <a:lstStyle/>
                    <a:p>
                      <a:r>
                        <a:rPr lang="en-US" sz="1000"/>
                        <a:t>5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Python 3.8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Adds out-of-band data buffers for zero-copy data transfer (like </a:t>
                      </a:r>
                      <a:r>
                        <a:rPr lang="en-US" sz="1000" dirty="0" err="1"/>
                        <a:t>NumPy</a:t>
                      </a:r>
                      <a:r>
                        <a:rPr lang="en-US" sz="1000" dirty="0"/>
                        <a:t>). Useful for large data.</a:t>
                      </a:r>
                    </a:p>
                  </a:txBody>
                  <a:tcPr marL="39456" marR="39456" marT="19728" marB="19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Pickle in Python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1292662"/>
          </a:xfrm>
        </p:spPr>
        <p:txBody>
          <a:bodyPr/>
          <a:lstStyle/>
          <a:p>
            <a:r>
              <a:rPr lang="en-US" sz="1400" b="1" dirty="0" smtClean="0"/>
              <a:t>What is OOP?</a:t>
            </a:r>
          </a:p>
          <a:p>
            <a:r>
              <a:rPr lang="en-US" sz="1400" dirty="0" smtClean="0"/>
              <a:t>Object-Oriented Programming (OOP) is a programming paradigm based on the concept of "objects", which can contain:</a:t>
            </a:r>
          </a:p>
          <a:p>
            <a:pPr lvl="1"/>
            <a:r>
              <a:rPr lang="en-US" sz="1400" b="1" dirty="0" smtClean="0"/>
              <a:t>Data</a:t>
            </a:r>
            <a:r>
              <a:rPr lang="en-US" sz="1400" dirty="0" smtClean="0"/>
              <a:t> in the form of attributes (variables)</a:t>
            </a:r>
          </a:p>
          <a:p>
            <a:pPr lvl="1"/>
            <a:r>
              <a:rPr lang="en-US" sz="1400" b="1" dirty="0" smtClean="0"/>
              <a:t>Code</a:t>
            </a:r>
            <a:r>
              <a:rPr lang="en-US" sz="1400" dirty="0" smtClean="0"/>
              <a:t> in the form of methods (functions)</a:t>
            </a:r>
          </a:p>
          <a:p>
            <a:pPr lvl="2"/>
            <a:endParaRPr lang="en-US" sz="14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885950"/>
          <a:ext cx="8686800" cy="2582962"/>
        </p:xfrm>
        <a:graphic>
          <a:graphicData uri="http://schemas.openxmlformats.org/drawingml/2006/table">
            <a:tbl>
              <a:tblPr/>
              <a:tblGrid>
                <a:gridCol w="2895600"/>
                <a:gridCol w="2895600"/>
                <a:gridCol w="2895600"/>
              </a:tblGrid>
              <a:tr h="211229">
                <a:tc>
                  <a:txBody>
                    <a:bodyPr/>
                    <a:lstStyle/>
                    <a:p>
                      <a:r>
                        <a:rPr lang="en-US" sz="1400"/>
                        <a:t>Pillar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Python Example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86">
                <a:tc>
                  <a:txBody>
                    <a:bodyPr/>
                    <a:lstStyle/>
                    <a:p>
                      <a:r>
                        <a:rPr lang="en-US" sz="1400" b="1"/>
                        <a:t>Encapsulation</a:t>
                      </a:r>
                      <a:endParaRPr lang="en-US" sz="1400"/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Bundling data and methods inside a class; restricts direct access.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private / protected variables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0264">
                <a:tc>
                  <a:txBody>
                    <a:bodyPr/>
                    <a:lstStyle/>
                    <a:p>
                      <a:r>
                        <a:rPr lang="en-US" sz="1400" b="1"/>
                        <a:t>Abstraction</a:t>
                      </a:r>
                      <a:endParaRPr lang="en-US" sz="1400"/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Hiding complex implementation details and showing only essential features.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Abstract Base Classes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86">
                <a:tc>
                  <a:txBody>
                    <a:bodyPr/>
                    <a:lstStyle/>
                    <a:p>
                      <a:r>
                        <a:rPr lang="en-US" sz="1400" b="1"/>
                        <a:t>Inheritance</a:t>
                      </a:r>
                      <a:endParaRPr lang="en-US" sz="1400"/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One class (child) inherits attributes and methods from another (parent).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class Child(Parent)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586">
                <a:tc>
                  <a:txBody>
                    <a:bodyPr/>
                    <a:lstStyle/>
                    <a:p>
                      <a:r>
                        <a:rPr lang="en-US" sz="1400" b="1"/>
                        <a:t>Polymorphism</a:t>
                      </a:r>
                      <a:endParaRPr lang="en-US" sz="1400"/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Many forms: same function name behaves differently based on context.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Method overriding, Duck typing</a:t>
                      </a:r>
                    </a:p>
                  </a:txBody>
                  <a:tcPr marL="68881" marR="68881" marT="34441" marB="344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Class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1077218"/>
          </a:xfrm>
        </p:spPr>
        <p:txBody>
          <a:bodyPr/>
          <a:lstStyle/>
          <a:p>
            <a:r>
              <a:rPr lang="en-US" sz="1400" b="1" dirty="0" smtClean="0"/>
              <a:t>What is Class</a:t>
            </a:r>
          </a:p>
          <a:p>
            <a:r>
              <a:rPr lang="en-US" sz="1400" dirty="0" smtClean="0"/>
              <a:t>A blueprint for creating objects.</a:t>
            </a:r>
          </a:p>
          <a:p>
            <a:endParaRPr lang="en-US" sz="1400" dirty="0" smtClean="0"/>
          </a:p>
          <a:p>
            <a:r>
              <a:rPr lang="en-US" sz="1400" dirty="0" smtClean="0"/>
              <a:t> A real-world example is a car. The "Car" class define properties like </a:t>
            </a:r>
            <a:r>
              <a:rPr lang="en-US" sz="1400" dirty="0" err="1" smtClean="0"/>
              <a:t>brand,color</a:t>
            </a:r>
            <a:r>
              <a:rPr lang="en-US" sz="1400" dirty="0" smtClean="0"/>
              <a:t>, model, and number of doors, as well as methods like accelerate, brake,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96215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class Car:</a:t>
            </a:r>
          </a:p>
          <a:p>
            <a:r>
              <a:rPr lang="en-US" sz="1400" dirty="0" smtClean="0"/>
              <a:t>    # Method to set car details</a:t>
            </a:r>
          </a:p>
          <a:p>
            <a:r>
              <a:rPr lang="en-US" sz="1400" dirty="0" smtClean="0"/>
              <a:t>    def </a:t>
            </a:r>
            <a:r>
              <a:rPr lang="en-US" sz="1400" dirty="0" err="1" smtClean="0"/>
              <a:t>set_details</a:t>
            </a:r>
            <a:r>
              <a:rPr lang="en-US" sz="1400" dirty="0" smtClean="0"/>
              <a:t>(self, brand, </a:t>
            </a:r>
            <a:r>
              <a:rPr lang="en-US" sz="1400" dirty="0" err="1" smtClean="0"/>
              <a:t>model,color</a:t>
            </a:r>
            <a:r>
              <a:rPr lang="en-US" sz="1400" dirty="0" smtClean="0"/>
              <a:t>):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self.brand</a:t>
            </a:r>
            <a:r>
              <a:rPr lang="en-US" sz="1400" dirty="0" smtClean="0"/>
              <a:t> = brand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self.model</a:t>
            </a:r>
            <a:r>
              <a:rPr lang="en-US" sz="1400" dirty="0" smtClean="0"/>
              <a:t> = model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self.color</a:t>
            </a:r>
            <a:r>
              <a:rPr lang="en-US" sz="1400" dirty="0" smtClean="0"/>
              <a:t>=color</a:t>
            </a:r>
          </a:p>
          <a:p>
            <a:endParaRPr lang="en-US" sz="1400" dirty="0" smtClean="0"/>
          </a:p>
          <a:p>
            <a:r>
              <a:rPr lang="en-US" sz="1400" dirty="0" smtClean="0"/>
              <a:t>     def </a:t>
            </a:r>
            <a:r>
              <a:rPr lang="en-US" sz="1400" dirty="0" err="1" smtClean="0"/>
              <a:t>show_details</a:t>
            </a:r>
            <a:r>
              <a:rPr lang="en-US" sz="1400" dirty="0" smtClean="0"/>
              <a:t>(self):</a:t>
            </a:r>
          </a:p>
          <a:p>
            <a:r>
              <a:rPr lang="en-US" sz="1400" dirty="0" smtClean="0"/>
              <a:t>        print("Brand:", </a:t>
            </a:r>
            <a:r>
              <a:rPr lang="en-US" sz="1400" dirty="0" err="1" smtClean="0"/>
              <a:t>self.brand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print("Model:", </a:t>
            </a:r>
            <a:r>
              <a:rPr lang="en-US" sz="1400" dirty="0" err="1" smtClean="0"/>
              <a:t>self.model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print("Model:", </a:t>
            </a:r>
            <a:r>
              <a:rPr lang="en-US" sz="1400" dirty="0" err="1" smtClean="0"/>
              <a:t>self.color</a:t>
            </a:r>
            <a:r>
              <a:rPr lang="en-US" sz="1400" dirty="0" smtClean="0"/>
              <a:t>) 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  </a:t>
            </a:r>
          </a:p>
          <a:p>
            <a:endParaRPr lang="en-US" sz="1400" dirty="0" smtClean="0"/>
          </a:p>
          <a:p>
            <a:r>
              <a:rPr lang="en-US" sz="14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Object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1938992"/>
          </a:xfrm>
        </p:spPr>
        <p:txBody>
          <a:bodyPr/>
          <a:lstStyle/>
          <a:p>
            <a:r>
              <a:rPr lang="en-US" sz="1400" b="1" dirty="0" smtClean="0"/>
              <a:t>What is Object</a:t>
            </a:r>
          </a:p>
          <a:p>
            <a:r>
              <a:rPr lang="en-US" sz="1400" dirty="0" smtClean="0"/>
              <a:t>Objects are individual instances of a class. Each object has its own set of values for the properties defined in the class</a:t>
            </a:r>
          </a:p>
          <a:p>
            <a:endParaRPr lang="en-US" sz="1400" dirty="0" smtClean="0"/>
          </a:p>
          <a:p>
            <a:r>
              <a:rPr lang="en-US" sz="1400" dirty="0" smtClean="0"/>
              <a:t>Creating Object</a:t>
            </a:r>
          </a:p>
          <a:p>
            <a:endParaRPr lang="en-US" sz="1400" dirty="0" smtClean="0"/>
          </a:p>
          <a:p>
            <a:r>
              <a:rPr lang="en-US" sz="1400" dirty="0" smtClean="0"/>
              <a:t>car1 = Car()</a:t>
            </a:r>
          </a:p>
          <a:p>
            <a:r>
              <a:rPr lang="en-US" sz="1400" dirty="0" err="1" smtClean="0"/>
              <a:t>car.set_details</a:t>
            </a:r>
            <a:r>
              <a:rPr lang="en-US" sz="1400" dirty="0" smtClean="0"/>
              <a:t>(“Toyota”, “Red”)</a:t>
            </a:r>
          </a:p>
          <a:p>
            <a:r>
              <a:rPr lang="en-US" sz="1400" dirty="0" err="1" smtClean="0"/>
              <a:t>car.show_details</a:t>
            </a:r>
            <a:r>
              <a:rPr lang="en-US" sz="1400" dirty="0" smtClean="0"/>
              <a:t>() 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2800350"/>
          <a:ext cx="6096000" cy="18288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Concept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class Car: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car1 = Car()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set_details()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self.brand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Constructor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861774"/>
          </a:xfrm>
        </p:spPr>
        <p:txBody>
          <a:bodyPr/>
          <a:lstStyle/>
          <a:p>
            <a:r>
              <a:rPr lang="en-US" sz="1400" dirty="0" smtClean="0"/>
              <a:t>Python, a constructor is a special method used to initialize a newly created object of a class. It is automatically called when an object (an instance) of a class is </a:t>
            </a:r>
            <a:r>
              <a:rPr lang="en-US" sz="1400" dirty="0" err="1" smtClean="0"/>
              <a:t>createdObjects</a:t>
            </a:r>
            <a:r>
              <a:rPr lang="en-US" sz="1400" dirty="0" smtClean="0"/>
              <a:t> are individual instances of a class. Each object has its own set of values for the properties defined in the class</a:t>
            </a:r>
          </a:p>
          <a:p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7200" y="1428750"/>
            <a:ext cx="64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class Car:</a:t>
            </a:r>
          </a:p>
          <a:p>
            <a:r>
              <a:rPr lang="en-US" sz="1200" dirty="0" smtClean="0"/>
              <a:t>    def __init__(self, brand, </a:t>
            </a:r>
            <a:r>
              <a:rPr lang="en-US" sz="1200" dirty="0" err="1" smtClean="0"/>
              <a:t>model,color</a:t>
            </a:r>
            <a:r>
              <a:rPr lang="en-US" sz="1200" dirty="0" smtClean="0"/>
              <a:t>):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self.brand</a:t>
            </a:r>
            <a:r>
              <a:rPr lang="en-US" sz="1200" dirty="0" smtClean="0"/>
              <a:t> = brand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self.model</a:t>
            </a:r>
            <a:r>
              <a:rPr lang="en-US" sz="1200" dirty="0" smtClean="0"/>
              <a:t> = model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self.color</a:t>
            </a:r>
            <a:r>
              <a:rPr lang="en-US" sz="1200" dirty="0" smtClean="0"/>
              <a:t>=color</a:t>
            </a:r>
          </a:p>
          <a:p>
            <a:endParaRPr lang="en-US" sz="1200" dirty="0" smtClean="0"/>
          </a:p>
          <a:p>
            <a:r>
              <a:rPr lang="en-US" sz="1200" dirty="0" smtClean="0"/>
              <a:t>    def </a:t>
            </a:r>
            <a:r>
              <a:rPr lang="en-US" sz="1200" dirty="0" err="1" smtClean="0"/>
              <a:t>show_details</a:t>
            </a:r>
            <a:r>
              <a:rPr lang="en-US" sz="1200" dirty="0" smtClean="0"/>
              <a:t>(self):</a:t>
            </a:r>
          </a:p>
          <a:p>
            <a:r>
              <a:rPr lang="en-US" sz="1200" dirty="0" smtClean="0"/>
              <a:t>        print("Brand:", </a:t>
            </a:r>
            <a:r>
              <a:rPr lang="en-US" sz="1200" dirty="0" err="1" smtClean="0"/>
              <a:t>self.brand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  print("Model:", </a:t>
            </a:r>
            <a:r>
              <a:rPr lang="en-US" sz="1200" dirty="0" err="1" smtClean="0"/>
              <a:t>self.model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  print(“Color:”,   </a:t>
            </a:r>
            <a:r>
              <a:rPr lang="en-US" sz="1200" dirty="0" err="1" smtClean="0"/>
              <a:t>self.color</a:t>
            </a:r>
            <a:r>
              <a:rPr lang="en-US" sz="1200" dirty="0" smtClean="0"/>
              <a:t>)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car1 = Car("Honda", "</a:t>
            </a:r>
            <a:r>
              <a:rPr lang="en-US" sz="1200" dirty="0" err="1" smtClean="0"/>
              <a:t>Civic“,”Red</a:t>
            </a:r>
            <a:r>
              <a:rPr lang="en-US" sz="1200" dirty="0" smtClean="0"/>
              <a:t>”)   # Constructor is called automatically</a:t>
            </a:r>
          </a:p>
          <a:p>
            <a:r>
              <a:rPr lang="en-US" sz="1200" dirty="0" smtClean="0"/>
              <a:t>car1.show_details()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590550"/>
          <a:ext cx="8305800" cy="1341120"/>
        </p:xfrm>
        <a:graphic>
          <a:graphicData uri="http://schemas.openxmlformats.org/drawingml/2006/table">
            <a:tbl>
              <a:tblPr/>
              <a:tblGrid>
                <a:gridCol w="4152900"/>
                <a:gridCol w="41529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__init__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Constructor — called when object is created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self.brand /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Instance variables assigned via constructor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car1 = Car(...)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Object created and initialized automatically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4800" y="2190750"/>
            <a:ext cx="594971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b="1" dirty="0">
                <a:solidFill>
                  <a:srgbClr val="2E3BAE"/>
                </a:solidFill>
                <a:latin typeface="Calibri"/>
                <a:ea typeface="+mj-ea"/>
                <a:cs typeface="Calibri"/>
              </a:rPr>
              <a:t>Types of Variables in a Class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2647950"/>
          <a:ext cx="8229600" cy="185928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Type</a:t>
                      </a:r>
                      <a:endParaRPr lang="en-US" sz="1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/>
                        <a:t>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/>
                        <a:t>Belongs 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/>
                        <a:t>Accessed Using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baseline="0" dirty="0"/>
                        <a:t>Instance Variable</a:t>
                      </a:r>
                      <a:endParaRPr lang="en-US" sz="1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/>
                        <a:t>Specific to each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/>
                        <a:t>Object (self)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/>
                        <a:t>self.variable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baseline="0" dirty="0"/>
                        <a:t>Class Variable</a:t>
                      </a:r>
                      <a:endParaRPr lang="en-US" sz="1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Shared across all objects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Class itself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/>
                        <a:t>ClassName.variable or self.variable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baseline="0"/>
                        <a:t>Static Variable</a:t>
                      </a:r>
                      <a:endParaRPr lang="en-US" sz="1400" baseline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(Same as class variable in Python; managed via @</a:t>
                      </a:r>
                      <a:r>
                        <a:rPr lang="en-US" sz="1400" baseline="0" dirty="0" err="1"/>
                        <a:t>staticmethod</a:t>
                      </a:r>
                      <a:r>
                        <a:rPr lang="en-US" sz="1400" baseline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Defined within a method using no self or </a:t>
                      </a:r>
                      <a:r>
                        <a:rPr lang="en-US" sz="1400" baseline="0" dirty="0" err="1"/>
                        <a:t>cls</a:t>
                      </a:r>
                      <a:endParaRPr lang="en-US" sz="1400" baseline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2232"/>
            <a:ext cx="5791835" cy="307777"/>
          </a:xfrm>
        </p:spPr>
        <p:txBody>
          <a:bodyPr/>
          <a:lstStyle/>
          <a:p>
            <a:r>
              <a:rPr lang="en-US" sz="2000" dirty="0" smtClean="0"/>
              <a:t>Instance Variables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4825" y="116833"/>
            <a:ext cx="1492973" cy="309799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81000" y="666750"/>
            <a:ext cx="8305800" cy="646331"/>
          </a:xfrm>
        </p:spPr>
        <p:txBody>
          <a:bodyPr/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Defined using self inside methods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Each object has its own copy</a:t>
            </a:r>
          </a:p>
          <a:p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57200" y="1428750"/>
            <a:ext cx="64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class Car:</a:t>
            </a:r>
          </a:p>
          <a:p>
            <a:r>
              <a:rPr lang="en-US" sz="1200" dirty="0" smtClean="0"/>
              <a:t>    def __init__(self, brand, model):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self.brand</a:t>
            </a:r>
            <a:r>
              <a:rPr lang="en-US" sz="1200" dirty="0" smtClean="0"/>
              <a:t> = brand         # Instance variable</a:t>
            </a:r>
          </a:p>
          <a:p>
            <a:r>
              <a:rPr lang="en-US" sz="1200" dirty="0" smtClean="0"/>
              <a:t>        </a:t>
            </a:r>
            <a:r>
              <a:rPr lang="en-US" sz="1200" dirty="0" err="1" smtClean="0"/>
              <a:t>self.model</a:t>
            </a:r>
            <a:r>
              <a:rPr lang="en-US" sz="1200" dirty="0" smtClean="0"/>
              <a:t> = model         # Instance variable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car1 = Car("Toyota", "</a:t>
            </a:r>
            <a:r>
              <a:rPr lang="en-US" sz="1200" dirty="0" err="1" smtClean="0"/>
              <a:t>Innova</a:t>
            </a:r>
            <a:r>
              <a:rPr lang="en-US" sz="1200" dirty="0" smtClean="0"/>
              <a:t>")</a:t>
            </a:r>
          </a:p>
          <a:p>
            <a:r>
              <a:rPr lang="en-US" sz="1200" dirty="0" smtClean="0"/>
              <a:t>car2 = Car("Honda", "City")</a:t>
            </a:r>
          </a:p>
          <a:p>
            <a:r>
              <a:rPr lang="en-US" sz="1200" dirty="0" smtClean="0"/>
              <a:t>print(car1.brand)   # Toyota</a:t>
            </a:r>
          </a:p>
          <a:p>
            <a:r>
              <a:rPr lang="en-US" sz="1200" dirty="0" smtClean="0"/>
              <a:t>print(car2.brand)   # Honda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9016</TotalTime>
  <Words>13910</Words>
  <Application>Microsoft Office PowerPoint</Application>
  <PresentationFormat>On-screen Show (16:9)</PresentationFormat>
  <Paragraphs>3883</Paragraphs>
  <Slides>257</Slides>
  <Notes>73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257</vt:i4>
      </vt:variant>
    </vt:vector>
  </HeadingPairs>
  <TitlesOfParts>
    <vt:vector size="258" baseType="lpstr">
      <vt:lpstr>Office Theme</vt:lpstr>
      <vt:lpstr>Slide 1</vt:lpstr>
      <vt:lpstr>GUVI, a proven learning ecosystem</vt:lpstr>
      <vt:lpstr>Introduction to Python</vt:lpstr>
      <vt:lpstr>Key Features of Python</vt:lpstr>
      <vt:lpstr>Key Features of Python</vt:lpstr>
      <vt:lpstr>Python Use Cases</vt:lpstr>
      <vt:lpstr>Popular Libraries and Frameworks</vt:lpstr>
      <vt:lpstr>Python Ecosystem</vt:lpstr>
      <vt:lpstr>Advantages of Python</vt:lpstr>
      <vt:lpstr>Limitations of Python</vt:lpstr>
      <vt:lpstr>Comparison between C and Python</vt:lpstr>
      <vt:lpstr>Summary</vt:lpstr>
      <vt:lpstr>Comparison between Java and Python</vt:lpstr>
      <vt:lpstr>Usage</vt:lpstr>
      <vt:lpstr>Summary</vt:lpstr>
      <vt:lpstr>🐍 Flavors of Python </vt:lpstr>
      <vt:lpstr>🐍 Flavors of Python </vt:lpstr>
      <vt:lpstr>🐍 Flavors of Python </vt:lpstr>
      <vt:lpstr>🐍 Flavors of Python </vt:lpstr>
      <vt:lpstr>🐍 Flavors of Python </vt:lpstr>
      <vt:lpstr>🐍 Flavors of Python </vt:lpstr>
      <vt:lpstr>🐍 Flavors of Python </vt:lpstr>
      <vt:lpstr>Memory Management in Python</vt:lpstr>
      <vt:lpstr>Variables in Python</vt:lpstr>
      <vt:lpstr>Variables In Python</vt:lpstr>
      <vt:lpstr>Variables In Python</vt:lpstr>
      <vt:lpstr>Variables In Python</vt:lpstr>
      <vt:lpstr>Comments in Python</vt:lpstr>
      <vt:lpstr>Comments in Python</vt:lpstr>
      <vt:lpstr>Docsting  in Python</vt:lpstr>
      <vt:lpstr>Docsting  in Python</vt:lpstr>
      <vt:lpstr>Docsting  vs Comments</vt:lpstr>
      <vt:lpstr>Python Data Types</vt:lpstr>
      <vt:lpstr>Enable Type-Specific Operations</vt:lpstr>
      <vt:lpstr>Number Data Type in Python</vt:lpstr>
      <vt:lpstr>Number Data Type in Python</vt:lpstr>
      <vt:lpstr>Number Data Type in Python</vt:lpstr>
      <vt:lpstr>Number Data Type in Python</vt:lpstr>
      <vt:lpstr>Number Data Type in Python</vt:lpstr>
      <vt:lpstr>PythonOperators</vt:lpstr>
      <vt:lpstr>Arithmetic Operators</vt:lpstr>
      <vt:lpstr>Comparison Operators</vt:lpstr>
      <vt:lpstr>Assignment Operators</vt:lpstr>
      <vt:lpstr>Logical Operators</vt:lpstr>
      <vt:lpstr>Bitwise Operators</vt:lpstr>
      <vt:lpstr>Membership Operators</vt:lpstr>
      <vt:lpstr>Introduction to Conditional Statements</vt:lpstr>
      <vt:lpstr>If statement</vt:lpstr>
      <vt:lpstr>If-else statement</vt:lpstr>
      <vt:lpstr>if-elif-else Statement</vt:lpstr>
      <vt:lpstr>Nested if Statements</vt:lpstr>
      <vt:lpstr>Nested if Statements</vt:lpstr>
      <vt:lpstr>Loops</vt:lpstr>
      <vt:lpstr>The for Loops</vt:lpstr>
      <vt:lpstr>The while Loops</vt:lpstr>
      <vt:lpstr>break, continue, and else with Loops</vt:lpstr>
      <vt:lpstr>Nested Loops</vt:lpstr>
      <vt:lpstr>Introduction to Strings in Python</vt:lpstr>
      <vt:lpstr>Introduction to Strings in Python</vt:lpstr>
      <vt:lpstr>Introduction to Strings in Python</vt:lpstr>
      <vt:lpstr>Introduction to Strings in Python</vt:lpstr>
      <vt:lpstr>Python Boolean Data Type</vt:lpstr>
      <vt:lpstr>What Are Collections in Python?</vt:lpstr>
      <vt:lpstr>Python List </vt:lpstr>
      <vt:lpstr>Python List </vt:lpstr>
      <vt:lpstr>Python Tuple</vt:lpstr>
      <vt:lpstr>Python Tuple</vt:lpstr>
      <vt:lpstr>Python Tuple</vt:lpstr>
      <vt:lpstr>Python Tuple</vt:lpstr>
      <vt:lpstr>Python Named Tuple</vt:lpstr>
      <vt:lpstr>Python Sets</vt:lpstr>
      <vt:lpstr>Python Sets</vt:lpstr>
      <vt:lpstr>Python Sets</vt:lpstr>
      <vt:lpstr>Python Sets</vt:lpstr>
      <vt:lpstr>Python Dictionary</vt:lpstr>
      <vt:lpstr>Key Characteristics of Dictionaries</vt:lpstr>
      <vt:lpstr>Dictionary vs Other Collections</vt:lpstr>
      <vt:lpstr>Built-in Functions</vt:lpstr>
      <vt:lpstr>User Defined Functions(UDF)</vt:lpstr>
      <vt:lpstr>Function with No Arguments and No Return</vt:lpstr>
      <vt:lpstr>Default Arguments</vt:lpstr>
      <vt:lpstr>Variable Number of Arguments in Python?</vt:lpstr>
      <vt:lpstr>Function Variable Scope in Python?</vt:lpstr>
      <vt:lpstr>Local Scope</vt:lpstr>
      <vt:lpstr>Global Scope</vt:lpstr>
      <vt:lpstr>Enclosing Scope (Nested Functions)</vt:lpstr>
      <vt:lpstr> Built-in functions</vt:lpstr>
      <vt:lpstr>Summary</vt:lpstr>
      <vt:lpstr>lambda Function</vt:lpstr>
      <vt:lpstr>Python File Handling</vt:lpstr>
      <vt:lpstr>File Object Methods</vt:lpstr>
      <vt:lpstr>Pickle in Python</vt:lpstr>
      <vt:lpstr>Pickle in Protocol</vt:lpstr>
      <vt:lpstr>Pickle in Python</vt:lpstr>
      <vt:lpstr>Class</vt:lpstr>
      <vt:lpstr>Object</vt:lpstr>
      <vt:lpstr>Constructor</vt:lpstr>
      <vt:lpstr>Slide 98</vt:lpstr>
      <vt:lpstr>Instance Variables</vt:lpstr>
      <vt:lpstr>Class Variables</vt:lpstr>
      <vt:lpstr>Local Variables</vt:lpstr>
      <vt:lpstr>Access Modifiers in Python</vt:lpstr>
      <vt:lpstr>Public Variable (Default)</vt:lpstr>
      <vt:lpstr>Protected Variable</vt:lpstr>
      <vt:lpstr>Private Varible</vt:lpstr>
      <vt:lpstr>Instance Method </vt:lpstr>
      <vt:lpstr>Class Method </vt:lpstr>
      <vt:lpstr>Static Method </vt:lpstr>
      <vt:lpstr>Access Modifiers for Methods in Python</vt:lpstr>
      <vt:lpstr>Public Method</vt:lpstr>
      <vt:lpstr>Protected Method (_single_underscore)</vt:lpstr>
      <vt:lpstr>Private Method (__double_underscore)</vt:lpstr>
      <vt:lpstr>Magic Methods</vt:lpstr>
      <vt:lpstr>Magic Methods</vt:lpstr>
      <vt:lpstr>Inheritance</vt:lpstr>
      <vt:lpstr>MRO in Inheritance</vt:lpstr>
      <vt:lpstr>Polymorphism in Python</vt:lpstr>
      <vt:lpstr>Duck Typing?</vt:lpstr>
      <vt:lpstr>Duck Typing?</vt:lpstr>
      <vt:lpstr>Operator Overloading</vt:lpstr>
      <vt:lpstr>Operator Overloading</vt:lpstr>
      <vt:lpstr>Method Overriding (Inheritance-Based Polymorphism)</vt:lpstr>
      <vt:lpstr>Function Polymorphism (Built-in Examples)</vt:lpstr>
      <vt:lpstr>Advantages of Polymorphism</vt:lpstr>
      <vt:lpstr>Encapsulation.</vt:lpstr>
      <vt:lpstr>Method Overloading in Python (Simulated)</vt:lpstr>
      <vt:lpstr>Encapsulation.</vt:lpstr>
      <vt:lpstr>Encapsulation.</vt:lpstr>
      <vt:lpstr>Encapsulation.</vt:lpstr>
      <vt:lpstr>Encapsulation.</vt:lpstr>
      <vt:lpstr>Encapsulation.</vt:lpstr>
      <vt:lpstr>Abstraction</vt:lpstr>
      <vt:lpstr>Abstraction</vt:lpstr>
      <vt:lpstr>Os Module</vt:lpstr>
      <vt:lpstr>Os Module</vt:lpstr>
      <vt:lpstr>Os Module</vt:lpstr>
      <vt:lpstr>Os Module</vt:lpstr>
      <vt:lpstr>Os Module</vt:lpstr>
      <vt:lpstr>Numpy</vt:lpstr>
      <vt:lpstr>Memory Efficient</vt:lpstr>
      <vt:lpstr>Broadcasting?</vt:lpstr>
      <vt:lpstr>Vectorization?</vt:lpstr>
      <vt:lpstr>Creating Arrays</vt:lpstr>
      <vt:lpstr>Array Attributes </vt:lpstr>
      <vt:lpstr>Array Reshaping and Manipulation</vt:lpstr>
      <vt:lpstr>Indexing and slicing</vt:lpstr>
      <vt:lpstr>Indexing and Filtering </vt:lpstr>
      <vt:lpstr>Vectorization</vt:lpstr>
      <vt:lpstr>Statistical Functions</vt:lpstr>
      <vt:lpstr>Looping with nditer</vt:lpstr>
      <vt:lpstr>Random</vt:lpstr>
      <vt:lpstr>Sorting,Searching,counting</vt:lpstr>
      <vt:lpstr>Save, load</vt:lpstr>
      <vt:lpstr>Pandas</vt:lpstr>
      <vt:lpstr>Use Case</vt:lpstr>
      <vt:lpstr>Use Case</vt:lpstr>
      <vt:lpstr>Use Case</vt:lpstr>
      <vt:lpstr>Matplotlib</vt:lpstr>
      <vt:lpstr>Matplotlib</vt:lpstr>
      <vt:lpstr>Pie Chart</vt:lpstr>
      <vt:lpstr>Scatter plot</vt:lpstr>
      <vt:lpstr>Histogram</vt:lpstr>
      <vt:lpstr>Tree Map</vt:lpstr>
      <vt:lpstr>Exception Handling</vt:lpstr>
      <vt:lpstr>Type of Block in exception handling</vt:lpstr>
      <vt:lpstr>Regular Expression</vt:lpstr>
      <vt:lpstr>Meta Characters</vt:lpstr>
      <vt:lpstr>Common Regex Patterns</vt:lpstr>
      <vt:lpstr>Iterator</vt:lpstr>
      <vt:lpstr>Generator</vt:lpstr>
      <vt:lpstr>Generator</vt:lpstr>
      <vt:lpstr>Generator</vt:lpstr>
      <vt:lpstr>Generator</vt:lpstr>
      <vt:lpstr>Decorators</vt:lpstr>
      <vt:lpstr>Python Modules</vt:lpstr>
      <vt:lpstr>Python packages</vt:lpstr>
      <vt:lpstr>Python packages</vt:lpstr>
      <vt:lpstr>Python Unit testing</vt:lpstr>
      <vt:lpstr>Python Unit testing</vt:lpstr>
      <vt:lpstr>Python Unit testing</vt:lpstr>
      <vt:lpstr>Python Unit testing</vt:lpstr>
      <vt:lpstr>Python Unit testing</vt:lpstr>
      <vt:lpstr>Python Unit testing</vt:lpstr>
      <vt:lpstr>Python Logging</vt:lpstr>
      <vt:lpstr>Python Logging</vt:lpstr>
      <vt:lpstr>Python Logging</vt:lpstr>
      <vt:lpstr>Python Logging</vt:lpstr>
      <vt:lpstr>Python Logging handler</vt:lpstr>
      <vt:lpstr>Python Logging handler</vt:lpstr>
      <vt:lpstr>Python Logging handler</vt:lpstr>
      <vt:lpstr>Python Multi threading</vt:lpstr>
      <vt:lpstr>Python Multi threading</vt:lpstr>
      <vt:lpstr>Python Multi threading</vt:lpstr>
      <vt:lpstr>Python Multi threading</vt:lpstr>
      <vt:lpstr>Python Multi threading</vt:lpstr>
      <vt:lpstr>Python Multi threading</vt:lpstr>
      <vt:lpstr>Multiple threads</vt:lpstr>
      <vt:lpstr>Multiple threads</vt:lpstr>
      <vt:lpstr>Subclassing threading.Thread</vt:lpstr>
      <vt:lpstr>Subclassing threading.Thread</vt:lpstr>
      <vt:lpstr>Thread synchronization</vt:lpstr>
      <vt:lpstr>Thread Synchronization</vt:lpstr>
      <vt:lpstr>Thread communication </vt:lpstr>
      <vt:lpstr>Virtual Environment</vt:lpstr>
      <vt:lpstr>Virtual Environment</vt:lpstr>
      <vt:lpstr>Debugging</vt:lpstr>
      <vt:lpstr>Debugging</vt:lpstr>
      <vt:lpstr>Debugging</vt:lpstr>
      <vt:lpstr>Debugging</vt:lpstr>
      <vt:lpstr>Debugging</vt:lpstr>
      <vt:lpstr>GitHub Copilot: The AI Pair Programmer </vt:lpstr>
      <vt:lpstr>GitHub Copilot: The AI Pair Programmer </vt:lpstr>
      <vt:lpstr>GitHub Copilot: The AI Pair Programmer </vt:lpstr>
      <vt:lpstr>GitHub Copilot: The AI Pair Programmer </vt:lpstr>
      <vt:lpstr>GitHub Copilot: The AI Pair Programmer </vt:lpstr>
      <vt:lpstr>GitHub Copilot: The AI Pair Programmer </vt:lpstr>
      <vt:lpstr> Algorithm Analysis – What and Why?  </vt:lpstr>
      <vt:lpstr> Algorithm Analysis – What and Why?  </vt:lpstr>
      <vt:lpstr>O(1) Complexity (Constant Time Complexity)  </vt:lpstr>
      <vt:lpstr>O(log n) Complexity (Logarithmic Time Complexity)   </vt:lpstr>
      <vt:lpstr>O(log n) Complexity (Logarithmic Time Complexity)   </vt:lpstr>
      <vt:lpstr>O(n) Complexity (Linear Time Complexity)    </vt:lpstr>
      <vt:lpstr>O(n) Complexity (Linear Time Complexity)    </vt:lpstr>
      <vt:lpstr>O(n log n) Complexity (Linearithmic Time Complexity)     </vt:lpstr>
      <vt:lpstr>O(n²): Quadratic (e.g., bubble sort)</vt:lpstr>
      <vt:lpstr>Space Complexity</vt:lpstr>
      <vt:lpstr>How to Solve a Problem – Step-by-Step</vt:lpstr>
      <vt:lpstr>Find Maximum in a List</vt:lpstr>
      <vt:lpstr>Find Maximum in a List</vt:lpstr>
      <vt:lpstr>Array</vt:lpstr>
      <vt:lpstr>Array</vt:lpstr>
      <vt:lpstr>Array</vt:lpstr>
      <vt:lpstr>Linked list</vt:lpstr>
      <vt:lpstr>Satack</vt:lpstr>
      <vt:lpstr>Satack</vt:lpstr>
      <vt:lpstr>Queue</vt:lpstr>
      <vt:lpstr>Queue</vt:lpstr>
      <vt:lpstr>Vector</vt:lpstr>
      <vt:lpstr>Map</vt:lpstr>
      <vt:lpstr>Hash Table</vt:lpstr>
      <vt:lpstr>Hash Table</vt:lpstr>
      <vt:lpstr>Recursion </vt:lpstr>
      <vt:lpstr>Recursion </vt:lpstr>
      <vt:lpstr>Basic Recursive Function Structure</vt:lpstr>
      <vt:lpstr>Brute Force Algorithm</vt:lpstr>
      <vt:lpstr>Brute Force Algorithm</vt:lpstr>
      <vt:lpstr>Brute Force Algorithm</vt:lpstr>
      <vt:lpstr>Greedy Algorithm</vt:lpstr>
      <vt:lpstr>Greedy Algorithm</vt:lpstr>
      <vt:lpstr>Dynamic Programming</vt:lpstr>
      <vt:lpstr>Dynamic Programming</vt:lpstr>
      <vt:lpstr>General Structure (Pseudocode)  </vt:lpstr>
      <vt:lpstr>General Structure (Pseudocode)  </vt:lpstr>
      <vt:lpstr>Divide and Conquer .   </vt:lpstr>
      <vt:lpstr>Backtracking</vt:lpstr>
      <vt:lpstr>Backtracking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GUVI proposal for CHUBB</dc:title>
  <dc:creator>udhay</dc:creator>
  <cp:lastModifiedBy>babjee reddy</cp:lastModifiedBy>
  <cp:revision>65</cp:revision>
  <dcterms:created xsi:type="dcterms:W3CDTF">2025-06-18T10:57:10Z</dcterms:created>
  <dcterms:modified xsi:type="dcterms:W3CDTF">2025-07-28T07:15:57Z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2025-06-18T00:00:00Z</vt:filetime>
  </property>
</Properties>
</file>