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5" r:id="rId5"/>
    <p:sldId id="268" r:id="rId6"/>
    <p:sldId id="269" r:id="rId7"/>
    <p:sldId id="26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EE2F-315B-4658-9DD1-DF12D329ECCA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nowflake.com/en/user-guide/tables-clustering-micropartition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hinketl.com/types-of-snowflake-tables/" TargetMode="External"/><Relationship Id="rId2" Type="http://schemas.openxmlformats.org/officeDocument/2006/relationships/hyperlink" Target="https://thinketl.com/overview-of-snowflake-time-travel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 What is </a:t>
            </a:r>
            <a:r>
              <a:rPr lang="en-US" b="1" dirty="0" err="1" smtClean="0"/>
              <a:t>Snowpipe</a:t>
            </a:r>
            <a:r>
              <a:rPr lang="en-US" b="1" dirty="0" smtClean="0"/>
              <a:t>?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Snowpipe</a:t>
            </a:r>
            <a:r>
              <a:rPr lang="en-US" dirty="0" smtClean="0"/>
              <a:t> is Snowflake's </a:t>
            </a:r>
            <a:r>
              <a:rPr lang="en-US" b="1" dirty="0" smtClean="0"/>
              <a:t>continuous data ingestion service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Allows </a:t>
            </a:r>
            <a:r>
              <a:rPr lang="en-US" b="1" dirty="0" smtClean="0"/>
              <a:t>real-time or near-real-time loading</a:t>
            </a:r>
            <a:r>
              <a:rPr lang="en-US" dirty="0" smtClean="0"/>
              <a:t> of data into Snowflake.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Automatically </a:t>
            </a:r>
            <a:r>
              <a:rPr lang="en-US" b="1" dirty="0" smtClean="0"/>
              <a:t>detects new files</a:t>
            </a:r>
            <a:r>
              <a:rPr lang="en-US" dirty="0" smtClean="0"/>
              <a:t> in a staging location (e.g., AWS S3, Azure Blob, GCS).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Eliminates the need for </a:t>
            </a:r>
            <a:r>
              <a:rPr lang="en-US" b="1" dirty="0" smtClean="0"/>
              <a:t>manual batch loads</a:t>
            </a:r>
            <a:r>
              <a:rPr lang="en-US" dirty="0" smtClean="0"/>
              <a:t> or </a:t>
            </a:r>
            <a:r>
              <a:rPr lang="en-US" b="1" dirty="0" err="1" smtClean="0"/>
              <a:t>cron</a:t>
            </a:r>
            <a:r>
              <a:rPr lang="en-US" b="1" dirty="0" smtClean="0"/>
              <a:t> jobs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Why Use </a:t>
            </a:r>
            <a:r>
              <a:rPr lang="en-US" b="1" dirty="0" err="1" smtClean="0"/>
              <a:t>Snowpipe</a:t>
            </a:r>
            <a:r>
              <a:rPr lang="en-US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⏱️ </a:t>
            </a:r>
            <a:r>
              <a:rPr lang="en-US" b="1" dirty="0" smtClean="0"/>
              <a:t>Low-latency ingestion</a:t>
            </a:r>
            <a:r>
              <a:rPr lang="en-US" dirty="0" smtClean="0"/>
              <a:t> – data is available within seconds.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⚙️ </a:t>
            </a:r>
            <a:r>
              <a:rPr lang="en-US" b="1" dirty="0" smtClean="0"/>
              <a:t>Fully managed and </a:t>
            </a:r>
            <a:r>
              <a:rPr lang="en-US" b="1" dirty="0" err="1" smtClean="0"/>
              <a:t>serverless</a:t>
            </a:r>
            <a:r>
              <a:rPr lang="en-US" dirty="0" smtClean="0"/>
              <a:t> – no infrastructure to manage.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📥 </a:t>
            </a:r>
            <a:r>
              <a:rPr lang="en-US" b="1" dirty="0" smtClean="0"/>
              <a:t>Event-driven architecture</a:t>
            </a:r>
            <a:r>
              <a:rPr lang="en-US" dirty="0" smtClean="0"/>
              <a:t> – file arrival triggers ingestion.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💰 </a:t>
            </a:r>
            <a:r>
              <a:rPr lang="en-US" b="1" dirty="0" smtClean="0"/>
              <a:t>Cost-effective</a:t>
            </a:r>
            <a:r>
              <a:rPr lang="en-US" dirty="0" smtClean="0"/>
              <a:t> – pay only for ingestion, not compute.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7924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Metadata Cache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What it Stores</a:t>
            </a:r>
            <a:r>
              <a:rPr lang="en-US" dirty="0" smtClean="0"/>
              <a:t>: Table structure, micro-partition metadata, file stats.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Where</a:t>
            </a:r>
            <a:r>
              <a:rPr lang="en-US" dirty="0" smtClean="0"/>
              <a:t>: Cloud Services layer.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Function</a:t>
            </a:r>
            <a:r>
              <a:rPr lang="en-US" dirty="0" smtClean="0"/>
              <a:t>: Used during query compilation and optimization.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Benefit</a:t>
            </a:r>
            <a:r>
              <a:rPr lang="en-US" dirty="0" smtClean="0"/>
              <a:t>: Faster query planning.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 Faster access to new partitions in a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Cache (Warehouse Cache)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What it Stores</a:t>
            </a:r>
            <a:r>
              <a:rPr lang="en-US" dirty="0" smtClean="0"/>
              <a:t>: Recently accessed data blocks.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Where</a:t>
            </a:r>
            <a:r>
              <a:rPr lang="en-US" dirty="0" smtClean="0"/>
              <a:t>: Local memory of the virtual warehouse.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When Used</a:t>
            </a:r>
            <a:r>
              <a:rPr lang="en-US" dirty="0" smtClean="0"/>
              <a:t>: When a query accesses the same or similar data shortly after.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Cleared When</a:t>
            </a:r>
            <a:r>
              <a:rPr lang="en-US" dirty="0" smtClean="0"/>
              <a:t>: Warehouse is suspended or restarted.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Not Shared</a:t>
            </a:r>
            <a:r>
              <a:rPr lang="en-US" dirty="0" smtClean="0"/>
              <a:t>: Between different warehouses.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Benefit</a:t>
            </a:r>
            <a:r>
              <a:rPr lang="en-US" dirty="0" smtClean="0"/>
              <a:t>: Improves performance (but not cost).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 Running similar queries back-to-back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79248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When Caching Doesn't Work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Result Cache Miss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Query changed (even slightly).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Data has been modified (INSERT/UPDATE/DELETE).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Warehouse Restart</a:t>
            </a:r>
            <a:r>
              <a:rPr lang="en-US" dirty="0" smtClean="0"/>
              <a:t>: Clears data cache.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Different Warehouse</a:t>
            </a:r>
            <a:r>
              <a:rPr lang="en-US" dirty="0" smtClean="0"/>
              <a:t>: No access to another's data cache.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Live Pipelines</a:t>
            </a:r>
            <a:r>
              <a:rPr lang="en-US" dirty="0" smtClean="0"/>
              <a:t>: Don't benefit from caching due to constant updates.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Slide 7: Real-World Example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-- Initial query (cache miss)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SELECT * FROM CUSTOMER WHERE REGION = 'WEST';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-- Identical re-run (result cache hit)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SELECT * FROM CUSTOMER WHERE REGION = 'WEST';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-- Modified query (cache miss)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SELECT * FROM CUSTOMER WHERE REGION = 'EAST';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 smtClean="0"/>
              <a:t>Use Query Profile to view cache usage.</a:t>
            </a:r>
          </a:p>
          <a:p>
            <a:r>
              <a:rPr lang="en-US" dirty="0" smtClean="0"/>
              <a:t>Cached queries show little or no warehouse usage.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8382000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Best Practices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Reuse identical SQL where possible.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Keep frequently accessed warehouses warm.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Schedule warehouse suspend/resume strategically.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Monitor query history for cache usage insights.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clustering to make data access patterns more cache-friendly.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83820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Snowflake clustering</a:t>
            </a: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Snowflake </a:t>
            </a:r>
            <a:r>
              <a:rPr lang="en-US" dirty="0" smtClean="0"/>
              <a:t>clustering is a technique employed in Snowflake tables to group related rows together within the same </a:t>
            </a:r>
            <a:r>
              <a:rPr lang="en-US" u="sng" dirty="0" smtClean="0">
                <a:hlinkClick r:id="rId2"/>
              </a:rPr>
              <a:t>micro-partition</a:t>
            </a:r>
            <a:r>
              <a:rPr lang="en-US" dirty="0" smtClean="0"/>
              <a:t>, thereby enhancing query performance for accessing these rows. By organizing the data in a clustered manner, Snowflake can avoid scanning unnecessary micro-partitions during query execution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Considerations for Choosing Clustering for a Table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The table contains a large number of </a:t>
            </a:r>
            <a:r>
              <a:rPr lang="en-US" dirty="0" smtClean="0">
                <a:hlinkClick r:id="rId2"/>
              </a:rPr>
              <a:t>micro-partitions</a:t>
            </a:r>
            <a:r>
              <a:rPr lang="en-US" dirty="0" smtClean="0"/>
              <a:t>. Typically, this means that the table contains multiple terabytes (TB) of data.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r>
              <a:rPr lang="en-US" dirty="0" smtClean="0"/>
              <a:t>The queries are selective. In other words, the queries need to read only a small percentage of rows (and thus usually a small percentage of micro-partitions) in the table.</a:t>
            </a:r>
          </a:p>
          <a:p>
            <a:r>
              <a:rPr lang="en-US" dirty="0" smtClean="0"/>
              <a:t>The queries sort the data. (For example, the query contains an ORDER BY clause on the table.)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838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Strategies for Selecting Clustering Keys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1 Cluster </a:t>
            </a:r>
            <a:r>
              <a:rPr lang="en-US" dirty="0" smtClean="0"/>
              <a:t>columns that are most actively used in selective </a:t>
            </a:r>
            <a:r>
              <a:rPr lang="en-US" dirty="0" smtClean="0"/>
              <a:t>filters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2 If </a:t>
            </a:r>
            <a:r>
              <a:rPr lang="en-US" dirty="0" smtClean="0"/>
              <a:t>there is room for additional cluster keys, then consider columns frequently used in join predicates, for example “FROM table1 JOIN table2 ON table2.column_A = table1.column_B”.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cal vs Physical Structure of a Snowflake tab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57200"/>
            <a:ext cx="8763000" cy="5200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04801"/>
            <a:ext cx="655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type, country FROM MY_TABLE WHERE Date = '11/2' ;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data of the records that belong to date ‘11/2’ is present in micro-partitions 1, 2 and 3. Similarly for other dates, the data is spread across micro-partitions is as depicted below.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337550" cy="227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Physical Structure of a Snowflake table after Clustering on date fiel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6276975" cy="3219451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09600" y="4495800"/>
            <a:ext cx="8077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below table shows distribution of rows with distinct date values in various micro-partitions. This clearly shows clustering the table on date columns reduced the number of micro-partitions to be scanned than earlier scenario.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"/>
            <a:ext cx="830580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b="1" dirty="0" err="1" smtClean="0"/>
              <a:t>Snowpipe</a:t>
            </a:r>
            <a:r>
              <a:rPr lang="en-US" b="1" dirty="0" smtClean="0"/>
              <a:t> + Azure Architecture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Azure Components: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Azure Blob Storage</a:t>
            </a:r>
            <a:r>
              <a:rPr lang="en-US" dirty="0" smtClean="0"/>
              <a:t>: Landing zone for raw files.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Event Grid</a:t>
            </a:r>
            <a:r>
              <a:rPr lang="en-US" dirty="0" smtClean="0"/>
              <a:t>: Detects new file uploads.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Azure Queue Storage</a:t>
            </a:r>
            <a:r>
              <a:rPr lang="en-US" dirty="0" smtClean="0"/>
              <a:t>: Sends events to Snowflake.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Snowflake Components: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External Stage</a:t>
            </a:r>
            <a:r>
              <a:rPr lang="en-US" dirty="0" smtClean="0"/>
              <a:t>: Reference to the Azure Blob container.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Pipe</a:t>
            </a:r>
            <a:r>
              <a:rPr lang="en-US" dirty="0" smtClean="0"/>
              <a:t>: Contains logic to load files using COPY INTO.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Step-by-Step Setup Overview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Upload file to </a:t>
            </a:r>
            <a:r>
              <a:rPr lang="en-US" b="1" dirty="0" smtClean="0"/>
              <a:t>Azure Blob Storage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Event Grid</a:t>
            </a:r>
            <a:r>
              <a:rPr lang="en-US" dirty="0" smtClean="0"/>
              <a:t> detects new blob.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Event triggers </a:t>
            </a:r>
            <a:r>
              <a:rPr lang="en-US" b="1" dirty="0" smtClean="0"/>
              <a:t>Azure Queue</a:t>
            </a:r>
            <a:r>
              <a:rPr lang="en-US" dirty="0" smtClean="0"/>
              <a:t> message.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Snowflake </a:t>
            </a:r>
            <a:r>
              <a:rPr lang="en-US" b="1" dirty="0" smtClean="0"/>
              <a:t>listens for the queue</a:t>
            </a:r>
            <a:r>
              <a:rPr lang="en-US" dirty="0" smtClean="0"/>
              <a:t> using a </a:t>
            </a:r>
            <a:r>
              <a:rPr lang="en-US" b="1" dirty="0" smtClean="0"/>
              <a:t>notification integration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Snowpipe</a:t>
            </a:r>
            <a:r>
              <a:rPr lang="en-US" dirty="0" smtClean="0"/>
              <a:t> </a:t>
            </a:r>
            <a:r>
              <a:rPr lang="en-US" b="1" dirty="0" smtClean="0"/>
              <a:t>loads the file</a:t>
            </a:r>
            <a:r>
              <a:rPr lang="en-US" dirty="0" smtClean="0"/>
              <a:t> into the target table.</a:t>
            </a:r>
          </a:p>
          <a:p>
            <a:endParaRPr lang="en-US" dirty="0" smtClean="0"/>
          </a:p>
          <a:p>
            <a:pPr lvl="2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312150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2895600"/>
            <a:ext cx="6553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MY_TABLE (     type NUMBER   , name VARCHAR(50)   , country VARCHAR(50)   , date </a:t>
            </a:r>
            <a:r>
              <a:rPr lang="en-US" dirty="0" err="1" smtClean="0"/>
              <a:t>DATE</a:t>
            </a:r>
            <a:r>
              <a:rPr lang="en-US" dirty="0" smtClean="0"/>
              <a:t> ) CLUSTER BY (date) 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dirty="0" smtClean="0"/>
              <a:t>ALTER TABLE MY_TABLE CLUSTER BY (date, type) 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800" y="44958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Reclustering</a:t>
            </a:r>
            <a:endParaRPr lang="en-US" dirty="0" smtClean="0"/>
          </a:p>
          <a:p>
            <a:r>
              <a:rPr lang="en-US" dirty="0" smtClean="0"/>
              <a:t>A clustered table’s data may become less clustered as DML operations (INSERT, UPDATE, DELETE, MERGE, COPY) are carried out on it. The table must be periodically or regularly </a:t>
            </a:r>
            <a:r>
              <a:rPr lang="en-US" dirty="0" err="1" smtClean="0"/>
              <a:t>reclustered</a:t>
            </a:r>
            <a:r>
              <a:rPr lang="en-US" dirty="0" smtClean="0"/>
              <a:t> in order to maintain optimal clustering.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304801"/>
            <a:ext cx="815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During </a:t>
            </a:r>
            <a:r>
              <a:rPr lang="en-US" dirty="0" err="1" smtClean="0"/>
              <a:t>reclustering</a:t>
            </a:r>
            <a:r>
              <a:rPr lang="en-US" dirty="0" smtClean="0"/>
              <a:t>, Snowflake uses the clustering key for a clustered table to reorganize the column data, so that related records are relocated to the same micro-partition. Each time data is </a:t>
            </a:r>
            <a:r>
              <a:rPr lang="en-US" dirty="0" err="1" smtClean="0"/>
              <a:t>reclustered</a:t>
            </a:r>
            <a:r>
              <a:rPr lang="en-US" dirty="0" smtClean="0"/>
              <a:t>, the rows are physically grouped based on the clustering key for the table, which results in Snowflake generating new micro-partitions for the table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err="1" smtClean="0"/>
              <a:t>reclustering</a:t>
            </a:r>
            <a:r>
              <a:rPr lang="en-US" dirty="0" smtClean="0"/>
              <a:t> results in storage costs because the original micro-partitions are marked as deleted, but retained in the system to enable </a:t>
            </a:r>
            <a:r>
              <a:rPr lang="en-US" dirty="0" smtClean="0">
                <a:hlinkClick r:id="rId2"/>
              </a:rPr>
              <a:t>Time Travel</a:t>
            </a:r>
            <a:r>
              <a:rPr lang="en-US" dirty="0" smtClean="0"/>
              <a:t> and </a:t>
            </a:r>
            <a:r>
              <a:rPr lang="en-US" dirty="0" smtClean="0">
                <a:hlinkClick r:id="rId3"/>
              </a:rPr>
              <a:t>Fail-safe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Reclustering Illust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7696200" cy="6172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533400"/>
            <a:ext cx="85344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Storage Optimization</a:t>
            </a:r>
          </a:p>
          <a:p>
            <a:endParaRPr lang="en-US" b="1" dirty="0" smtClean="0"/>
          </a:p>
          <a:p>
            <a:r>
              <a:rPr lang="en-US" dirty="0" smtClean="0"/>
              <a:t>To </a:t>
            </a:r>
            <a:r>
              <a:rPr lang="en-US" dirty="0" smtClean="0"/>
              <a:t>optimize storage in Snowflake, focus on efficient data organization, compression, and reducing unnecessary storage consumption. 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1. Understanding and Analyzing Storage Costs: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Monitor storage usage: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smtClean="0"/>
              <a:t>Utilize Snowflake's ACCOUNT_USAGE schema to track storage consumption and identify areas for optimization. 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Identify unused tables:</a:t>
            </a:r>
            <a:endParaRPr lang="en-US" dirty="0" smtClean="0"/>
          </a:p>
          <a:p>
            <a:pPr fontAlgn="ctr">
              <a:lnSpc>
                <a:spcPct val="150000"/>
              </a:lnSpc>
            </a:pPr>
            <a:r>
              <a:rPr lang="en-US" dirty="0" smtClean="0"/>
              <a:t>Regularly review and delete tables that are no longer needed, as they consume storage space and contribute to costs. 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Analyze data retention policies: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Determine the optimal retention periods for your data based on business needs and delete older, unnecessary data.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533400"/>
            <a:ext cx="8534400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2. Optimizing Data Storage: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Choose appropriate table types:</a:t>
            </a:r>
            <a:endParaRPr lang="en-US" dirty="0" smtClean="0"/>
          </a:p>
          <a:p>
            <a:pPr lvl="1" fontAlgn="ctr">
              <a:lnSpc>
                <a:spcPct val="150000"/>
              </a:lnSpc>
            </a:pPr>
            <a:r>
              <a:rPr lang="en-US" b="1" dirty="0" smtClean="0"/>
              <a:t>Temporary tables:</a:t>
            </a:r>
            <a:r>
              <a:rPr lang="en-US" dirty="0" smtClean="0"/>
              <a:t> Use for short-lived data, which are automatically dropped after the session ends. </a:t>
            </a:r>
          </a:p>
          <a:p>
            <a:pPr lvl="1" fontAlgn="ctr">
              <a:lnSpc>
                <a:spcPct val="150000"/>
              </a:lnSpc>
            </a:pPr>
            <a:r>
              <a:rPr lang="en-US" b="1" dirty="0" smtClean="0"/>
              <a:t>Transient tables:</a:t>
            </a:r>
            <a:r>
              <a:rPr lang="en-US" dirty="0" smtClean="0"/>
              <a:t> Use for long-lived data that can be deleted more easily and are not backed up. 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Standard tables:</a:t>
            </a:r>
            <a:r>
              <a:rPr lang="en-US" dirty="0" smtClean="0"/>
              <a:t> For persistent data that requires backup and recovery. 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r>
              <a:rPr lang="en-US" b="1" dirty="0" smtClean="0"/>
              <a:t>Data compression:</a:t>
            </a:r>
            <a:endParaRPr lang="en-US" dirty="0" smtClean="0"/>
          </a:p>
          <a:p>
            <a:pPr fontAlgn="ctr"/>
            <a:r>
              <a:rPr lang="en-US" dirty="0" smtClean="0"/>
              <a:t>Snowflake automatically compresses data, reducing storage space. Ensure optimal compression options are selected based on data characteristics. </a:t>
            </a:r>
          </a:p>
          <a:p>
            <a:r>
              <a:rPr lang="en-US" b="1" dirty="0" smtClean="0"/>
              <a:t>Table clustering and partitioning:</a:t>
            </a:r>
            <a:endParaRPr lang="en-US" dirty="0" smtClean="0"/>
          </a:p>
          <a:p>
            <a:pPr fontAlgn="ctr"/>
            <a:r>
              <a:rPr lang="en-US" b="1" dirty="0" smtClean="0"/>
              <a:t>Clustering:</a:t>
            </a:r>
            <a:r>
              <a:rPr lang="en-US" dirty="0" smtClean="0"/>
              <a:t> Organizes data physically on disk based on frequently used query patterns, improving query performance and reducing the amount of data scanned. </a:t>
            </a:r>
          </a:p>
          <a:p>
            <a:r>
              <a:rPr lang="en-US" b="1" dirty="0" smtClean="0"/>
              <a:t>Partitioning:</a:t>
            </a:r>
            <a:r>
              <a:rPr lang="en-US" dirty="0" smtClean="0"/>
              <a:t> Divides tables into smaller, manageable chunks, allowing for faster data access and filtering, especially for large tables. 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533400"/>
            <a:ext cx="85344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 Efficient </a:t>
            </a:r>
            <a:r>
              <a:rPr lang="en-US" b="1" dirty="0" smtClean="0"/>
              <a:t>Data Loading and Handling:</a:t>
            </a:r>
          </a:p>
          <a:p>
            <a:r>
              <a:rPr lang="en-US" b="1" dirty="0" smtClean="0"/>
              <a:t>Optimized data loading:</a:t>
            </a:r>
            <a:endParaRPr lang="en-US" dirty="0" smtClean="0"/>
          </a:p>
          <a:p>
            <a:pPr fontAlgn="ctr"/>
            <a:endParaRPr lang="en-US" b="1" dirty="0" smtClean="0"/>
          </a:p>
          <a:p>
            <a:pPr fontAlgn="ctr"/>
            <a:r>
              <a:rPr lang="en-US" b="1" dirty="0" smtClean="0"/>
              <a:t>Avoid </a:t>
            </a:r>
            <a:r>
              <a:rPr lang="en-US" b="1" dirty="0" smtClean="0"/>
              <a:t>frequent DML operations:</a:t>
            </a:r>
            <a:r>
              <a:rPr lang="en-US" dirty="0" smtClean="0"/>
              <a:t> Minimize the number of Data Manipulation Language (DML) operations (INSERT, UPDATE, DELETE) to reduce the impact on performance and storage. </a:t>
            </a:r>
          </a:p>
          <a:p>
            <a:pPr fontAlgn="ctr"/>
            <a:r>
              <a:rPr lang="en-US" b="1" dirty="0" smtClean="0"/>
              <a:t>Large data files:</a:t>
            </a:r>
            <a:r>
              <a:rPr lang="en-US" dirty="0" smtClean="0"/>
              <a:t> Consider the optimal size of data files before loading into Snowflake to avoid performance issues. </a:t>
            </a:r>
          </a:p>
          <a:p>
            <a:r>
              <a:rPr lang="en-US" b="1" dirty="0" smtClean="0"/>
              <a:t>Data Updates:</a:t>
            </a:r>
            <a:endParaRPr lang="en-US" dirty="0" smtClean="0"/>
          </a:p>
          <a:p>
            <a:pPr fontAlgn="ctr"/>
            <a:r>
              <a:rPr lang="en-US" dirty="0" smtClean="0"/>
              <a:t>When updating data, use WHERE clauses to limit the number of rows being updated, and consider breaking large updates into smaller batches. </a:t>
            </a:r>
          </a:p>
          <a:p>
            <a:endParaRPr lang="en-US" b="1" dirty="0" smtClean="0"/>
          </a:p>
          <a:p>
            <a:r>
              <a:rPr lang="en-US" b="1" dirty="0" smtClean="0"/>
              <a:t>Leverage </a:t>
            </a:r>
            <a:r>
              <a:rPr lang="en-US" b="1" dirty="0" smtClean="0"/>
              <a:t>Snowflake features:</a:t>
            </a:r>
            <a:endParaRPr lang="en-US" dirty="0" smtClean="0"/>
          </a:p>
          <a:p>
            <a:r>
              <a:rPr lang="en-US" dirty="0" smtClean="0"/>
              <a:t>Utilize features like STREAMS and TASKS for complex data transformation and loading scenarios. 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533400"/>
            <a:ext cx="853440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Optimizing warehouses for performance</a:t>
            </a:r>
          </a:p>
          <a:p>
            <a:r>
              <a:rPr lang="en-US" dirty="0" smtClean="0"/>
              <a:t>In the Snowflake architecture, virtual warehouses provide the computing power that is required to execute queries. Fine-tuning the compute resources provided by a warehouse can improve the performance of a query or set of queries.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" y="1676400"/>
            <a:ext cx="90868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265268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"/>
            <a:ext cx="83058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Monitoring Loads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Views for monitoring: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INFORMATION_SCHEMA.LOAD_HISTORY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COPY_HISTORY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PIPE_USAGE_HISTORY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Cost Model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Pay only for files ingested</a:t>
            </a:r>
            <a:r>
              <a:rPr lang="en-US" dirty="0" smtClean="0"/>
              <a:t> (per 1000 files).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need to keep virtual warehouses running.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Cost efficiency increases with automation.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What is Snowflake Time Travel?</a:t>
            </a:r>
          </a:p>
          <a:p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feature that allows users to access historical data.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Enables querying, restoring, and cloning data as it existed at a previous point in time.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Useful for: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Accidentally deleted or modified data recovery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Auditing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Data pipeline debugging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Key Capabilities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Query Historical Data</a:t>
            </a:r>
            <a:r>
              <a:rPr lang="en-US" dirty="0" smtClean="0"/>
              <a:t>: Query data "as it was" using a specific timestamp or offset.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Restore Tables/Drops</a:t>
            </a:r>
            <a:r>
              <a:rPr lang="en-US" dirty="0" smtClean="0"/>
              <a:t>: Recover dropped tables, schemas, or databases.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Undrop</a:t>
            </a:r>
            <a:r>
              <a:rPr lang="en-US" dirty="0" smtClean="0"/>
              <a:t>: Use UNDROP to recover dropped objects.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Clone Historical Data</a:t>
            </a:r>
            <a:r>
              <a:rPr lang="en-US" dirty="0" smtClean="0"/>
              <a:t>: Create zero-copy clones from historical points.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What Are Streams in Snowflake?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Stream</a:t>
            </a:r>
            <a:r>
              <a:rPr lang="en-US" dirty="0" smtClean="0"/>
              <a:t> in Snowflake is a </a:t>
            </a:r>
            <a:r>
              <a:rPr lang="en-US" b="1" dirty="0" smtClean="0"/>
              <a:t>change data capture (CDC)</a:t>
            </a:r>
            <a:r>
              <a:rPr lang="en-US" dirty="0" smtClean="0"/>
              <a:t> object that tracks </a:t>
            </a:r>
            <a:r>
              <a:rPr lang="en-US" b="1" dirty="0" smtClean="0"/>
              <a:t>inserts, updates, and deletes</a:t>
            </a:r>
            <a:r>
              <a:rPr lang="en-US" dirty="0" smtClean="0"/>
              <a:t> to a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Think of a Stream like a </a:t>
            </a:r>
            <a:r>
              <a:rPr lang="en-US" b="1" dirty="0" smtClean="0"/>
              <a:t>bookmark</a:t>
            </a:r>
            <a:r>
              <a:rPr lang="en-US" dirty="0" smtClean="0"/>
              <a:t> for changes in a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doesn’t store the data, only the </a:t>
            </a:r>
            <a:r>
              <a:rPr lang="en-US" b="1" dirty="0" smtClean="0"/>
              <a:t>change metadata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query it like a table to </a:t>
            </a:r>
            <a:r>
              <a:rPr lang="en-US" b="1" dirty="0" smtClean="0"/>
              <a:t>process only new or changed rows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Why Use Streams?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ETL / ELT workflows</a:t>
            </a:r>
            <a:r>
              <a:rPr lang="en-US" dirty="0" smtClean="0"/>
              <a:t>: Only process changed data.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Auditing</a:t>
            </a:r>
            <a:r>
              <a:rPr lang="en-US" dirty="0" smtClean="0"/>
              <a:t>: Track who changed what and when.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Real-time dashboards</a:t>
            </a:r>
            <a:r>
              <a:rPr lang="en-US" dirty="0" smtClean="0"/>
              <a:t>: Reflect recent changes.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Micro-batching</a:t>
            </a:r>
            <a:r>
              <a:rPr lang="en-US" dirty="0" smtClean="0"/>
              <a:t>: Combine with tasks for automation.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How Streams Work</a:t>
            </a:r>
          </a:p>
          <a:p>
            <a:r>
              <a:rPr lang="en-US" dirty="0" smtClean="0"/>
              <a:t>You create a Stream </a:t>
            </a:r>
            <a:r>
              <a:rPr lang="en-US" b="1" dirty="0" smtClean="0"/>
              <a:t>on a table or 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Snowflake starts tracking </a:t>
            </a:r>
            <a:r>
              <a:rPr lang="en-US" b="1" dirty="0" smtClean="0"/>
              <a:t>DML operations</a:t>
            </a:r>
            <a:r>
              <a:rPr lang="en-US" dirty="0" smtClean="0"/>
              <a:t> (INSERT, UPDATE, DELETE).</a:t>
            </a:r>
          </a:p>
          <a:p>
            <a:r>
              <a:rPr lang="en-US" dirty="0" smtClean="0"/>
              <a:t>When you query the stream, you get </a:t>
            </a:r>
            <a:r>
              <a:rPr lang="en-US" b="1" dirty="0" smtClean="0"/>
              <a:t>only the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querying, Snowflake </a:t>
            </a:r>
            <a:r>
              <a:rPr lang="en-US" b="1" dirty="0" smtClean="0"/>
              <a:t>advances the stream offset</a:t>
            </a:r>
            <a:r>
              <a:rPr lang="en-US" dirty="0" smtClean="0"/>
              <a:t> — so next query gives only </a:t>
            </a:r>
            <a:r>
              <a:rPr lang="en-US" b="1" dirty="0" smtClean="0"/>
              <a:t>newer changes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Stream Types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Standard </a:t>
            </a:r>
            <a:r>
              <a:rPr lang="en-US" b="1" dirty="0" err="1" smtClean="0"/>
              <a:t>Streams</a:t>
            </a:r>
            <a:r>
              <a:rPr lang="en-US" dirty="0" err="1" smtClean="0"/>
              <a:t>T</a:t>
            </a:r>
            <a:r>
              <a:rPr lang="en-US" dirty="0" smtClean="0"/>
              <a:t> rack DML changes (insert/update/delete).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Append-</a:t>
            </a:r>
            <a:r>
              <a:rPr lang="en-US" b="1" dirty="0" err="1" smtClean="0"/>
              <a:t>Only</a:t>
            </a:r>
            <a:r>
              <a:rPr lang="en-US" dirty="0" err="1" smtClean="0"/>
              <a:t>Track</a:t>
            </a:r>
            <a:r>
              <a:rPr lang="en-US" dirty="0" smtClean="0"/>
              <a:t> only inserts — more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Introduction to Snowflake Caching</a:t>
            </a:r>
          </a:p>
          <a:p>
            <a:endParaRPr lang="en-US" dirty="0" smtClean="0"/>
          </a:p>
          <a:p>
            <a:r>
              <a:rPr lang="en-US" b="1" dirty="0" smtClean="0"/>
              <a:t>Definition</a:t>
            </a:r>
            <a:r>
              <a:rPr lang="en-US" dirty="0" smtClean="0"/>
              <a:t>: Caching in Snowflake refers to the storage of data, metadata, or query results to speed up future query execution and reduce costs.</a:t>
            </a:r>
          </a:p>
          <a:p>
            <a:endParaRPr lang="en-US" dirty="0" smtClean="0"/>
          </a:p>
          <a:p>
            <a:r>
              <a:rPr lang="en-US" b="1" dirty="0" smtClean="0"/>
              <a:t>Purpose</a:t>
            </a:r>
            <a:r>
              <a:rPr lang="en-US" dirty="0" smtClean="0"/>
              <a:t>: Enhances performance, lowers query latency, and decreases compute costs.</a:t>
            </a:r>
          </a:p>
          <a:p>
            <a:endParaRPr lang="en-US" dirty="0" smtClean="0"/>
          </a:p>
          <a:p>
            <a:r>
              <a:rPr lang="en-US" b="1" dirty="0" smtClean="0"/>
              <a:t>Core Idea</a:t>
            </a:r>
            <a:r>
              <a:rPr lang="en-US" dirty="0" smtClean="0"/>
              <a:t>: Instead of re-processing the same query or reading data from storage repeatedly, Snowflake leverages cached layers.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Types of Caches in Snowflake</a:t>
            </a:r>
          </a:p>
          <a:p>
            <a:endParaRPr lang="en-US" dirty="0" smtClean="0"/>
          </a:p>
          <a:p>
            <a:r>
              <a:rPr lang="en-US" b="1" dirty="0" smtClean="0"/>
              <a:t>1. Result Cache</a:t>
            </a:r>
            <a:r>
              <a:rPr lang="en-US" dirty="0" smtClean="0"/>
              <a:t>: Stores query results for reuse (global) .</a:t>
            </a:r>
          </a:p>
          <a:p>
            <a:r>
              <a:rPr lang="en-US" b="1" dirty="0" smtClean="0"/>
              <a:t>2. Metadata Cache</a:t>
            </a:r>
            <a:r>
              <a:rPr lang="en-US" dirty="0" smtClean="0"/>
              <a:t>: Keeps table/file metadata for faster planning.</a:t>
            </a:r>
          </a:p>
          <a:p>
            <a:r>
              <a:rPr lang="en-US" b="1" dirty="0" smtClean="0"/>
              <a:t>3. Data Cache (Warehouse Cache)</a:t>
            </a:r>
            <a:r>
              <a:rPr lang="en-US" dirty="0" smtClean="0"/>
              <a:t>: Stores recently accessed data in virtual warehouse memory.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How Snowflake stores data in Cloud Services, Warehouse and Cloud Storage Lay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7478704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7924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Result Cache</a:t>
            </a:r>
          </a:p>
          <a:p>
            <a:endParaRPr lang="en-US" dirty="0" smtClean="0"/>
          </a:p>
          <a:p>
            <a:r>
              <a:rPr lang="en-US" b="1" dirty="0" smtClean="0"/>
              <a:t>Scope</a:t>
            </a:r>
            <a:r>
              <a:rPr lang="en-US" dirty="0" smtClean="0"/>
              <a:t>: Global across all users and virtual warehouses.</a:t>
            </a:r>
          </a:p>
          <a:p>
            <a:r>
              <a:rPr lang="en-US" b="1" dirty="0" smtClean="0"/>
              <a:t>Duration</a:t>
            </a:r>
            <a:r>
              <a:rPr lang="en-US" dirty="0" smtClean="0"/>
              <a:t>: Cached for 24 hours.</a:t>
            </a:r>
          </a:p>
          <a:p>
            <a:endParaRPr lang="en-US" dirty="0" smtClean="0"/>
          </a:p>
          <a:p>
            <a:r>
              <a:rPr lang="en-US" b="1" dirty="0" smtClean="0"/>
              <a:t>Requirements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Query must be textually identical.</a:t>
            </a:r>
          </a:p>
          <a:p>
            <a:pPr lvl="1"/>
            <a:r>
              <a:rPr lang="en-US" dirty="0" smtClean="0"/>
              <a:t>No underlying data changes.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Benefit</a:t>
            </a:r>
            <a:r>
              <a:rPr lang="en-US" dirty="0" smtClean="0"/>
              <a:t>: Zero cost, no warehouse involvement.</a:t>
            </a:r>
          </a:p>
          <a:p>
            <a:endParaRPr lang="en-US" dirty="0" smtClean="0"/>
          </a:p>
          <a:p>
            <a:r>
              <a:rPr lang="en-US" b="1" dirty="0" smtClean="0"/>
              <a:t>Use Case</a:t>
            </a:r>
            <a:r>
              <a:rPr lang="en-US" dirty="0" smtClean="0"/>
              <a:t>: BI dashboards with repetitive queries.</a:t>
            </a:r>
          </a:p>
          <a:p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SELECT * FROM SALES WHERE REGION = 'EAST';-- Rerunning the same query within 24h (with no data change) uses the result cache.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1290</Words>
  <Application>Microsoft Office PowerPoint</Application>
  <PresentationFormat>On-screen Show (4:3)</PresentationFormat>
  <Paragraphs>205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babjee reddy</dc:creator>
  <cp:lastModifiedBy>babjee reddy</cp:lastModifiedBy>
  <cp:revision>4</cp:revision>
  <dcterms:created xsi:type="dcterms:W3CDTF">2025-04-22T10:11:11Z</dcterms:created>
  <dcterms:modified xsi:type="dcterms:W3CDTF">2025-04-28T04:15:03Z</dcterms:modified>
</cp:coreProperties>
</file>