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0" r:id="rId6"/>
    <p:sldId id="264" r:id="rId7"/>
    <p:sldId id="268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433649-C189-46B9-BBD3-D608A6AF0DC9}" v="17" dt="2023-05-04T05:18:42.5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89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 Pal" userId="e3d4cb0805b61600" providerId="LiveId" clId="{F5433649-C189-46B9-BBD3-D608A6AF0DC9}"/>
    <pc:docChg chg="undo custSel addSld modSld sldOrd">
      <pc:chgData name="Ankit Pal" userId="e3d4cb0805b61600" providerId="LiveId" clId="{F5433649-C189-46B9-BBD3-D608A6AF0DC9}" dt="2023-05-04T14:30:54.432" v="188" actId="20577"/>
      <pc:docMkLst>
        <pc:docMk/>
      </pc:docMkLst>
      <pc:sldChg chg="modSp mod">
        <pc:chgData name="Ankit Pal" userId="e3d4cb0805b61600" providerId="LiveId" clId="{F5433649-C189-46B9-BBD3-D608A6AF0DC9}" dt="2023-05-04T04:57:46.560" v="119" actId="313"/>
        <pc:sldMkLst>
          <pc:docMk/>
          <pc:sldMk cId="1975751648" sldId="256"/>
        </pc:sldMkLst>
        <pc:spChg chg="mod">
          <ac:chgData name="Ankit Pal" userId="e3d4cb0805b61600" providerId="LiveId" clId="{F5433649-C189-46B9-BBD3-D608A6AF0DC9}" dt="2023-05-04T04:57:46.560" v="119" actId="313"/>
          <ac:spMkLst>
            <pc:docMk/>
            <pc:sldMk cId="1975751648" sldId="256"/>
            <ac:spMk id="3" creationId="{141DCE51-E1A6-6AA4-131C-0B0D20228EFD}"/>
          </ac:spMkLst>
        </pc:spChg>
      </pc:sldChg>
      <pc:sldChg chg="modSp mod">
        <pc:chgData name="Ankit Pal" userId="e3d4cb0805b61600" providerId="LiveId" clId="{F5433649-C189-46B9-BBD3-D608A6AF0DC9}" dt="2023-05-04T05:01:12.478" v="142" actId="20577"/>
        <pc:sldMkLst>
          <pc:docMk/>
          <pc:sldMk cId="3942062269" sldId="257"/>
        </pc:sldMkLst>
        <pc:spChg chg="mod">
          <ac:chgData name="Ankit Pal" userId="e3d4cb0805b61600" providerId="LiveId" clId="{F5433649-C189-46B9-BBD3-D608A6AF0DC9}" dt="2023-05-04T05:01:12.478" v="142" actId="20577"/>
          <ac:spMkLst>
            <pc:docMk/>
            <pc:sldMk cId="3942062269" sldId="257"/>
            <ac:spMk id="3" creationId="{9B20C997-9757-E807-63CE-ABD4275AE8E4}"/>
          </ac:spMkLst>
        </pc:spChg>
      </pc:sldChg>
      <pc:sldChg chg="modSp mod">
        <pc:chgData name="Ankit Pal" userId="e3d4cb0805b61600" providerId="LiveId" clId="{F5433649-C189-46B9-BBD3-D608A6AF0DC9}" dt="2023-05-04T05:10:03.287" v="149" actId="20577"/>
        <pc:sldMkLst>
          <pc:docMk/>
          <pc:sldMk cId="2448863793" sldId="262"/>
        </pc:sldMkLst>
        <pc:spChg chg="mod">
          <ac:chgData name="Ankit Pal" userId="e3d4cb0805b61600" providerId="LiveId" clId="{F5433649-C189-46B9-BBD3-D608A6AF0DC9}" dt="2023-05-04T05:10:03.287" v="149" actId="20577"/>
          <ac:spMkLst>
            <pc:docMk/>
            <pc:sldMk cId="2448863793" sldId="262"/>
            <ac:spMk id="8" creationId="{6F5338E5-A756-2AC7-86A2-1D29A3B6697D}"/>
          </ac:spMkLst>
        </pc:spChg>
      </pc:sldChg>
      <pc:sldChg chg="ord">
        <pc:chgData name="Ankit Pal" userId="e3d4cb0805b61600" providerId="LiveId" clId="{F5433649-C189-46B9-BBD3-D608A6AF0DC9}" dt="2023-05-04T04:56:00.442" v="116"/>
        <pc:sldMkLst>
          <pc:docMk/>
          <pc:sldMk cId="496526868" sldId="264"/>
        </pc:sldMkLst>
      </pc:sldChg>
      <pc:sldChg chg="modSp mod">
        <pc:chgData name="Ankit Pal" userId="e3d4cb0805b61600" providerId="LiveId" clId="{F5433649-C189-46B9-BBD3-D608A6AF0DC9}" dt="2023-05-04T14:30:54.432" v="188" actId="20577"/>
        <pc:sldMkLst>
          <pc:docMk/>
          <pc:sldMk cId="3362529614" sldId="265"/>
        </pc:sldMkLst>
        <pc:graphicFrameChg chg="modGraphic">
          <ac:chgData name="Ankit Pal" userId="e3d4cb0805b61600" providerId="LiveId" clId="{F5433649-C189-46B9-BBD3-D608A6AF0DC9}" dt="2023-05-04T14:30:54.432" v="188" actId="20577"/>
          <ac:graphicFrameMkLst>
            <pc:docMk/>
            <pc:sldMk cId="3362529614" sldId="265"/>
            <ac:graphicFrameMk id="5" creationId="{64AB4559-641B-AEFD-0598-5A0F32EC8B1E}"/>
          </ac:graphicFrameMkLst>
        </pc:graphicFrameChg>
      </pc:sldChg>
      <pc:sldChg chg="addSp delSp modSp new mod">
        <pc:chgData name="Ankit Pal" userId="e3d4cb0805b61600" providerId="LiveId" clId="{F5433649-C189-46B9-BBD3-D608A6AF0DC9}" dt="2023-05-04T05:18:42.553" v="153"/>
        <pc:sldMkLst>
          <pc:docMk/>
          <pc:sldMk cId="2466181794" sldId="268"/>
        </pc:sldMkLst>
        <pc:spChg chg="add del mod">
          <ac:chgData name="Ankit Pal" userId="e3d4cb0805b61600" providerId="LiveId" clId="{F5433649-C189-46B9-BBD3-D608A6AF0DC9}" dt="2023-05-04T04:40:40.106" v="45" actId="47"/>
          <ac:spMkLst>
            <pc:docMk/>
            <pc:sldMk cId="2466181794" sldId="268"/>
            <ac:spMk id="3" creationId="{29CE658B-8835-B7A3-D6B8-107109F7D277}"/>
          </ac:spMkLst>
        </pc:spChg>
        <pc:spChg chg="add del mod">
          <ac:chgData name="Ankit Pal" userId="e3d4cb0805b61600" providerId="LiveId" clId="{F5433649-C189-46B9-BBD3-D608A6AF0DC9}" dt="2023-05-04T04:52:50.067" v="57"/>
          <ac:spMkLst>
            <pc:docMk/>
            <pc:sldMk cId="2466181794" sldId="268"/>
            <ac:spMk id="8" creationId="{BB8D2438-9EFF-B9DF-B748-1EB30A32BE8E}"/>
          </ac:spMkLst>
        </pc:spChg>
        <pc:spChg chg="add mod">
          <ac:chgData name="Ankit Pal" userId="e3d4cb0805b61600" providerId="LiveId" clId="{F5433649-C189-46B9-BBD3-D608A6AF0DC9}" dt="2023-05-04T04:54:46.534" v="108" actId="1076"/>
          <ac:spMkLst>
            <pc:docMk/>
            <pc:sldMk cId="2466181794" sldId="268"/>
            <ac:spMk id="11" creationId="{E9F1DEFA-88FF-4CBB-23D3-366F94DBED1D}"/>
          </ac:spMkLst>
        </pc:spChg>
        <pc:graphicFrameChg chg="add mod">
          <ac:chgData name="Ankit Pal" userId="e3d4cb0805b61600" providerId="LiveId" clId="{F5433649-C189-46B9-BBD3-D608A6AF0DC9}" dt="2023-05-04T05:18:42.553" v="153"/>
          <ac:graphicFrameMkLst>
            <pc:docMk/>
            <pc:sldMk cId="2466181794" sldId="268"/>
            <ac:graphicFrameMk id="10" creationId="{B1311525-0B6A-47DE-A9F1-6BCD2A5732EC}"/>
          </ac:graphicFrameMkLst>
        </pc:graphicFrameChg>
        <pc:picChg chg="add del">
          <ac:chgData name="Ankit Pal" userId="e3d4cb0805b61600" providerId="LiveId" clId="{F5433649-C189-46B9-BBD3-D608A6AF0DC9}" dt="2023-05-04T04:40:42.682" v="46" actId="22"/>
          <ac:picMkLst>
            <pc:docMk/>
            <pc:sldMk cId="2466181794" sldId="268"/>
            <ac:picMk id="5" creationId="{7AA3FAB5-DC79-5619-AD96-7868E04BCB9C}"/>
          </ac:picMkLst>
        </pc:picChg>
        <pc:picChg chg="add del">
          <ac:chgData name="Ankit Pal" userId="e3d4cb0805b61600" providerId="LiveId" clId="{F5433649-C189-46B9-BBD3-D608A6AF0DC9}" dt="2023-05-04T04:51:15.060" v="48" actId="21"/>
          <ac:picMkLst>
            <pc:docMk/>
            <pc:sldMk cId="2466181794" sldId="268"/>
            <ac:picMk id="7" creationId="{D130A26D-1182-91EC-623E-02AD15FEDDD6}"/>
          </ac:picMkLst>
        </pc:picChg>
        <pc:picChg chg="add del mod">
          <ac:chgData name="Ankit Pal" userId="e3d4cb0805b61600" providerId="LiveId" clId="{F5433649-C189-46B9-BBD3-D608A6AF0DC9}" dt="2023-05-04T04:51:44.672" v="51"/>
          <ac:picMkLst>
            <pc:docMk/>
            <pc:sldMk cId="2466181794" sldId="268"/>
            <ac:picMk id="9" creationId="{4B996ACF-E65F-D387-FACA-6EEC66A9DD0C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Final_tab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3d4cb0805b61600/Desktop/MASAI/PROJECTS/1%20mg/Medicine%20Table%20-%202%20with%20Dash%20Board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edicine_project\que%209%20answe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[Final_tab.xlsx]Answer 1!PivotTable1</c:name>
    <c:fmtId val="-1"/>
  </c:pivotSource>
  <c:chart>
    <c:autoTitleDeleted val="1"/>
    <c:pivotFmts>
      <c:pivotFmt>
        <c:idx val="0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diamond"/>
          <c:size val="5"/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1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3329053976948535"/>
          <c:y val="0.16543624053107339"/>
          <c:w val="0.82548727604701588"/>
          <c:h val="0.67630783910604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'Answer 1'!$B$1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'Answer 1'!$A$2:$A$12</c:f>
              <c:strCache>
                <c:ptCount val="10"/>
                <c:pt idx="0">
                  <c:v>cardiac</c:v>
                </c:pt>
                <c:pt idx="1">
                  <c:v>diabetes</c:v>
                </c:pt>
                <c:pt idx="2">
                  <c:v>digestion</c:v>
                </c:pt>
                <c:pt idx="3">
                  <c:v>eye</c:v>
                </c:pt>
                <c:pt idx="4">
                  <c:v>hair</c:v>
                </c:pt>
                <c:pt idx="5">
                  <c:v>joint</c:v>
                </c:pt>
                <c:pt idx="6">
                  <c:v>kidney</c:v>
                </c:pt>
                <c:pt idx="7">
                  <c:v>skin</c:v>
                </c:pt>
                <c:pt idx="8">
                  <c:v>throat</c:v>
                </c:pt>
                <c:pt idx="9">
                  <c:v>tooth</c:v>
                </c:pt>
              </c:strCache>
            </c:strRef>
          </c:cat>
          <c:val>
            <c:numRef>
              <c:f>'Answer 1'!$B$2:$B$12</c:f>
              <c:numCache>
                <c:formatCode>General</c:formatCode>
                <c:ptCount val="10"/>
                <c:pt idx="0">
                  <c:v>8</c:v>
                </c:pt>
                <c:pt idx="1">
                  <c:v>7</c:v>
                </c:pt>
                <c:pt idx="2">
                  <c:v>47</c:v>
                </c:pt>
                <c:pt idx="3">
                  <c:v>48</c:v>
                </c:pt>
                <c:pt idx="4">
                  <c:v>22</c:v>
                </c:pt>
                <c:pt idx="5">
                  <c:v>37</c:v>
                </c:pt>
                <c:pt idx="6">
                  <c:v>14</c:v>
                </c:pt>
                <c:pt idx="7">
                  <c:v>106</c:v>
                </c:pt>
                <c:pt idx="8">
                  <c:v>26</c:v>
                </c:pt>
                <c:pt idx="9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953-484B-9D82-6B266D52CB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241076368"/>
        <c:axId val="1241079632"/>
      </c:barChart>
      <c:catAx>
        <c:axId val="12410763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Key Benefit Area</a:t>
                </a:r>
              </a:p>
            </c:rich>
          </c:tx>
          <c:layout>
            <c:manualLayout>
              <c:xMode val="edge"/>
              <c:yMode val="edge"/>
              <c:x val="6.284975854526329E-3"/>
              <c:y val="0.387596209229919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1079632"/>
        <c:crosses val="autoZero"/>
        <c:auto val="1"/>
        <c:lblAlgn val="ctr"/>
        <c:lblOffset val="100"/>
        <c:noMultiLvlLbl val="0"/>
      </c:catAx>
      <c:valAx>
        <c:axId val="1241079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No. of medicine</a:t>
                </a:r>
              </a:p>
            </c:rich>
          </c:tx>
          <c:layout>
            <c:manualLayout>
              <c:xMode val="edge"/>
              <c:yMode val="edge"/>
              <c:x val="0.42420734908136487"/>
              <c:y val="0.906458151064450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1076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[Final_tab (1).xlsx]2!PivotTable3</c:name>
    <c:fmtId val="10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cked"/>
        <c:varyColors val="0"/>
        <c:ser>
          <c:idx val="0"/>
          <c:order val="0"/>
          <c:tx>
            <c:strRef>
              <c:f>'2'!$B$3</c:f>
              <c:strCache>
                <c:ptCount val="1"/>
                <c:pt idx="0">
                  <c:v>Min of price_of_the_bottle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'2'!$A$4:$A$14</c:f>
              <c:strCache>
                <c:ptCount val="10"/>
                <c:pt idx="0">
                  <c:v>cardiac</c:v>
                </c:pt>
                <c:pt idx="1">
                  <c:v>diabetes</c:v>
                </c:pt>
                <c:pt idx="2">
                  <c:v>digestion</c:v>
                </c:pt>
                <c:pt idx="3">
                  <c:v>eye</c:v>
                </c:pt>
                <c:pt idx="4">
                  <c:v>hair</c:v>
                </c:pt>
                <c:pt idx="5">
                  <c:v>joint</c:v>
                </c:pt>
                <c:pt idx="6">
                  <c:v>kidney</c:v>
                </c:pt>
                <c:pt idx="7">
                  <c:v>skin</c:v>
                </c:pt>
                <c:pt idx="8">
                  <c:v>throat</c:v>
                </c:pt>
                <c:pt idx="9">
                  <c:v>tooth</c:v>
                </c:pt>
              </c:strCache>
            </c:strRef>
          </c:cat>
          <c:val>
            <c:numRef>
              <c:f>'2'!$B$4:$B$14</c:f>
              <c:numCache>
                <c:formatCode>General</c:formatCode>
                <c:ptCount val="10"/>
                <c:pt idx="0">
                  <c:v>92</c:v>
                </c:pt>
                <c:pt idx="1">
                  <c:v>91</c:v>
                </c:pt>
                <c:pt idx="2">
                  <c:v>73</c:v>
                </c:pt>
                <c:pt idx="3">
                  <c:v>56</c:v>
                </c:pt>
                <c:pt idx="4">
                  <c:v>80</c:v>
                </c:pt>
                <c:pt idx="5">
                  <c:v>66</c:v>
                </c:pt>
                <c:pt idx="6">
                  <c:v>80</c:v>
                </c:pt>
                <c:pt idx="7">
                  <c:v>45</c:v>
                </c:pt>
                <c:pt idx="8">
                  <c:v>51</c:v>
                </c:pt>
                <c:pt idx="9">
                  <c:v>81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C17-4DD8-A0C1-88E4F5BF9ABB}"/>
            </c:ext>
          </c:extLst>
        </c:ser>
        <c:ser>
          <c:idx val="1"/>
          <c:order val="1"/>
          <c:tx>
            <c:strRef>
              <c:f>'2'!$C$3</c:f>
              <c:strCache>
                <c:ptCount val="1"/>
                <c:pt idx="0">
                  <c:v>Average of price_of_the_bottle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'2'!$A$4:$A$14</c:f>
              <c:strCache>
                <c:ptCount val="10"/>
                <c:pt idx="0">
                  <c:v>cardiac</c:v>
                </c:pt>
                <c:pt idx="1">
                  <c:v>diabetes</c:v>
                </c:pt>
                <c:pt idx="2">
                  <c:v>digestion</c:v>
                </c:pt>
                <c:pt idx="3">
                  <c:v>eye</c:v>
                </c:pt>
                <c:pt idx="4">
                  <c:v>hair</c:v>
                </c:pt>
                <c:pt idx="5">
                  <c:v>joint</c:v>
                </c:pt>
                <c:pt idx="6">
                  <c:v>kidney</c:v>
                </c:pt>
                <c:pt idx="7">
                  <c:v>skin</c:v>
                </c:pt>
                <c:pt idx="8">
                  <c:v>throat</c:v>
                </c:pt>
                <c:pt idx="9">
                  <c:v>tooth</c:v>
                </c:pt>
              </c:strCache>
            </c:strRef>
          </c:cat>
          <c:val>
            <c:numRef>
              <c:f>'2'!$C$4:$C$14</c:f>
              <c:numCache>
                <c:formatCode>General</c:formatCode>
                <c:ptCount val="10"/>
                <c:pt idx="0">
                  <c:v>250.375</c:v>
                </c:pt>
                <c:pt idx="1">
                  <c:v>173.85714285714286</c:v>
                </c:pt>
                <c:pt idx="2">
                  <c:v>206.02127659574469</c:v>
                </c:pt>
                <c:pt idx="3">
                  <c:v>154.97916666666666</c:v>
                </c:pt>
                <c:pt idx="4">
                  <c:v>150.86363636363637</c:v>
                </c:pt>
                <c:pt idx="5">
                  <c:v>176.81081081081081</c:v>
                </c:pt>
                <c:pt idx="6">
                  <c:v>181.78571428571428</c:v>
                </c:pt>
                <c:pt idx="7">
                  <c:v>135.83962264150944</c:v>
                </c:pt>
                <c:pt idx="8">
                  <c:v>179.73076923076923</c:v>
                </c:pt>
                <c:pt idx="9">
                  <c:v>292.60000000000002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C17-4DD8-A0C1-88E4F5BF9A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1080176"/>
        <c:axId val="1241081264"/>
      </c:areaChart>
      <c:barChart>
        <c:barDir val="col"/>
        <c:grouping val="clustered"/>
        <c:varyColors val="0"/>
        <c:ser>
          <c:idx val="2"/>
          <c:order val="2"/>
          <c:tx>
            <c:strRef>
              <c:f>'2'!$D$3</c:f>
              <c:strCache>
                <c:ptCount val="1"/>
                <c:pt idx="0">
                  <c:v>Max of price_of_the_bottle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'2'!$A$4:$A$14</c:f>
              <c:strCache>
                <c:ptCount val="10"/>
                <c:pt idx="0">
                  <c:v>cardiac</c:v>
                </c:pt>
                <c:pt idx="1">
                  <c:v>diabetes</c:v>
                </c:pt>
                <c:pt idx="2">
                  <c:v>digestion</c:v>
                </c:pt>
                <c:pt idx="3">
                  <c:v>eye</c:v>
                </c:pt>
                <c:pt idx="4">
                  <c:v>hair</c:v>
                </c:pt>
                <c:pt idx="5">
                  <c:v>joint</c:v>
                </c:pt>
                <c:pt idx="6">
                  <c:v>kidney</c:v>
                </c:pt>
                <c:pt idx="7">
                  <c:v>skin</c:v>
                </c:pt>
                <c:pt idx="8">
                  <c:v>throat</c:v>
                </c:pt>
                <c:pt idx="9">
                  <c:v>tooth</c:v>
                </c:pt>
              </c:strCache>
            </c:strRef>
          </c:cat>
          <c:val>
            <c:numRef>
              <c:f>'2'!$D$4:$D$14</c:f>
              <c:numCache>
                <c:formatCode>General</c:formatCode>
                <c:ptCount val="10"/>
                <c:pt idx="0">
                  <c:v>330</c:v>
                </c:pt>
                <c:pt idx="1">
                  <c:v>259</c:v>
                </c:pt>
                <c:pt idx="2">
                  <c:v>640</c:v>
                </c:pt>
                <c:pt idx="3">
                  <c:v>432</c:v>
                </c:pt>
                <c:pt idx="4">
                  <c:v>265</c:v>
                </c:pt>
                <c:pt idx="5">
                  <c:v>638</c:v>
                </c:pt>
                <c:pt idx="6">
                  <c:v>265</c:v>
                </c:pt>
                <c:pt idx="7">
                  <c:v>583</c:v>
                </c:pt>
                <c:pt idx="8">
                  <c:v>436</c:v>
                </c:pt>
                <c:pt idx="9">
                  <c:v>641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C17-4DD8-A0C1-88E4F5BF9A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241080176"/>
        <c:axId val="1241081264"/>
      </c:barChart>
      <c:catAx>
        <c:axId val="1241080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1081264"/>
        <c:crosses val="autoZero"/>
        <c:auto val="1"/>
        <c:lblAlgn val="ctr"/>
        <c:lblOffset val="100"/>
        <c:noMultiLvlLbl val="0"/>
      </c:catAx>
      <c:valAx>
        <c:axId val="1241081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1080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MRP and ingredients comparision</a:t>
            </a:r>
          </a:p>
        </c:rich>
      </c:tx>
      <c:layout>
        <c:manualLayout>
          <c:xMode val="edge"/>
          <c:yMode val="edge"/>
          <c:x val="0.51201020865990743"/>
          <c:y val="1.45067687212134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4769669845217836E-2"/>
          <c:y val="8.7301734164262776E-2"/>
          <c:w val="0.94158667540426921"/>
          <c:h val="0.758713599147595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'[Medicine Table - 2 with Dash Board (1).xlsx]3'!$E$5</c:f>
              <c:strCache>
                <c:ptCount val="1"/>
                <c:pt idx="0">
                  <c:v>MRP Coast (₹)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'[Medicine Table - 2 with Dash Board (1).xlsx]3'!$C$6:$D$15</c:f>
              <c:strCache>
                <c:ptCount val="10"/>
                <c:pt idx="0">
                  <c:v>cardiac</c:v>
                </c:pt>
                <c:pt idx="1">
                  <c:v>diabetes</c:v>
                </c:pt>
                <c:pt idx="2">
                  <c:v>digestion</c:v>
                </c:pt>
                <c:pt idx="3">
                  <c:v>eye</c:v>
                </c:pt>
                <c:pt idx="4">
                  <c:v>hair</c:v>
                </c:pt>
                <c:pt idx="5">
                  <c:v>joint</c:v>
                </c:pt>
                <c:pt idx="6">
                  <c:v>kidney</c:v>
                </c:pt>
                <c:pt idx="7">
                  <c:v>skin</c:v>
                </c:pt>
                <c:pt idx="8">
                  <c:v>throat</c:v>
                </c:pt>
                <c:pt idx="9">
                  <c:v>tooth</c:v>
                </c:pt>
              </c:strCache>
              <c:extLst xmlns:c16r2="http://schemas.microsoft.com/office/drawing/2015/06/chart"/>
            </c:strRef>
          </c:cat>
          <c:val>
            <c:numRef>
              <c:f>'[Medicine Table - 2 with Dash Board (1).xlsx]3'!$E$6:$E$15</c:f>
              <c:numCache>
                <c:formatCode>General</c:formatCode>
                <c:ptCount val="10"/>
                <c:pt idx="0">
                  <c:v>250</c:v>
                </c:pt>
                <c:pt idx="1">
                  <c:v>112</c:v>
                </c:pt>
                <c:pt idx="2">
                  <c:v>330</c:v>
                </c:pt>
                <c:pt idx="3">
                  <c:v>150</c:v>
                </c:pt>
                <c:pt idx="4">
                  <c:v>125</c:v>
                </c:pt>
                <c:pt idx="5">
                  <c:v>355</c:v>
                </c:pt>
                <c:pt idx="6">
                  <c:v>224</c:v>
                </c:pt>
                <c:pt idx="7">
                  <c:v>100</c:v>
                </c:pt>
                <c:pt idx="8">
                  <c:v>80</c:v>
                </c:pt>
                <c:pt idx="9">
                  <c:v>157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047-45B3-9F27-3D496311BB30}"/>
            </c:ext>
          </c:extLst>
        </c:ser>
        <c:ser>
          <c:idx val="1"/>
          <c:order val="1"/>
          <c:tx>
            <c:strRef>
              <c:f>'[Medicine Table - 2 with Dash Board (1).xlsx]3'!$F$5</c:f>
              <c:strCache>
                <c:ptCount val="1"/>
                <c:pt idx="0">
                  <c:v>key_ingredients Coast (₹)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'[Medicine Table - 2 with Dash Board (1).xlsx]3'!$C$6:$D$15</c:f>
              <c:strCache>
                <c:ptCount val="10"/>
                <c:pt idx="0">
                  <c:v>cardiac</c:v>
                </c:pt>
                <c:pt idx="1">
                  <c:v>diabetes</c:v>
                </c:pt>
                <c:pt idx="2">
                  <c:v>digestion</c:v>
                </c:pt>
                <c:pt idx="3">
                  <c:v>eye</c:v>
                </c:pt>
                <c:pt idx="4">
                  <c:v>hair</c:v>
                </c:pt>
                <c:pt idx="5">
                  <c:v>joint</c:v>
                </c:pt>
                <c:pt idx="6">
                  <c:v>kidney</c:v>
                </c:pt>
                <c:pt idx="7">
                  <c:v>skin</c:v>
                </c:pt>
                <c:pt idx="8">
                  <c:v>throat</c:v>
                </c:pt>
                <c:pt idx="9">
                  <c:v>tooth</c:v>
                </c:pt>
              </c:strCache>
              <c:extLst xmlns:c16r2="http://schemas.microsoft.com/office/drawing/2015/06/chart"/>
            </c:strRef>
          </c:cat>
          <c:val>
            <c:numRef>
              <c:f>'[Medicine Table - 2 with Dash Board (1).xlsx]3'!$F$6:$F$15</c:f>
              <c:numCache>
                <c:formatCode>General</c:formatCode>
                <c:ptCount val="10"/>
                <c:pt idx="0">
                  <c:v>100</c:v>
                </c:pt>
                <c:pt idx="1">
                  <c:v>44.8</c:v>
                </c:pt>
                <c:pt idx="2">
                  <c:v>132</c:v>
                </c:pt>
                <c:pt idx="3">
                  <c:v>60</c:v>
                </c:pt>
                <c:pt idx="4">
                  <c:v>50</c:v>
                </c:pt>
                <c:pt idx="5">
                  <c:v>142</c:v>
                </c:pt>
                <c:pt idx="6">
                  <c:v>89.6</c:v>
                </c:pt>
                <c:pt idx="7">
                  <c:v>40</c:v>
                </c:pt>
                <c:pt idx="8">
                  <c:v>32</c:v>
                </c:pt>
                <c:pt idx="9">
                  <c:v>62.8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047-45B3-9F27-3D496311BB3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241074192"/>
        <c:axId val="1241082352"/>
      </c:barChart>
      <c:catAx>
        <c:axId val="1241074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1082352"/>
        <c:crosses val="autoZero"/>
        <c:auto val="1"/>
        <c:lblAlgn val="ctr"/>
        <c:lblOffset val="100"/>
        <c:noMultiLvlLbl val="0"/>
      </c:catAx>
      <c:valAx>
        <c:axId val="1241082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1074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2767938820873012E-2"/>
          <c:y val="4.3089964512065024E-2"/>
          <c:w val="0.94575240594925636"/>
          <c:h val="0.57794510061242343"/>
        </c:manualLayout>
      </c:layout>
      <c:pie3DChart>
        <c:varyColors val="1"/>
        <c:ser>
          <c:idx val="0"/>
          <c:order val="0"/>
          <c:tx>
            <c:strRef>
              <c:f>pal!$G$1</c:f>
              <c:strCache>
                <c:ptCount val="1"/>
                <c:pt idx="0">
                  <c:v>Rating 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73E-4E7E-ABCD-DF4C53E0462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73E-4E7E-ABCD-DF4C53E0462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73E-4E7E-ABCD-DF4C53E0462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673E-4E7E-ABCD-DF4C53E0462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673E-4E7E-ABCD-DF4C53E0462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673E-4E7E-ABCD-DF4C53E0462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673E-4E7E-ABCD-DF4C53E0462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673E-4E7E-ABCD-DF4C53E0462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pal!$F$2:$F$9</c:f>
              <c:strCache>
                <c:ptCount val="8"/>
                <c:pt idx="0">
                  <c:v>Dr Reckeweg &amp; Co</c:v>
                </c:pt>
                <c:pt idx="1">
                  <c:v>Bjain Pharmaceuticals Pvt Ltd</c:v>
                </c:pt>
                <c:pt idx="2">
                  <c:v>Dr Willmar Schwabe India Pvt Ltd</c:v>
                </c:pt>
                <c:pt idx="3">
                  <c:v>SBL Pvt Ltd</c:v>
                </c:pt>
                <c:pt idx="4">
                  <c:v>Bakson's Homeopathy</c:v>
                </c:pt>
                <c:pt idx="5">
                  <c:v>Bhargava Phytolab</c:v>
                </c:pt>
                <c:pt idx="6">
                  <c:v>Adel Pekana Germany</c:v>
                </c:pt>
                <c:pt idx="7">
                  <c:v>Allen Homoeo &amp; Herbal Products Ltd</c:v>
                </c:pt>
              </c:strCache>
            </c:strRef>
          </c:cat>
          <c:val>
            <c:numRef>
              <c:f>pal!$G$2:$G$9</c:f>
              <c:numCache>
                <c:formatCode>General</c:formatCode>
                <c:ptCount val="8"/>
                <c:pt idx="0">
                  <c:v>165</c:v>
                </c:pt>
                <c:pt idx="1">
                  <c:v>121</c:v>
                </c:pt>
                <c:pt idx="2">
                  <c:v>81</c:v>
                </c:pt>
                <c:pt idx="3">
                  <c:v>332</c:v>
                </c:pt>
                <c:pt idx="4">
                  <c:v>77</c:v>
                </c:pt>
                <c:pt idx="5">
                  <c:v>8</c:v>
                </c:pt>
                <c:pt idx="6">
                  <c:v>40</c:v>
                </c:pt>
                <c:pt idx="7">
                  <c:v>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673E-4E7E-ABCD-DF4C53E04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66B0D-532F-4EF5-ADA7-F5BC6F74233A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224A0-EA16-4670-AF72-7E203E157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16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8116F6-DCFA-BE82-B9F7-F70C80563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16D54FC-A3F0-59B1-72D5-038242D69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A9E59C-39E9-70FD-E416-C949D07D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9E43-0655-49FF-9499-C0B7005BF389}" type="datetime1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A79B412-A602-90B1-8D66-E16152CA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4E3E29-58D2-E6D4-25FB-0D0063BE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732178F-BBCC-426C-B298-215BE7C0C13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871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A3EB9B-03EC-8E54-C320-F76D00B94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0476335-8BBF-C8B3-9899-670D61D96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15A695-9CAF-8DEE-B7BA-86EB8E69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359F-9524-4D21-ACA4-D409FF21DDDA}" type="datetime1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8C848B-1EE3-A7A3-7FE2-F3F4A46E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360D29-0F7E-7F02-C2CA-F42E55B4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88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5BB1823-1D10-AED8-39E5-0B6A71B59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9EAFAB8-34D6-1242-02C4-AF6235B29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37A423-1897-EFCC-83E7-813218812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4BFB-1DDA-405B-8A75-41FE9E5D0B96}" type="datetime1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79F16A-D115-7084-7428-C52E67181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0ABEAD-E6E5-1234-7D6D-9DA585B7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404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77821F-30E4-084E-63C9-EC18E52D2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9827F1C-977F-EFA4-EB0B-6A8C82AA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5F01-7217-40BA-93CD-1627B28E6184}" type="datetime1">
              <a:rPr lang="en-IN" smtClean="0"/>
              <a:t>20-09-2023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3361165-F9AA-DA35-7596-D03A10A48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D720ABE-10F5-B6CF-3E5E-944FA961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999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218F3F-16C2-921F-FF4B-CDA76707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E80FA0-004F-4F49-D278-747A3792E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B2A663-1F45-E330-1C76-A4ED0C83F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4E46-715C-48EA-B907-64FC80759F91}" type="datetime1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D4BEA1-AD99-DBE9-97BC-74448D0C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119F89-88E4-4899-35AD-C03966C9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29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3B6586-533D-8968-D90D-D838D481B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CAC09BC-8575-D1F7-9D83-8664C4169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0B4C97-7703-EFCF-826E-99FCDC03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817C-8B53-4CBF-AEC2-EB5636094F2B}" type="datetime1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1C7ADC-22A4-AA85-522E-87005804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58DA42-9DFD-E0DA-AA61-DC3B9AF3E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06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836293-1453-311F-3148-B94C077BE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B75918-6A57-C36F-26A1-18C5ABE9A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7CDD5B3-A741-2A0E-5B19-AE3B37473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B49481-7E89-904D-E29E-A4129F20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3E64-FE84-43FA-9FDF-7B002645AAAB}" type="datetime1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09CFB4-A424-F398-F60A-A8FDF213A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846DC29-2D52-BFED-2896-3E31C4E0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42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D21FAA-EF33-D89E-F386-081E60A1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D5721D-13B1-708B-8985-B5B989570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93536A2-FA48-D657-AB24-A5545E78C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DE5F4AC-B202-B06E-E74F-5E4FAD1C2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99EDFE9-FCC5-2E63-5752-4FBEF34CE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AE09FA2-8210-F65E-4F26-8CA62F5E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C15A-D981-46CF-A31D-9A2B15E32E9F}" type="datetime1">
              <a:rPr lang="en-IN" smtClean="0"/>
              <a:t>20-09-2023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3E25EA9-00CA-B4F1-DC57-4547A37F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FB0B360-02E4-AA31-853A-36126125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58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969290-A23E-9FEC-402E-C6BEECA0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2AF8C5-F76D-8889-66CF-B541BA27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3BF57-57AE-48BC-ABE2-B5CF32C0BB6F}" type="datetime1">
              <a:rPr lang="en-IN" smtClean="0"/>
              <a:t>20-09-2023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91A3F96-7739-B1E6-62AE-A36009DB5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14959D6-8AC3-B2E9-ACD7-A61CAAF5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88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E0341C5-C04A-C0E8-0731-CD44E140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C674-3C7A-46D4-A582-BB8AD12EE2AF}" type="datetime1">
              <a:rPr lang="en-IN" smtClean="0"/>
              <a:t>20-09-2023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37DD9FE-5F24-632D-53A2-051A9FA2C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5276036-8197-9164-73AE-6F1B8BE2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36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966C1C-D2A4-E5E4-19DE-0E4541A00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2D875B-8461-0E72-D8D7-A823B734C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75C76E5-2C95-AE44-4EDA-D2915C49E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1ACB759-77D8-85EA-CD0F-1A1FBAA8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2B11-3C5C-4DDD-892B-8C84AC816E71}" type="datetime1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BCC537-B8D2-53A9-B541-FBE779B1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5730454-66CA-64EE-6749-B515C375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60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CCE240-8032-349F-8184-6D6B391B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50C959D-E1E9-2391-70C5-AC5E4A2AA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80FC138-E183-F33B-FAE6-8F8305B9F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CCA3B84-C1E0-143A-4FA0-3A4C990E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E871-084F-44D0-A6DB-130286E58953}" type="datetime1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AC629A3-6060-4FF1-469A-8E1510F4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EEF98F2-C2DF-C2FA-54B4-DEE6A47A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91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F06F0F1-94F5-2E81-97E4-78272B0C4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77CB8CD-9F70-6E1D-8249-EBBBF7658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E52FFF6-E88A-92D8-BD0D-D63082250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D5F01-7217-40BA-93CD-1627B28E6184}" type="datetime1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54E83D-B9CD-BA08-A1B6-C3183A8D3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14ABFA-C3B3-189E-FD05-9F9C2DDC9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492875"/>
            <a:ext cx="533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2178F-BBCC-426C-B298-215BE7C0C13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FBD79B1-DDA7-BDAB-6840-C77CD6995413}"/>
              </a:ext>
            </a:extLst>
          </p:cNvPr>
          <p:cNvSpPr/>
          <p:nvPr userDrawn="1"/>
        </p:nvSpPr>
        <p:spPr>
          <a:xfrm>
            <a:off x="0" y="0"/>
            <a:ext cx="533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7468311-17C7-5EFC-795A-46822BE90E1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41124" y="49213"/>
            <a:ext cx="1028955" cy="119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6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8AB7FB-B657-60BB-A535-6E0E69E2C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660" y="2799967"/>
            <a:ext cx="9144000" cy="1029619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Homeopathy Medicine 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based on 1mg Data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41DCE51-E1A6-6AA4-131C-0B0D20228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28752" y="4675375"/>
            <a:ext cx="1891748" cy="1655762"/>
          </a:xfrm>
        </p:spPr>
        <p:txBody>
          <a:bodyPr>
            <a:noAutofit/>
          </a:bodyPr>
          <a:lstStyle/>
          <a:p>
            <a:pPr algn="l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27CA9A8-48AE-683D-6875-39458F92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C435301-2229-7E2C-2B53-7DBAE0C8FAB3}"/>
              </a:ext>
            </a:extLst>
          </p:cNvPr>
          <p:cNvSpPr/>
          <p:nvPr/>
        </p:nvSpPr>
        <p:spPr>
          <a:xfrm>
            <a:off x="2621444" y="2598122"/>
            <a:ext cx="7304433" cy="1399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BD21C45-A240-472D-AD69-E64888DD3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543" y="2598122"/>
            <a:ext cx="1292234" cy="1399920"/>
          </a:xfrm>
          <a:prstGeom prst="rect">
            <a:avLst/>
          </a:prstGeom>
        </p:spPr>
      </p:pic>
      <p:sp>
        <p:nvSpPr>
          <p:cNvPr id="9" name="TextBox 7">
            <a:extLst>
              <a:ext uri="{FF2B5EF4-FFF2-40B4-BE49-F238E27FC236}">
                <a16:creationId xmlns:a16="http://schemas.microsoft.com/office/drawing/2014/main" xmlns="" id="{C2A9730D-B9DE-4AA6-6CB0-4B72969E0E58}"/>
              </a:ext>
            </a:extLst>
          </p:cNvPr>
          <p:cNvSpPr txBox="1"/>
          <p:nvPr/>
        </p:nvSpPr>
        <p:spPr>
          <a:xfrm>
            <a:off x="541680" y="1298386"/>
            <a:ext cx="11650320" cy="8242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5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BB23A5-C55B-CE0F-DAC1-5636634D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9" y="550656"/>
            <a:ext cx="10515600" cy="642039"/>
          </a:xfrm>
        </p:spPr>
        <p:txBody>
          <a:bodyPr>
            <a:normAutofit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 of total cost to open a Homeopathic store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64AB4559-641B-AEFD-0598-5A0F32EC8B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5213663"/>
              </p:ext>
            </p:extLst>
          </p:nvPr>
        </p:nvGraphicFramePr>
        <p:xfrm>
          <a:off x="2003512" y="1563758"/>
          <a:ext cx="8184975" cy="3966062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6404324">
                  <a:extLst>
                    <a:ext uri="{9D8B030D-6E8A-4147-A177-3AD203B41FA5}">
                      <a16:colId xmlns:a16="http://schemas.microsoft.com/office/drawing/2014/main" xmlns="" val="3197652972"/>
                    </a:ext>
                  </a:extLst>
                </a:gridCol>
                <a:gridCol w="1780651">
                  <a:extLst>
                    <a:ext uri="{9D8B030D-6E8A-4147-A177-3AD203B41FA5}">
                      <a16:colId xmlns:a16="http://schemas.microsoft.com/office/drawing/2014/main" xmlns="" val="2776543843"/>
                    </a:ext>
                  </a:extLst>
                </a:gridCol>
              </a:tblGrid>
              <a:tr h="5700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dirty="0"/>
                        <a:t>Key_Areas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dirty="0"/>
                        <a:t>Estimated Amount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606987675"/>
                  </a:ext>
                </a:extLst>
              </a:tr>
              <a:tr h="3754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b="0" dirty="0"/>
                        <a:t>Rent for the store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dirty="0"/>
                        <a:t>80k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380987290"/>
                  </a:ext>
                </a:extLst>
              </a:tr>
              <a:tr h="3754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b="0" dirty="0"/>
                        <a:t>Avg Cost of inventory for each benefit area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dirty="0"/>
                        <a:t>4 L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221697016"/>
                  </a:ext>
                </a:extLst>
              </a:tr>
              <a:tr h="3754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b="0" dirty="0"/>
                        <a:t>Salaries and wages for employees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dirty="0"/>
                        <a:t>30k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538136584"/>
                  </a:ext>
                </a:extLst>
              </a:tr>
              <a:tr h="3754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b="0" dirty="0"/>
                        <a:t>Advertising and marketing expenses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dirty="0"/>
                        <a:t>1L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457093347"/>
                  </a:ext>
                </a:extLst>
              </a:tr>
              <a:tr h="3754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b="0" dirty="0"/>
                        <a:t>Insurance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dirty="0"/>
                        <a:t>50k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197461268"/>
                  </a:ext>
                </a:extLst>
              </a:tr>
              <a:tr h="3754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b="0" dirty="0"/>
                        <a:t>Equipment and supplies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dirty="0"/>
                        <a:t>2 L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361771306"/>
                  </a:ext>
                </a:extLst>
              </a:tr>
              <a:tr h="3754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b="0" dirty="0"/>
                        <a:t>Licenses and permits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dirty="0"/>
                        <a:t>50k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295859881"/>
                  </a:ext>
                </a:extLst>
              </a:tr>
              <a:tr h="3754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b="0" dirty="0"/>
                        <a:t>miscellaneous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dirty="0"/>
                        <a:t>1 L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607123219"/>
                  </a:ext>
                </a:extLst>
              </a:tr>
              <a:tr h="3754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/>
                        <a:t>Total Cost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b="1"/>
                        <a:t>9-10 L</a:t>
                      </a:r>
                      <a:endParaRPr lang="en-IN" b="1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21001365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C002011-5A63-34E0-741E-7DF802E4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52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7E0B6A-6939-37E8-8098-36270BAD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70" y="3618725"/>
            <a:ext cx="2527852" cy="606612"/>
          </a:xfrm>
        </p:spPr>
        <p:txBody>
          <a:bodyPr>
            <a:norm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</a:t>
            </a:r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C18B34-711C-28B0-93E1-2B0783509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68" y="4284627"/>
            <a:ext cx="10581861" cy="825430"/>
          </a:xfrm>
        </p:spPr>
        <p:txBody>
          <a:bodyPr/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analysis can be used to generate a Machine Learning Model which can consult medicine based on the requirement of benefit area.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BD2BD6-7DF0-8A94-0635-5A1439FC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11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545A3CC5-E4C9-683D-D6CD-39515DE9F804}"/>
              </a:ext>
            </a:extLst>
          </p:cNvPr>
          <p:cNvSpPr txBox="1">
            <a:spLocks/>
          </p:cNvSpPr>
          <p:nvPr/>
        </p:nvSpPr>
        <p:spPr>
          <a:xfrm>
            <a:off x="652670" y="921314"/>
            <a:ext cx="2527852" cy="509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EEAB42AF-0A4B-387B-9380-144194D2BFB5}"/>
              </a:ext>
            </a:extLst>
          </p:cNvPr>
          <p:cNvSpPr txBox="1">
            <a:spLocks/>
          </p:cNvSpPr>
          <p:nvPr/>
        </p:nvSpPr>
        <p:spPr>
          <a:xfrm>
            <a:off x="652669" y="1510982"/>
            <a:ext cx="10581861" cy="1728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Banned multiple time from the site of 1mg.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extraction of individual medicine by using its own URL makes process of web scraping more lengthy and time consuming.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amount of Duplicate data extracted.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434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D09130-F670-25D2-2F64-10469971D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3105" y="2817812"/>
            <a:ext cx="5257800" cy="122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7200" dirty="0">
                <a:solidFill>
                  <a:srgbClr val="C00000"/>
                </a:solidFill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AAB137F-92B4-A5A1-C767-980D50CE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30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ED2793-022B-2346-BD39-6F2516FCE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151" y="891005"/>
            <a:ext cx="6453809" cy="81431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20C997-9757-E807-63CE-ABD4275AE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53" y="1418424"/>
            <a:ext cx="9753604" cy="1334775"/>
          </a:xfrm>
        </p:spPr>
        <p:txBody>
          <a:bodyPr>
            <a:norm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Scrape the homeopathic medicine data from the online medicine delivery platform “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1mg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using a Python library called Beautifulsoup and collect all the details and analysis of the medicine data for consulting purposes.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A67F420-D88C-8B82-DEE6-0D89F761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2</a:t>
            </a:fld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E71D28F6-0E0A-452A-44A5-5009E54521B1}"/>
              </a:ext>
            </a:extLst>
          </p:cNvPr>
          <p:cNvSpPr txBox="1">
            <a:spLocks/>
          </p:cNvSpPr>
          <p:nvPr/>
        </p:nvSpPr>
        <p:spPr>
          <a:xfrm>
            <a:off x="954151" y="4166023"/>
            <a:ext cx="9647587" cy="1273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Estimating the total cost to open a new homeopathic medicine store according to their key benefits area.</a:t>
            </a:r>
            <a:endParaRPr lang="en-IN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7E50B42-A15C-1564-A2C3-F2938541843C}"/>
              </a:ext>
            </a:extLst>
          </p:cNvPr>
          <p:cNvSpPr txBox="1">
            <a:spLocks/>
          </p:cNvSpPr>
          <p:nvPr/>
        </p:nvSpPr>
        <p:spPr>
          <a:xfrm>
            <a:off x="954151" y="3150532"/>
            <a:ext cx="6453809" cy="81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AB8D7146-B4AD-D99D-FC69-10522A9146BA}"/>
              </a:ext>
            </a:extLst>
          </p:cNvPr>
          <p:cNvSpPr txBox="1">
            <a:spLocks/>
          </p:cNvSpPr>
          <p:nvPr/>
        </p:nvSpPr>
        <p:spPr>
          <a:xfrm>
            <a:off x="954151" y="3974365"/>
            <a:ext cx="9753604" cy="400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Analyzing the medicine data for consulting purpose.</a:t>
            </a:r>
            <a:endParaRPr lang="en-IN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06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5DA7AB-D364-C43F-7E28-4D7AF64B9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26" y="340673"/>
            <a:ext cx="10515600" cy="66854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Flow Chart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A03B5C3-198C-A1F1-F84E-6A7C6A65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3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761FB28-7254-0CBA-6B31-58E18DDAE292}"/>
              </a:ext>
            </a:extLst>
          </p:cNvPr>
          <p:cNvSpPr/>
          <p:nvPr/>
        </p:nvSpPr>
        <p:spPr>
          <a:xfrm>
            <a:off x="4130106" y="1523999"/>
            <a:ext cx="3600484" cy="6572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97AE0B1-9477-C46A-1935-806CC1B712EF}"/>
              </a:ext>
            </a:extLst>
          </p:cNvPr>
          <p:cNvSpPr txBox="1"/>
          <p:nvPr/>
        </p:nvSpPr>
        <p:spPr>
          <a:xfrm>
            <a:off x="4931925" y="1621787"/>
            <a:ext cx="2248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9F115DB8-2EA4-0CC5-E0B4-D54485CFA5E1}"/>
              </a:ext>
            </a:extLst>
          </p:cNvPr>
          <p:cNvCxnSpPr>
            <a:cxnSpLocks/>
          </p:cNvCxnSpPr>
          <p:nvPr/>
        </p:nvCxnSpPr>
        <p:spPr>
          <a:xfrm>
            <a:off x="5777947" y="2219049"/>
            <a:ext cx="0" cy="593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94E4392C-A41F-CC7E-FC91-40203FA8C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931" y="2826230"/>
            <a:ext cx="2141549" cy="6685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Framing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xmlns="" id="{04629471-4886-3CE2-1CE2-E401E393FA62}"/>
              </a:ext>
            </a:extLst>
          </p:cNvPr>
          <p:cNvSpPr txBox="1">
            <a:spLocks/>
          </p:cNvSpPr>
          <p:nvPr/>
        </p:nvSpPr>
        <p:spPr>
          <a:xfrm>
            <a:off x="4640380" y="4134608"/>
            <a:ext cx="2248630" cy="6685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xmlns="" id="{0829B145-A725-6A75-2F85-C54C27097C0C}"/>
              </a:ext>
            </a:extLst>
          </p:cNvPr>
          <p:cNvSpPr txBox="1">
            <a:spLocks/>
          </p:cNvSpPr>
          <p:nvPr/>
        </p:nvSpPr>
        <p:spPr>
          <a:xfrm>
            <a:off x="4693387" y="5461394"/>
            <a:ext cx="2248631" cy="6685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623A9712-6006-0F60-AA07-F9F8199413BE}"/>
              </a:ext>
            </a:extLst>
          </p:cNvPr>
          <p:cNvCxnSpPr>
            <a:cxnSpLocks/>
          </p:cNvCxnSpPr>
          <p:nvPr/>
        </p:nvCxnSpPr>
        <p:spPr>
          <a:xfrm>
            <a:off x="5777947" y="3494775"/>
            <a:ext cx="0" cy="593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9B750FE9-D808-1B35-2D78-A935125A7D56}"/>
              </a:ext>
            </a:extLst>
          </p:cNvPr>
          <p:cNvCxnSpPr>
            <a:cxnSpLocks/>
          </p:cNvCxnSpPr>
          <p:nvPr/>
        </p:nvCxnSpPr>
        <p:spPr>
          <a:xfrm>
            <a:off x="5777947" y="4816405"/>
            <a:ext cx="0" cy="593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B233130-9971-8470-DD2A-78726FE49F17}"/>
              </a:ext>
            </a:extLst>
          </p:cNvPr>
          <p:cNvSpPr txBox="1"/>
          <p:nvPr/>
        </p:nvSpPr>
        <p:spPr>
          <a:xfrm>
            <a:off x="7916112" y="1510747"/>
            <a:ext cx="2698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using Beautiful Soup in python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4C46EB2-367E-F2D0-4E7A-1392F8F75A15}"/>
              </a:ext>
            </a:extLst>
          </p:cNvPr>
          <p:cNvSpPr txBox="1"/>
          <p:nvPr/>
        </p:nvSpPr>
        <p:spPr>
          <a:xfrm>
            <a:off x="7023657" y="2971796"/>
            <a:ext cx="278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Framing using Python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82EBE1-322D-6269-C2A7-92D0D982EA05}"/>
              </a:ext>
            </a:extLst>
          </p:cNvPr>
          <p:cNvSpPr txBox="1"/>
          <p:nvPr/>
        </p:nvSpPr>
        <p:spPr>
          <a:xfrm>
            <a:off x="7023654" y="4223208"/>
            <a:ext cx="269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in Excel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656FF43-A79B-F21D-3BA5-06C3A64549B9}"/>
              </a:ext>
            </a:extLst>
          </p:cNvPr>
          <p:cNvSpPr txBox="1"/>
          <p:nvPr/>
        </p:nvSpPr>
        <p:spPr>
          <a:xfrm>
            <a:off x="7107730" y="5491732"/>
            <a:ext cx="3043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by SQL, Pivot Table and Chart in Excel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48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F6BF087-8CEA-7667-8AF1-2A83BA2F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4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CF7C0107-6272-333B-A879-2AA08088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04771"/>
            <a:ext cx="7378148" cy="44691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medicines available for different benefit area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0E4A80B9-1327-3CA1-41B4-E92D7EBBFC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7983832"/>
              </p:ext>
            </p:extLst>
          </p:nvPr>
        </p:nvGraphicFramePr>
        <p:xfrm>
          <a:off x="838200" y="1404730"/>
          <a:ext cx="8451573" cy="4174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17E876C-E604-317F-78D5-8C230A82D3ED}"/>
              </a:ext>
            </a:extLst>
          </p:cNvPr>
          <p:cNvSpPr txBox="1"/>
          <p:nvPr/>
        </p:nvSpPr>
        <p:spPr>
          <a:xfrm>
            <a:off x="546652" y="455154"/>
            <a:ext cx="57007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Medicine Availability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36C6730-2ABE-4914-1C41-0213FB271281}"/>
              </a:ext>
            </a:extLst>
          </p:cNvPr>
          <p:cNvSpPr txBox="1"/>
          <p:nvPr/>
        </p:nvSpPr>
        <p:spPr>
          <a:xfrm>
            <a:off x="9588362" y="2144983"/>
            <a:ext cx="22060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Availability of  medicines are higher in skin followed by eye and digestion field.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Lowest number of medicines in tooth, cardiac and diabetes field.</a:t>
            </a:r>
          </a:p>
        </p:txBody>
      </p:sp>
    </p:spTree>
    <p:extLst>
      <p:ext uri="{BB962C8B-B14F-4D97-AF65-F5344CB8AC3E}">
        <p14:creationId xmlns:p14="http://schemas.microsoft.com/office/powerpoint/2010/main" val="215669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22C949B-B3CB-46DC-2EAA-9910CD8A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5</a:t>
            </a:fld>
            <a:endParaRPr lang="en-IN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B2AE0BC8-7A3C-A724-3738-297465A35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564" y="6374986"/>
            <a:ext cx="4973914" cy="322594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range of medicines for different benefit area.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xmlns="" id="{8D4086D9-1B2D-44AB-9944-2C611DE6FE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070775"/>
              </p:ext>
            </p:extLst>
          </p:nvPr>
        </p:nvGraphicFramePr>
        <p:xfrm>
          <a:off x="989564" y="1245705"/>
          <a:ext cx="9790043" cy="4995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30C95B0-AF21-F652-4810-A776D543E931}"/>
              </a:ext>
            </a:extLst>
          </p:cNvPr>
          <p:cNvSpPr txBox="1"/>
          <p:nvPr/>
        </p:nvSpPr>
        <p:spPr>
          <a:xfrm>
            <a:off x="626165" y="436669"/>
            <a:ext cx="57007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Price Analysis</a:t>
            </a:r>
          </a:p>
        </p:txBody>
      </p:sp>
    </p:spTree>
    <p:extLst>
      <p:ext uri="{BB962C8B-B14F-4D97-AF65-F5344CB8AC3E}">
        <p14:creationId xmlns:p14="http://schemas.microsoft.com/office/powerpoint/2010/main" val="422605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9DEEF6-931C-2C09-6F2F-1C7C9E14B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95" y="664233"/>
            <a:ext cx="8282056" cy="536023"/>
          </a:xfrm>
        </p:spPr>
        <p:txBody>
          <a:bodyPr>
            <a:normAutofit fontScale="90000"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Most used ingredients and their average price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EC0BDD28-9C49-F6F5-7A24-47DAEB694E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299667"/>
              </p:ext>
            </p:extLst>
          </p:nvPr>
        </p:nvGraphicFramePr>
        <p:xfrm>
          <a:off x="2107648" y="1761469"/>
          <a:ext cx="8282057" cy="389627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934265">
                  <a:extLst>
                    <a:ext uri="{9D8B030D-6E8A-4147-A177-3AD203B41FA5}">
                      <a16:colId xmlns:a16="http://schemas.microsoft.com/office/drawing/2014/main" xmlns="" val="1565451112"/>
                    </a:ext>
                  </a:extLst>
                </a:gridCol>
                <a:gridCol w="3617843">
                  <a:extLst>
                    <a:ext uri="{9D8B030D-6E8A-4147-A177-3AD203B41FA5}">
                      <a16:colId xmlns:a16="http://schemas.microsoft.com/office/drawing/2014/main" xmlns="" val="2500316630"/>
                    </a:ext>
                  </a:extLst>
                </a:gridCol>
                <a:gridCol w="2729949">
                  <a:extLst>
                    <a:ext uri="{9D8B030D-6E8A-4147-A177-3AD203B41FA5}">
                      <a16:colId xmlns:a16="http://schemas.microsoft.com/office/drawing/2014/main" xmlns="" val="3954663938"/>
                    </a:ext>
                  </a:extLst>
                </a:gridCol>
              </a:tblGrid>
              <a:tr h="3338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Key_benifits_Area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Most used key_ingredients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Average Key_ingredients Coast (₹/1 bottle)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000930020"/>
                  </a:ext>
                </a:extLst>
              </a:tr>
              <a:tr h="3338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cardiac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Cactus grandiflorus Q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008105148"/>
                  </a:ext>
                </a:extLst>
              </a:tr>
              <a:tr h="3338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diabetes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Acidum Phosphoricum</a:t>
                      </a:r>
                      <a:endParaRPr lang="en-IN" sz="1800" b="0" i="0" u="none" strike="noStrike" dirty="0">
                        <a:solidFill>
                          <a:srgbClr val="21212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45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73492779"/>
                  </a:ext>
                </a:extLst>
              </a:tr>
              <a:tr h="3338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digestion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Guatteria Gaumeri</a:t>
                      </a:r>
                      <a:endParaRPr lang="en-IN" sz="1800" b="0" i="0" u="none" strike="noStrike" dirty="0">
                        <a:solidFill>
                          <a:srgbClr val="21212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82503977"/>
                  </a:ext>
                </a:extLst>
              </a:tr>
              <a:tr h="3338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eye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Seneciobicolor (cineraria maritima)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60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059981308"/>
                  </a:ext>
                </a:extLst>
              </a:tr>
              <a:tr h="3338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hair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Jaborandi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50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55154458"/>
                  </a:ext>
                </a:extLst>
              </a:tr>
              <a:tr h="3338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joint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Calcarea phos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140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08582636"/>
                  </a:ext>
                </a:extLst>
              </a:tr>
              <a:tr h="3338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kidney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Berberis vulgaris Q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415529791"/>
                  </a:ext>
                </a:extLst>
              </a:tr>
              <a:tr h="3338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skin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Thuja Occidentalis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40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31433421"/>
                  </a:ext>
                </a:extLst>
              </a:tr>
              <a:tr h="3338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throat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Mercurius iodatus ruber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566548652"/>
                  </a:ext>
                </a:extLst>
              </a:tr>
              <a:tr h="3338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tooth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Calcarea Phosphorica</a:t>
                      </a:r>
                      <a:endParaRPr lang="en-IN" sz="1800" b="0" i="0" u="none" strike="noStrike" dirty="0">
                        <a:solidFill>
                          <a:srgbClr val="21212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60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229031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3ED4139-FEE6-16CB-5E67-EA26EFD5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52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3A995FB-43E0-E752-85B8-3A6D1266D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7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9CE658B-8835-B7A3-D6B8-107109F7D277}"/>
              </a:ext>
            </a:extLst>
          </p:cNvPr>
          <p:cNvSpPr txBox="1"/>
          <p:nvPr/>
        </p:nvSpPr>
        <p:spPr>
          <a:xfrm>
            <a:off x="1651000" y="1413933"/>
            <a:ext cx="8957733" cy="4377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xmlns="" id="{B1311525-0B6A-47DE-A9F1-6BCD2A5732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9341920"/>
              </p:ext>
            </p:extLst>
          </p:nvPr>
        </p:nvGraphicFramePr>
        <p:xfrm>
          <a:off x="1946728" y="1752600"/>
          <a:ext cx="8594272" cy="4377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9F1DEFA-88FF-4CBB-23D3-366F94DBED1D}"/>
              </a:ext>
            </a:extLst>
          </p:cNvPr>
          <p:cNvSpPr txBox="1"/>
          <p:nvPr/>
        </p:nvSpPr>
        <p:spPr>
          <a:xfrm>
            <a:off x="1651000" y="651933"/>
            <a:ext cx="6240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MRP and Ingredients cost comparison</a:t>
            </a:r>
          </a:p>
        </p:txBody>
      </p:sp>
    </p:spTree>
    <p:extLst>
      <p:ext uri="{BB962C8B-B14F-4D97-AF65-F5344CB8AC3E}">
        <p14:creationId xmlns:p14="http://schemas.microsoft.com/office/powerpoint/2010/main" val="246618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CCAFD7-8D86-BAB6-A051-E8DC44E1E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904" y="371749"/>
            <a:ext cx="2792896" cy="615536"/>
          </a:xfrm>
        </p:spPr>
        <p:txBody>
          <a:bodyPr>
            <a:norm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 Analysis</a:t>
            </a:r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04AA5F-C22F-6059-0C9E-87CF58770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563" y="1259300"/>
            <a:ext cx="8849140" cy="61553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 specialization (Key Benefits) of each area with their ratings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E494FCE-A164-3B4C-6042-8F5F4B67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8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F5338E5-A756-2AC7-86A2-1D29A3B6697D}"/>
              </a:ext>
            </a:extLst>
          </p:cNvPr>
          <p:cNvSpPr txBox="1"/>
          <p:nvPr/>
        </p:nvSpPr>
        <p:spPr>
          <a:xfrm>
            <a:off x="9175266" y="2146852"/>
            <a:ext cx="24288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For Dental products, the most used brand is Bakson's Homeopathy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an average rating of 2.9.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For </a:t>
            </a:r>
            <a:r>
              <a:rPr lang="en-US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Diabetes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products, the most used brand is </a:t>
            </a:r>
            <a:r>
              <a:rPr lang="en-US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 Reckeweg &amp; Co</a:t>
            </a:r>
            <a:endParaRPr lang="en-US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an average rating of 4.7.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9B4D6220-725D-83BA-D202-1F49F1C12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304110"/>
              </p:ext>
            </p:extLst>
          </p:nvPr>
        </p:nvGraphicFramePr>
        <p:xfrm>
          <a:off x="1802296" y="2146852"/>
          <a:ext cx="6420953" cy="372386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974574">
                  <a:extLst>
                    <a:ext uri="{9D8B030D-6E8A-4147-A177-3AD203B41FA5}">
                      <a16:colId xmlns:a16="http://schemas.microsoft.com/office/drawing/2014/main" xmlns="" val="2113380007"/>
                    </a:ext>
                  </a:extLst>
                </a:gridCol>
                <a:gridCol w="3220278">
                  <a:extLst>
                    <a:ext uri="{9D8B030D-6E8A-4147-A177-3AD203B41FA5}">
                      <a16:colId xmlns:a16="http://schemas.microsoft.com/office/drawing/2014/main" xmlns="" val="2186738215"/>
                    </a:ext>
                  </a:extLst>
                </a:gridCol>
                <a:gridCol w="1226101">
                  <a:extLst>
                    <a:ext uri="{9D8B030D-6E8A-4147-A177-3AD203B41FA5}">
                      <a16:colId xmlns:a16="http://schemas.microsoft.com/office/drawing/2014/main" xmlns="" val="1828537540"/>
                    </a:ext>
                  </a:extLst>
                </a:gridCol>
              </a:tblGrid>
              <a:tr h="338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Key Benefits Area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Brands</a:t>
                      </a:r>
                      <a:r>
                        <a:rPr lang="en-IN" sz="1800" u="none" strike="noStrike" dirty="0">
                          <a:effectLst/>
                        </a:rPr>
                        <a:t> 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Ratings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423262580"/>
                  </a:ext>
                </a:extLst>
              </a:tr>
              <a:tr h="338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diabetes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Dr Reckeweg &amp; Co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4.7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71508517"/>
                  </a:ext>
                </a:extLst>
              </a:tr>
              <a:tr h="338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digestion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Bjain Pharmaceuticals Pvt Ltd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4.2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03858724"/>
                  </a:ext>
                </a:extLst>
              </a:tr>
              <a:tr h="338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eye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Bjain Pharmaceuticals Pvt Ltd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4.1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039544930"/>
                  </a:ext>
                </a:extLst>
              </a:tr>
              <a:tr h="338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hair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SBL Pvt Ltd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4.3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48863634"/>
                  </a:ext>
                </a:extLst>
              </a:tr>
              <a:tr h="338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joint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SBL Pvt Ltd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4.5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937716033"/>
                  </a:ext>
                </a:extLst>
              </a:tr>
              <a:tr h="338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kidney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Dr Reckeweg &amp; Co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4.5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202217798"/>
                  </a:ext>
                </a:extLst>
              </a:tr>
              <a:tr h="338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skin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Bjain Pharmaceuticals Pvt Ltd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4.1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554321058"/>
                  </a:ext>
                </a:extLst>
              </a:tr>
              <a:tr h="338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throat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Bakson's Homeopathy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4.4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704367685"/>
                  </a:ext>
                </a:extLst>
              </a:tr>
              <a:tr h="338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tooth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Bakson's Homeopathy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2.9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434437740"/>
                  </a:ext>
                </a:extLst>
              </a:tr>
              <a:tr h="338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cardiac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SBL Pvt Ltd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4.7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7176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86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A828B0-69AB-8DA4-6F89-07A4F4812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525" y="719068"/>
            <a:ext cx="7798903" cy="387488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greater than four point review medicine for different Brands.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7F708EC-3FBC-8234-AFD8-44F5D1C8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9</a:t>
            </a:fld>
            <a:endParaRPr lang="en-IN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46BC7043-845F-EDF2-130D-837A8913F2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6395467"/>
              </p:ext>
            </p:extLst>
          </p:nvPr>
        </p:nvGraphicFramePr>
        <p:xfrm>
          <a:off x="894526" y="1534839"/>
          <a:ext cx="7798903" cy="4693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137DA81-0D4C-B923-66B0-C52F97CB08C2}"/>
              </a:ext>
            </a:extLst>
          </p:cNvPr>
          <p:cNvSpPr txBox="1"/>
          <p:nvPr/>
        </p:nvSpPr>
        <p:spPr>
          <a:xfrm>
            <a:off x="8602008" y="2274838"/>
            <a:ext cx="28432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Medicines of SBL Pvt Ltd have the highest percentage of products having rating greater than 4.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Market capture of SBL Pvt Ltd is comparatively better than others.</a:t>
            </a:r>
          </a:p>
        </p:txBody>
      </p:sp>
    </p:spTree>
    <p:extLst>
      <p:ext uri="{BB962C8B-B14F-4D97-AF65-F5344CB8AC3E}">
        <p14:creationId xmlns:p14="http://schemas.microsoft.com/office/powerpoint/2010/main" val="153477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527</Words>
  <Application>Microsoft Office PowerPoint</Application>
  <PresentationFormat>Widescreen</PresentationFormat>
  <Paragraphs>145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Calibri</vt:lpstr>
      <vt:lpstr>Calibri Light</vt:lpstr>
      <vt:lpstr>Times New Roman</vt:lpstr>
      <vt:lpstr>Office Theme</vt:lpstr>
      <vt:lpstr>Analysis of Homeopathy Medicine  Insights based on 1mg Data</vt:lpstr>
      <vt:lpstr>Introduction</vt:lpstr>
      <vt:lpstr>Project Flow Chart</vt:lpstr>
      <vt:lpstr>Number of medicines available for different benefit area</vt:lpstr>
      <vt:lpstr>Price range of medicines for different benefit area. </vt:lpstr>
      <vt:lpstr> Analysis of Most used ingredients and their average price</vt:lpstr>
      <vt:lpstr>PowerPoint Presentation</vt:lpstr>
      <vt:lpstr>Brand Analysis</vt:lpstr>
      <vt:lpstr>PowerPoint Presentation</vt:lpstr>
      <vt:lpstr>Estimation of total cost to open a Homeopathic store</vt:lpstr>
      <vt:lpstr>Future scope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PRAVEEN KUMAR</cp:lastModifiedBy>
  <cp:revision>140</cp:revision>
  <dcterms:created xsi:type="dcterms:W3CDTF">2023-04-10T05:52:04Z</dcterms:created>
  <dcterms:modified xsi:type="dcterms:W3CDTF">2023-09-20T12:33:42Z</dcterms:modified>
</cp:coreProperties>
</file>