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0" r:id="rId6"/>
    <p:sldId id="268" r:id="rId7"/>
    <p:sldId id="262" r:id="rId8"/>
    <p:sldId id="269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D60093"/>
    <a:srgbClr val="FF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33649-C189-46B9-BBD3-D608A6AF0DC9}" v="17" dt="2023-05-04T05:18:42.5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8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Pal" userId="e3d4cb0805b61600" providerId="LiveId" clId="{F5433649-C189-46B9-BBD3-D608A6AF0DC9}"/>
    <pc:docChg chg="undo custSel addSld modSld sldOrd">
      <pc:chgData name="Ankit Pal" userId="e3d4cb0805b61600" providerId="LiveId" clId="{F5433649-C189-46B9-BBD3-D608A6AF0DC9}" dt="2023-05-04T14:30:54.432" v="188" actId="20577"/>
      <pc:docMkLst>
        <pc:docMk/>
      </pc:docMkLst>
      <pc:sldChg chg="modSp mod">
        <pc:chgData name="Ankit Pal" userId="e3d4cb0805b61600" providerId="LiveId" clId="{F5433649-C189-46B9-BBD3-D608A6AF0DC9}" dt="2023-05-04T04:57:46.560" v="119" actId="313"/>
        <pc:sldMkLst>
          <pc:docMk/>
          <pc:sldMk cId="1975751648" sldId="256"/>
        </pc:sldMkLst>
        <pc:spChg chg="mod">
          <ac:chgData name="Ankit Pal" userId="e3d4cb0805b61600" providerId="LiveId" clId="{F5433649-C189-46B9-BBD3-D608A6AF0DC9}" dt="2023-05-04T04:57:46.560" v="119" actId="313"/>
          <ac:spMkLst>
            <pc:docMk/>
            <pc:sldMk cId="1975751648" sldId="256"/>
            <ac:spMk id="3" creationId="{141DCE51-E1A6-6AA4-131C-0B0D20228EFD}"/>
          </ac:spMkLst>
        </pc:spChg>
      </pc:sldChg>
      <pc:sldChg chg="modSp mod">
        <pc:chgData name="Ankit Pal" userId="e3d4cb0805b61600" providerId="LiveId" clId="{F5433649-C189-46B9-BBD3-D608A6AF0DC9}" dt="2023-05-04T05:01:12.478" v="142" actId="20577"/>
        <pc:sldMkLst>
          <pc:docMk/>
          <pc:sldMk cId="3942062269" sldId="257"/>
        </pc:sldMkLst>
        <pc:spChg chg="mod">
          <ac:chgData name="Ankit Pal" userId="e3d4cb0805b61600" providerId="LiveId" clId="{F5433649-C189-46B9-BBD3-D608A6AF0DC9}" dt="2023-05-04T05:01:12.478" v="142" actId="20577"/>
          <ac:spMkLst>
            <pc:docMk/>
            <pc:sldMk cId="3942062269" sldId="257"/>
            <ac:spMk id="3" creationId="{9B20C997-9757-E807-63CE-ABD4275AE8E4}"/>
          </ac:spMkLst>
        </pc:spChg>
      </pc:sldChg>
      <pc:sldChg chg="modSp mod">
        <pc:chgData name="Ankit Pal" userId="e3d4cb0805b61600" providerId="LiveId" clId="{F5433649-C189-46B9-BBD3-D608A6AF0DC9}" dt="2023-05-04T05:10:03.287" v="149" actId="20577"/>
        <pc:sldMkLst>
          <pc:docMk/>
          <pc:sldMk cId="2448863793" sldId="262"/>
        </pc:sldMkLst>
        <pc:spChg chg="mod">
          <ac:chgData name="Ankit Pal" userId="e3d4cb0805b61600" providerId="LiveId" clId="{F5433649-C189-46B9-BBD3-D608A6AF0DC9}" dt="2023-05-04T05:10:03.287" v="149" actId="20577"/>
          <ac:spMkLst>
            <pc:docMk/>
            <pc:sldMk cId="2448863793" sldId="262"/>
            <ac:spMk id="8" creationId="{6F5338E5-A756-2AC7-86A2-1D29A3B6697D}"/>
          </ac:spMkLst>
        </pc:spChg>
      </pc:sldChg>
      <pc:sldChg chg="ord">
        <pc:chgData name="Ankit Pal" userId="e3d4cb0805b61600" providerId="LiveId" clId="{F5433649-C189-46B9-BBD3-D608A6AF0DC9}" dt="2023-05-04T04:56:00.442" v="116"/>
        <pc:sldMkLst>
          <pc:docMk/>
          <pc:sldMk cId="496526868" sldId="264"/>
        </pc:sldMkLst>
      </pc:sldChg>
      <pc:sldChg chg="modSp mod">
        <pc:chgData name="Ankit Pal" userId="e3d4cb0805b61600" providerId="LiveId" clId="{F5433649-C189-46B9-BBD3-D608A6AF0DC9}" dt="2023-05-04T14:30:54.432" v="188" actId="20577"/>
        <pc:sldMkLst>
          <pc:docMk/>
          <pc:sldMk cId="3362529614" sldId="265"/>
        </pc:sldMkLst>
        <pc:graphicFrameChg chg="modGraphic">
          <ac:chgData name="Ankit Pal" userId="e3d4cb0805b61600" providerId="LiveId" clId="{F5433649-C189-46B9-BBD3-D608A6AF0DC9}" dt="2023-05-04T14:30:54.432" v="188" actId="20577"/>
          <ac:graphicFrameMkLst>
            <pc:docMk/>
            <pc:sldMk cId="3362529614" sldId="265"/>
            <ac:graphicFrameMk id="5" creationId="{64AB4559-641B-AEFD-0598-5A0F32EC8B1E}"/>
          </ac:graphicFrameMkLst>
        </pc:graphicFrameChg>
      </pc:sldChg>
      <pc:sldChg chg="addSp delSp modSp new mod">
        <pc:chgData name="Ankit Pal" userId="e3d4cb0805b61600" providerId="LiveId" clId="{F5433649-C189-46B9-BBD3-D608A6AF0DC9}" dt="2023-05-04T05:18:42.553" v="153"/>
        <pc:sldMkLst>
          <pc:docMk/>
          <pc:sldMk cId="2466181794" sldId="268"/>
        </pc:sldMkLst>
        <pc:spChg chg="add del mod">
          <ac:chgData name="Ankit Pal" userId="e3d4cb0805b61600" providerId="LiveId" clId="{F5433649-C189-46B9-BBD3-D608A6AF0DC9}" dt="2023-05-04T04:40:40.106" v="45" actId="47"/>
          <ac:spMkLst>
            <pc:docMk/>
            <pc:sldMk cId="2466181794" sldId="268"/>
            <ac:spMk id="3" creationId="{29CE658B-8835-B7A3-D6B8-107109F7D277}"/>
          </ac:spMkLst>
        </pc:spChg>
        <pc:spChg chg="add del mod">
          <ac:chgData name="Ankit Pal" userId="e3d4cb0805b61600" providerId="LiveId" clId="{F5433649-C189-46B9-BBD3-D608A6AF0DC9}" dt="2023-05-04T04:52:50.067" v="57"/>
          <ac:spMkLst>
            <pc:docMk/>
            <pc:sldMk cId="2466181794" sldId="268"/>
            <ac:spMk id="8" creationId="{BB8D2438-9EFF-B9DF-B748-1EB30A32BE8E}"/>
          </ac:spMkLst>
        </pc:spChg>
        <pc:spChg chg="add mod">
          <ac:chgData name="Ankit Pal" userId="e3d4cb0805b61600" providerId="LiveId" clId="{F5433649-C189-46B9-BBD3-D608A6AF0DC9}" dt="2023-05-04T04:54:46.534" v="108" actId="1076"/>
          <ac:spMkLst>
            <pc:docMk/>
            <pc:sldMk cId="2466181794" sldId="268"/>
            <ac:spMk id="11" creationId="{E9F1DEFA-88FF-4CBB-23D3-366F94DBED1D}"/>
          </ac:spMkLst>
        </pc:spChg>
        <pc:graphicFrameChg chg="add mod">
          <ac:chgData name="Ankit Pal" userId="e3d4cb0805b61600" providerId="LiveId" clId="{F5433649-C189-46B9-BBD3-D608A6AF0DC9}" dt="2023-05-04T05:18:42.553" v="153"/>
          <ac:graphicFrameMkLst>
            <pc:docMk/>
            <pc:sldMk cId="2466181794" sldId="268"/>
            <ac:graphicFrameMk id="10" creationId="{B1311525-0B6A-47DE-A9F1-6BCD2A5732EC}"/>
          </ac:graphicFrameMkLst>
        </pc:graphicFrameChg>
        <pc:picChg chg="add del">
          <ac:chgData name="Ankit Pal" userId="e3d4cb0805b61600" providerId="LiveId" clId="{F5433649-C189-46B9-BBD3-D608A6AF0DC9}" dt="2023-05-04T04:40:42.682" v="46" actId="22"/>
          <ac:picMkLst>
            <pc:docMk/>
            <pc:sldMk cId="2466181794" sldId="268"/>
            <ac:picMk id="5" creationId="{7AA3FAB5-DC79-5619-AD96-7868E04BCB9C}"/>
          </ac:picMkLst>
        </pc:picChg>
        <pc:picChg chg="add del">
          <ac:chgData name="Ankit Pal" userId="e3d4cb0805b61600" providerId="LiveId" clId="{F5433649-C189-46B9-BBD3-D608A6AF0DC9}" dt="2023-05-04T04:51:15.060" v="48" actId="21"/>
          <ac:picMkLst>
            <pc:docMk/>
            <pc:sldMk cId="2466181794" sldId="268"/>
            <ac:picMk id="7" creationId="{D130A26D-1182-91EC-623E-02AD15FEDDD6}"/>
          </ac:picMkLst>
        </pc:picChg>
        <pc:picChg chg="add del mod">
          <ac:chgData name="Ankit Pal" userId="e3d4cb0805b61600" providerId="LiveId" clId="{F5433649-C189-46B9-BBD3-D608A6AF0DC9}" dt="2023-05-04T04:51:44.672" v="51"/>
          <ac:picMkLst>
            <pc:docMk/>
            <pc:sldMk cId="2466181794" sldId="268"/>
            <ac:picMk id="9" creationId="{4B996ACF-E65F-D387-FACA-6EEC66A9DD0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66B0D-532F-4EF5-ADA7-F5BC6F74233A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224A0-EA16-4670-AF72-7E203E157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1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224A0-EA16-4670-AF72-7E203E1572F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7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16F6-DCFA-BE82-B9F7-F70C80563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D54FC-A3F0-59B1-72D5-038242D69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9E59C-39E9-70FD-E416-C949D07D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9E43-0655-49FF-9499-C0B7005BF389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9B412-A602-90B1-8D66-E16152CA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E3E29-58D2-E6D4-25FB-0D0063BE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732178F-BBCC-426C-B298-215BE7C0C13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71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EB9B-03EC-8E54-C320-F76D00B9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76335-8BBF-C8B3-9899-670D61D96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5A695-9CAF-8DEE-B7BA-86EB8E69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359F-9524-4D21-ACA4-D409FF21DDDA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C848B-1EE3-A7A3-7FE2-F3F4A46E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60D29-0F7E-7F02-C2CA-F42E55B4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88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B1823-1D10-AED8-39E5-0B6A71B59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AFAB8-34D6-1242-02C4-AF6235B29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7A423-1897-EFCC-83E7-81321881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4BFB-1DDA-405B-8A75-41FE9E5D0B96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9F16A-D115-7084-7428-C52E6718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ABEAD-E6E5-1234-7D6D-9DA585B7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404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821F-30E4-084E-63C9-EC18E52D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27F1C-977F-EFA4-EB0B-6A8C82AA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F01-7217-40BA-93CD-1627B28E6184}" type="datetime1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61165-F9AA-DA35-7596-D03A10A4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20ABE-10F5-B6CF-3E5E-944FA961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99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8F3F-16C2-921F-FF4B-CDA76707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0FA0-004F-4F49-D278-747A3792E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A663-1F45-E330-1C76-A4ED0C83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E46-715C-48EA-B907-64FC80759F91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4BEA1-AD99-DBE9-97BC-74448D0C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19F89-88E4-4899-35AD-C03966C9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29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6586-533D-8968-D90D-D838D481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C09BC-8575-D1F7-9D83-8664C4169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4C97-7703-EFCF-826E-99FCDC03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817C-8B53-4CBF-AEC2-EB5636094F2B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C7ADC-22A4-AA85-522E-87005804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8DA42-9DFD-E0DA-AA61-DC3B9AF3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06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6293-1453-311F-3148-B94C077B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5918-6A57-C36F-26A1-18C5ABE9A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D5B3-A741-2A0E-5B19-AE3B37473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49481-7E89-904D-E29E-A4129F20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3E64-FE84-43FA-9FDF-7B002645AAAB}" type="datetime1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9CFB4-A424-F398-F60A-A8FDF213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6DC29-2D52-BFED-2896-3E31C4E0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2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1FAA-EF33-D89E-F386-081E60A1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5721D-13B1-708B-8985-B5B989570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536A2-FA48-D657-AB24-A5545E78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5F4AC-B202-B06E-E74F-5E4FAD1C2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EDFE9-FCC5-2E63-5752-4FBEF34CE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09FA2-8210-F65E-4F26-8CA62F5E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C15A-D981-46CF-A31D-9A2B15E32E9F}" type="datetime1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25EA9-00CA-B4F1-DC57-4547A37F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0B360-02E4-AA31-853A-36126125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8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9290-A23E-9FEC-402E-C6BEECA0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AF8C5-F76D-8889-66CF-B541BA27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BF57-57AE-48BC-ABE2-B5CF32C0BB6F}" type="datetime1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A3F96-7739-B1E6-62AE-A36009DB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959D6-8AC3-B2E9-ACD7-A61CAAF5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88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341C5-C04A-C0E8-0731-CD44E140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C674-3C7A-46D4-A582-BB8AD12EE2AF}" type="datetime1">
              <a:rPr lang="en-IN" smtClean="0"/>
              <a:t>16-10-2023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DD9FE-5F24-632D-53A2-051A9FA2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76036-8197-9164-73AE-6F1B8BE2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36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6C1C-D2A4-E5E4-19DE-0E4541A0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D875B-8461-0E72-D8D7-A823B734C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C76E5-2C95-AE44-4EDA-D2915C49E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CB759-77D8-85EA-CD0F-1A1FBAA8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2B11-3C5C-4DDD-892B-8C84AC816E71}" type="datetime1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CC537-B8D2-53A9-B541-FBE779B1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30454-66CA-64EE-6749-B515C375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60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E240-8032-349F-8184-6D6B391B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C959D-E1E9-2391-70C5-AC5E4A2AA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C138-E183-F33B-FAE6-8F8305B9F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A3B84-C1E0-143A-4FA0-3A4C990E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E871-084F-44D0-A6DB-130286E58953}" type="datetime1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629A3-6060-4FF1-469A-8E1510F4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F98F2-C2DF-C2FA-54B4-DEE6A47A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91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6F0F1-94F5-2E81-97E4-78272B0C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CB8CD-9F70-6E1D-8249-EBBBF7658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2FFF6-E88A-92D8-BD0D-D63082250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D5F01-7217-40BA-93CD-1627B28E6184}" type="datetime1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4E83D-B9CD-BA08-A1B6-C3183A8D3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ABFA-C3B3-189E-FD05-9F9C2DDC9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492875"/>
            <a:ext cx="533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2178F-BBCC-426C-B298-215BE7C0C13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BD79B1-DDA7-BDAB-6840-C77CD6995413}"/>
              </a:ext>
            </a:extLst>
          </p:cNvPr>
          <p:cNvSpPr/>
          <p:nvPr userDrawn="1"/>
        </p:nvSpPr>
        <p:spPr>
          <a:xfrm>
            <a:off x="0" y="0"/>
            <a:ext cx="533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68311-17C7-5EFC-795A-46822BE90E1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41124" y="49213"/>
            <a:ext cx="1028955" cy="119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6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B7FB-B657-60BB-A535-6E0E69E2C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763326"/>
            <a:ext cx="9144000" cy="1522071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Tata 1Mg Homeopathy Medicine 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CA9A8-48AE-683D-6875-39458F92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D21C45-A240-472D-AD69-E64888DD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76" y="2763326"/>
            <a:ext cx="1292234" cy="13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5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0B6A-6939-37E8-8098-36270BAD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70" y="3618725"/>
            <a:ext cx="5611652" cy="60661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8B34-711C-28B0-93E1-2B0783509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68" y="4284627"/>
            <a:ext cx="10581861" cy="825430"/>
          </a:xfrm>
        </p:spPr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analysis can be used to generate a Machine Learning Model which can predict the price of medicine based on the key ingredients.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D2BD6-7DF0-8A94-0635-5A1439FC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10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5A3CC5-E4C9-683D-D6CD-39515DE9F804}"/>
              </a:ext>
            </a:extLst>
          </p:cNvPr>
          <p:cNvSpPr txBox="1">
            <a:spLocks/>
          </p:cNvSpPr>
          <p:nvPr/>
        </p:nvSpPr>
        <p:spPr>
          <a:xfrm>
            <a:off x="652669" y="921314"/>
            <a:ext cx="4642662" cy="509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AB42AF-0A4B-387B-9380-144194D2BFB5}"/>
              </a:ext>
            </a:extLst>
          </p:cNvPr>
          <p:cNvSpPr txBox="1">
            <a:spLocks/>
          </p:cNvSpPr>
          <p:nvPr/>
        </p:nvSpPr>
        <p:spPr>
          <a:xfrm>
            <a:off x="652669" y="1510982"/>
            <a:ext cx="10581861" cy="1728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for  data scraping blocked multiple times by server of website 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 of individual medicine by using its own URL makes process of web scraping more lengthy and time consuming.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amount of Duplicate data extracted.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34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9130-F670-25D2-2F64-10469971D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105" y="2817812"/>
            <a:ext cx="5257800" cy="122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>
                <a:solidFill>
                  <a:srgbClr val="C00000"/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B137F-92B4-A5A1-C767-980D50CE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30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2793-022B-2346-BD39-6F2516FC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1" y="891005"/>
            <a:ext cx="6453809" cy="81431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0C997-9757-E807-63CE-ABD4275A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3" y="1354622"/>
            <a:ext cx="9753604" cy="1843391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Tata 1mg: India's top online healthcare platform offering medical services and products for diverse health needs.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platform provides a vast range of medicines required for different categories in terms of price, rating, brands, etc.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7F420-D88C-8B82-DEE6-0D89F761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2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1D28F6-0E0A-452A-44A5-5009E54521B1}"/>
              </a:ext>
            </a:extLst>
          </p:cNvPr>
          <p:cNvSpPr txBox="1">
            <a:spLocks/>
          </p:cNvSpPr>
          <p:nvPr/>
        </p:nvSpPr>
        <p:spPr>
          <a:xfrm>
            <a:off x="954151" y="4271420"/>
            <a:ext cx="9647587" cy="1273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E50B42-A15C-1564-A2C3-F2938541843C}"/>
              </a:ext>
            </a:extLst>
          </p:cNvPr>
          <p:cNvSpPr txBox="1">
            <a:spLocks/>
          </p:cNvSpPr>
          <p:nvPr/>
        </p:nvSpPr>
        <p:spPr>
          <a:xfrm>
            <a:off x="954151" y="3351705"/>
            <a:ext cx="6453809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8D7146-B4AD-D99D-FC69-10522A9146BA}"/>
              </a:ext>
            </a:extLst>
          </p:cNvPr>
          <p:cNvSpPr txBox="1">
            <a:spLocks/>
          </p:cNvSpPr>
          <p:nvPr/>
        </p:nvSpPr>
        <p:spPr>
          <a:xfrm>
            <a:off x="954153" y="3823199"/>
            <a:ext cx="9753604" cy="2169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Analyzing the medicine data for consulting purposes.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interactive and user friendly dashboard which can show the results according to the filter applied by users.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06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A7AB-D364-C43F-7E28-4D7AF64B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340673"/>
            <a:ext cx="10515600" cy="66854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 Chart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3B5C3-198C-A1F1-F84E-6A7C6A65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3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61FB28-7254-0CBA-6B31-58E18DDAE292}"/>
              </a:ext>
            </a:extLst>
          </p:cNvPr>
          <p:cNvSpPr/>
          <p:nvPr/>
        </p:nvSpPr>
        <p:spPr>
          <a:xfrm>
            <a:off x="4130106" y="1523999"/>
            <a:ext cx="3600484" cy="657242"/>
          </a:xfrm>
          <a:prstGeom prst="rect">
            <a:avLst/>
          </a:prstGeom>
          <a:gradFill flip="none" rotWithShape="1">
            <a:gsLst>
              <a:gs pos="0">
                <a:srgbClr val="FF99FF">
                  <a:shade val="30000"/>
                  <a:satMod val="115000"/>
                </a:srgbClr>
              </a:gs>
              <a:gs pos="50000">
                <a:srgbClr val="FF99FF">
                  <a:shade val="67500"/>
                  <a:satMod val="115000"/>
                </a:srgbClr>
              </a:gs>
              <a:gs pos="100000">
                <a:srgbClr val="FF99FF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AE0B1-9477-C46A-1935-806CC1B712EF}"/>
              </a:ext>
            </a:extLst>
          </p:cNvPr>
          <p:cNvSpPr txBox="1"/>
          <p:nvPr/>
        </p:nvSpPr>
        <p:spPr>
          <a:xfrm>
            <a:off x="4931925" y="1621787"/>
            <a:ext cx="2248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115DB8-2EA4-0CC5-E0B4-D54485CFA5E1}"/>
              </a:ext>
            </a:extLst>
          </p:cNvPr>
          <p:cNvCxnSpPr>
            <a:cxnSpLocks/>
          </p:cNvCxnSpPr>
          <p:nvPr/>
        </p:nvCxnSpPr>
        <p:spPr>
          <a:xfrm>
            <a:off x="5777947" y="2219049"/>
            <a:ext cx="0" cy="59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E4392C-A41F-CC7E-FC91-40203FA8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931" y="2826230"/>
            <a:ext cx="2141549" cy="668545"/>
          </a:xfrm>
          <a:prstGeom prst="rect">
            <a:avLst/>
          </a:prstGeom>
          <a:gradFill flip="none" rotWithShape="1">
            <a:gsLst>
              <a:gs pos="0">
                <a:srgbClr val="FF99FF">
                  <a:shade val="30000"/>
                  <a:satMod val="115000"/>
                </a:srgbClr>
              </a:gs>
              <a:gs pos="50000">
                <a:srgbClr val="FF99FF">
                  <a:shade val="67500"/>
                  <a:satMod val="115000"/>
                </a:srgbClr>
              </a:gs>
              <a:gs pos="100000">
                <a:srgbClr val="FF99FF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Framing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04629471-4886-3CE2-1CE2-E401E393FA62}"/>
              </a:ext>
            </a:extLst>
          </p:cNvPr>
          <p:cNvSpPr txBox="1">
            <a:spLocks/>
          </p:cNvSpPr>
          <p:nvPr/>
        </p:nvSpPr>
        <p:spPr>
          <a:xfrm>
            <a:off x="4640380" y="4134608"/>
            <a:ext cx="2248630" cy="668545"/>
          </a:xfrm>
          <a:prstGeom prst="rect">
            <a:avLst/>
          </a:prstGeom>
          <a:gradFill flip="none" rotWithShape="1">
            <a:gsLst>
              <a:gs pos="0">
                <a:srgbClr val="FF99FF">
                  <a:shade val="30000"/>
                  <a:satMod val="115000"/>
                </a:srgbClr>
              </a:gs>
              <a:gs pos="50000">
                <a:srgbClr val="FF99FF">
                  <a:shade val="67500"/>
                  <a:satMod val="115000"/>
                </a:srgbClr>
              </a:gs>
              <a:gs pos="100000">
                <a:srgbClr val="FF99FF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0829B145-A725-6A75-2F85-C54C27097C0C}"/>
              </a:ext>
            </a:extLst>
          </p:cNvPr>
          <p:cNvSpPr txBox="1">
            <a:spLocks/>
          </p:cNvSpPr>
          <p:nvPr/>
        </p:nvSpPr>
        <p:spPr>
          <a:xfrm>
            <a:off x="4693387" y="5461394"/>
            <a:ext cx="2248631" cy="668545"/>
          </a:xfrm>
          <a:prstGeom prst="rect">
            <a:avLst/>
          </a:prstGeom>
          <a:gradFill flip="none" rotWithShape="1">
            <a:gsLst>
              <a:gs pos="0">
                <a:srgbClr val="FF99FF">
                  <a:shade val="30000"/>
                  <a:satMod val="115000"/>
                </a:srgbClr>
              </a:gs>
              <a:gs pos="50000">
                <a:srgbClr val="FF99FF">
                  <a:shade val="67500"/>
                  <a:satMod val="115000"/>
                </a:srgbClr>
              </a:gs>
              <a:gs pos="100000">
                <a:srgbClr val="FF99FF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3A9712-6006-0F60-AA07-F9F8199413BE}"/>
              </a:ext>
            </a:extLst>
          </p:cNvPr>
          <p:cNvCxnSpPr>
            <a:cxnSpLocks/>
          </p:cNvCxnSpPr>
          <p:nvPr/>
        </p:nvCxnSpPr>
        <p:spPr>
          <a:xfrm>
            <a:off x="5777947" y="3494775"/>
            <a:ext cx="0" cy="59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750FE9-D808-1B35-2D78-A935125A7D56}"/>
              </a:ext>
            </a:extLst>
          </p:cNvPr>
          <p:cNvCxnSpPr>
            <a:cxnSpLocks/>
          </p:cNvCxnSpPr>
          <p:nvPr/>
        </p:nvCxnSpPr>
        <p:spPr>
          <a:xfrm>
            <a:off x="5777947" y="4816405"/>
            <a:ext cx="0" cy="59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233130-9971-8470-DD2A-78726FE49F17}"/>
              </a:ext>
            </a:extLst>
          </p:cNvPr>
          <p:cNvSpPr txBox="1"/>
          <p:nvPr/>
        </p:nvSpPr>
        <p:spPr>
          <a:xfrm>
            <a:off x="7916112" y="1510747"/>
            <a:ext cx="2698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using Beautiful Soup in python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C46EB2-367E-F2D0-4E7A-1392F8F75A15}"/>
              </a:ext>
            </a:extLst>
          </p:cNvPr>
          <p:cNvSpPr txBox="1"/>
          <p:nvPr/>
        </p:nvSpPr>
        <p:spPr>
          <a:xfrm>
            <a:off x="7023654" y="2939925"/>
            <a:ext cx="35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Framing using Pandas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2EBE1-322D-6269-C2A7-92D0D982EA05}"/>
              </a:ext>
            </a:extLst>
          </p:cNvPr>
          <p:cNvSpPr txBox="1"/>
          <p:nvPr/>
        </p:nvSpPr>
        <p:spPr>
          <a:xfrm>
            <a:off x="7023654" y="4223208"/>
            <a:ext cx="336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using Python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56FF43-A79B-F21D-3BA5-06C3A64549B9}"/>
              </a:ext>
            </a:extLst>
          </p:cNvPr>
          <p:cNvSpPr txBox="1"/>
          <p:nvPr/>
        </p:nvSpPr>
        <p:spPr>
          <a:xfrm>
            <a:off x="7107729" y="5491732"/>
            <a:ext cx="384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using Python , Power BI and SQL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8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BF087-8CEA-7667-8AF1-2A83BA2F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4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7C0107-6272-333B-A879-2AA08088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368" y="5295332"/>
            <a:ext cx="7378148" cy="44691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Number of medicines available for different categories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E876C-E604-317F-78D5-8C230A82D3ED}"/>
              </a:ext>
            </a:extLst>
          </p:cNvPr>
          <p:cNvSpPr txBox="1"/>
          <p:nvPr/>
        </p:nvSpPr>
        <p:spPr>
          <a:xfrm>
            <a:off x="2842879" y="427645"/>
            <a:ext cx="6591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Medicine Availability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6C6730-2ABE-4914-1C41-0213FB271281}"/>
              </a:ext>
            </a:extLst>
          </p:cNvPr>
          <p:cNvSpPr txBox="1"/>
          <p:nvPr/>
        </p:nvSpPr>
        <p:spPr>
          <a:xfrm>
            <a:off x="8216348" y="1864774"/>
            <a:ext cx="3137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Availability of  medicines are higher in Digestion followed by Skin Care and Joint category.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Lowest number of medicines in Dental Care, Liver and diabetes category.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296538"/>
            <a:ext cx="7050206" cy="399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9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C949B-B3CB-46DC-2EAA-9910CD8A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5</a:t>
            </a:fld>
            <a:endParaRPr lang="en-IN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2AE0BC8-7A3C-A724-3738-297465A3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190" y="6086900"/>
            <a:ext cx="6659709" cy="40597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range of medicines for different category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0C95B0-AF21-F652-4810-A776D543E931}"/>
              </a:ext>
            </a:extLst>
          </p:cNvPr>
          <p:cNvSpPr txBox="1"/>
          <p:nvPr/>
        </p:nvSpPr>
        <p:spPr>
          <a:xfrm>
            <a:off x="4178986" y="328948"/>
            <a:ext cx="570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Price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565" y="913723"/>
            <a:ext cx="9218960" cy="517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5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995FB-43E0-E752-85B8-3A6D1266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E658B-8835-B7A3-D6B8-107109F7D277}"/>
              </a:ext>
            </a:extLst>
          </p:cNvPr>
          <p:cNvSpPr txBox="1"/>
          <p:nvPr/>
        </p:nvSpPr>
        <p:spPr>
          <a:xfrm>
            <a:off x="1651001" y="1413933"/>
            <a:ext cx="5868916" cy="437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F1DEFA-88FF-4CBB-23D3-366F94DBED1D}"/>
              </a:ext>
            </a:extLst>
          </p:cNvPr>
          <p:cNvSpPr txBox="1"/>
          <p:nvPr/>
        </p:nvSpPr>
        <p:spPr>
          <a:xfrm>
            <a:off x="3055882" y="510842"/>
            <a:ext cx="7806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Average Rating of Different Brands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338E5-A756-2AC7-86A2-1D29A3B6697D}"/>
              </a:ext>
            </a:extLst>
          </p:cNvPr>
          <p:cNvSpPr txBox="1"/>
          <p:nvPr/>
        </p:nvSpPr>
        <p:spPr>
          <a:xfrm>
            <a:off x="7700471" y="1571241"/>
            <a:ext cx="2971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Simlia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St. George has highest average rating(4.6) followed by SBL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Ltd (4.51).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Rx.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lowest average rating of 1.88.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17" y="1362075"/>
            <a:ext cx="6248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8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AFD7-8D86-BAB6-A051-E8DC44E1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128" y="495068"/>
            <a:ext cx="6468694" cy="61553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Rated Brand Category Wise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94FCE-A164-3B4C-6042-8F5F4B67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7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338E5-A756-2AC7-86A2-1D29A3B6697D}"/>
              </a:ext>
            </a:extLst>
          </p:cNvPr>
          <p:cNvSpPr txBox="1"/>
          <p:nvPr/>
        </p:nvSpPr>
        <p:spPr>
          <a:xfrm>
            <a:off x="8474549" y="1542200"/>
            <a:ext cx="2593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Table represents the top rated brands for different category.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Minimum top rating is 4.4 whereas the maximum top rating is 4.7.</a:t>
            </a:r>
            <a:endParaRPr lang="en-US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42611"/>
              </p:ext>
            </p:extLst>
          </p:nvPr>
        </p:nvGraphicFramePr>
        <p:xfrm>
          <a:off x="1351128" y="1542200"/>
          <a:ext cx="6537278" cy="4462815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1930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2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5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 Rating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8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Dental care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Reckeweg &amp; Co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2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Similia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Homoeo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Laboratory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8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Digestion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Bjain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Pharmaceuticals Pvt Ltd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9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Adel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Pekana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Germany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Eye Care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Wheezal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Homeo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Pharma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2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Fever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HAPDCO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Hair care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Adel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Pekana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Germany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8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 supplement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Life Laboratories Pvt Ltd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2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Joint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SBL Pvt Ltd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kidney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Willmar Schwabe India Pvt Ltd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Liver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Reckeweg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Co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2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Mental wellness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Bakson's Homeopathy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2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Skin care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HASLAB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9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Throat care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Medisynth Chemicals Pvt Ltd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86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3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890" y="1337481"/>
            <a:ext cx="10070910" cy="51826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64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23A5-C55B-CE0F-DAC1-5636634D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550656"/>
            <a:ext cx="10515600" cy="64203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02011-5A63-34E0-741E-7DF802E4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78F-BBCC-426C-B298-215BE7C0C137}" type="slidenum">
              <a:rPr lang="en-IN" smtClean="0"/>
              <a:t>9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7010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Digestion category has highest no. of brands providing the medicine which means demands in this category is very high.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no. of products are being supplied by SBL.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Pvt.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Ltd. This means people have good faith in this brand.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of SBL.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Pvt.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Ltd. is also good which is greater than 4.5.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Suppliment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 has high MRP as well as high Selling price.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category wise top rated brands,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Reckeweg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Co leads in more than </a:t>
            </a:r>
            <a:r>
              <a:rPr lang="en-I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category.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52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494</Words>
  <Application>Microsoft Office PowerPoint</Application>
  <PresentationFormat>Widescreen</PresentationFormat>
  <Paragraphs>106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Times New Roman</vt:lpstr>
      <vt:lpstr>Office Theme</vt:lpstr>
      <vt:lpstr>Tata 1Mg Homeopathy Medicine  Analysis</vt:lpstr>
      <vt:lpstr>Introduction</vt:lpstr>
      <vt:lpstr>Project Flow Chart</vt:lpstr>
      <vt:lpstr>         Number of medicines available for different categories</vt:lpstr>
      <vt:lpstr>Price range of medicines for different category</vt:lpstr>
      <vt:lpstr>PowerPoint Presentation</vt:lpstr>
      <vt:lpstr>Top Rated Brand Category Wise</vt:lpstr>
      <vt:lpstr>Dashboard</vt:lpstr>
      <vt:lpstr>Insights</vt:lpstr>
      <vt:lpstr>Future Scope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babli kumari</cp:lastModifiedBy>
  <cp:revision>176</cp:revision>
  <dcterms:created xsi:type="dcterms:W3CDTF">2023-04-10T05:52:04Z</dcterms:created>
  <dcterms:modified xsi:type="dcterms:W3CDTF">2023-10-16T16:32:24Z</dcterms:modified>
</cp:coreProperties>
</file>