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9"/>
  </p:notesMasterIdLst>
  <p:handoutMasterIdLst>
    <p:handoutMasterId r:id="rId40"/>
  </p:handoutMasterIdLst>
  <p:sldIdLst>
    <p:sldId id="317" r:id="rId2"/>
    <p:sldId id="258" r:id="rId3"/>
    <p:sldId id="259" r:id="rId4"/>
    <p:sldId id="260" r:id="rId5"/>
    <p:sldId id="315" r:id="rId6"/>
    <p:sldId id="316" r:id="rId7"/>
    <p:sldId id="295" r:id="rId8"/>
    <p:sldId id="322" r:id="rId9"/>
    <p:sldId id="274" r:id="rId10"/>
    <p:sldId id="261" r:id="rId11"/>
    <p:sldId id="309" r:id="rId12"/>
    <p:sldId id="296" r:id="rId13"/>
    <p:sldId id="277" r:id="rId14"/>
    <p:sldId id="321" r:id="rId15"/>
    <p:sldId id="319" r:id="rId16"/>
    <p:sldId id="308" r:id="rId17"/>
    <p:sldId id="269" r:id="rId18"/>
    <p:sldId id="278" r:id="rId19"/>
    <p:sldId id="279" r:id="rId20"/>
    <p:sldId id="267" r:id="rId21"/>
    <p:sldId id="310" r:id="rId22"/>
    <p:sldId id="280" r:id="rId23"/>
    <p:sldId id="311" r:id="rId24"/>
    <p:sldId id="266" r:id="rId25"/>
    <p:sldId id="297" r:id="rId26"/>
    <p:sldId id="303" r:id="rId27"/>
    <p:sldId id="264" r:id="rId28"/>
    <p:sldId id="312" r:id="rId29"/>
    <p:sldId id="300" r:id="rId30"/>
    <p:sldId id="323" r:id="rId31"/>
    <p:sldId id="283" r:id="rId32"/>
    <p:sldId id="263" r:id="rId33"/>
    <p:sldId id="284" r:id="rId34"/>
    <p:sldId id="285" r:id="rId35"/>
    <p:sldId id="286" r:id="rId36"/>
    <p:sldId id="287" r:id="rId37"/>
    <p:sldId id="320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963"/>
    <a:srgbClr val="FDFCE5"/>
    <a:srgbClr val="F9F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3" autoAdjust="0"/>
    <p:restoredTop sz="93432" autoAdjust="0"/>
  </p:normalViewPr>
  <p:slideViewPr>
    <p:cSldViewPr>
      <p:cViewPr>
        <p:scale>
          <a:sx n="76" d="100"/>
          <a:sy n="76" d="100"/>
        </p:scale>
        <p:origin x="-1086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notesViewPr>
    <p:cSldViewPr>
      <p:cViewPr>
        <p:scale>
          <a:sx n="66" d="100"/>
          <a:sy n="66" d="100"/>
        </p:scale>
        <p:origin x="-93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4835FD70-2E27-44FF-9A6E-A04E40341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0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0DFF336A-47E1-4CFA-A43B-82BABB15F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5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7DA9DEA-C39D-4DEB-8912-DE223D232EDF}" type="slidenum">
              <a:rPr lang="en-US" sz="1200" baseline="0" smtClean="0"/>
              <a:pPr eaLnBrk="1" hangingPunct="1"/>
              <a:t>2</a:t>
            </a:fld>
            <a:endParaRPr lang="en-US" sz="1200" baseline="0" smtClean="0"/>
          </a:p>
        </p:txBody>
      </p:sp>
      <p:sp>
        <p:nvSpPr>
          <p:cNvPr id="440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1267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69BDD2-6DC7-4869-99FE-E0AF0205C9BC}" type="slidenum">
              <a:rPr lang="en-US" sz="1200" baseline="0" smtClean="0"/>
              <a:pPr eaLnBrk="1" hangingPunct="1"/>
              <a:t>14</a:t>
            </a:fld>
            <a:endParaRPr lang="en-US" sz="1200" baseline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pr8-01.cpp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0746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E09C6D-D84E-496D-BA56-5926A574265A}" type="slidenum">
              <a:rPr lang="en-US" sz="1200" baseline="0" smtClean="0"/>
              <a:pPr eaLnBrk="1" hangingPunct="1"/>
              <a:t>15</a:t>
            </a:fld>
            <a:endParaRPr lang="en-US" sz="1200" baseline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pr8-01.cpp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1570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CF8872-F9C0-4A3F-A36F-C97539819F84}" type="slidenum">
              <a:rPr lang="en-US" sz="1200" baseline="0" smtClean="0"/>
              <a:pPr eaLnBrk="1" hangingPunct="1"/>
              <a:t>16</a:t>
            </a:fld>
            <a:endParaRPr lang="en-US" sz="1200" baseline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pr8-04.cpp</a:t>
            </a:r>
          </a:p>
        </p:txBody>
      </p:sp>
    </p:spTree>
    <p:extLst>
      <p:ext uri="{BB962C8B-B14F-4D97-AF65-F5344CB8AC3E}">
        <p14:creationId xmlns:p14="http://schemas.microsoft.com/office/powerpoint/2010/main" val="2009282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1D9DE2-DB3C-4982-A0E1-A478E7B5BCF2}" type="slidenum">
              <a:rPr lang="en-US" sz="1200" baseline="0" smtClean="0"/>
              <a:pPr eaLnBrk="1" hangingPunct="1"/>
              <a:t>17</a:t>
            </a:fld>
            <a:endParaRPr lang="en-US" sz="1200" baseline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pr8-05.cpp, pr8-06.cpp, and pr8-07.cpp</a:t>
            </a:r>
          </a:p>
        </p:txBody>
      </p:sp>
    </p:spTree>
    <p:extLst>
      <p:ext uri="{BB962C8B-B14F-4D97-AF65-F5344CB8AC3E}">
        <p14:creationId xmlns:p14="http://schemas.microsoft.com/office/powerpoint/2010/main" val="3204371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A19E3A-1F85-45A5-AB93-12A63B16DC8D}" type="slidenum">
              <a:rPr lang="en-US" sz="1200" baseline="0" smtClean="0"/>
              <a:pPr eaLnBrk="1" hangingPunct="1"/>
              <a:t>18</a:t>
            </a:fld>
            <a:endParaRPr lang="en-US" sz="1200" baseline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pr8-08.cpp</a:t>
            </a:r>
          </a:p>
        </p:txBody>
      </p:sp>
    </p:spTree>
    <p:extLst>
      <p:ext uri="{BB962C8B-B14F-4D97-AF65-F5344CB8AC3E}">
        <p14:creationId xmlns:p14="http://schemas.microsoft.com/office/powerpoint/2010/main" val="1979236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587FCFE-3244-467B-AA5E-A0414F4CD7BE}" type="slidenum">
              <a:rPr lang="en-US" sz="1200" baseline="0" smtClean="0"/>
              <a:pPr eaLnBrk="1" hangingPunct="1"/>
              <a:t>19</a:t>
            </a:fld>
            <a:endParaRPr lang="en-US" sz="1200" baseline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196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D7DB9B-48CA-48E4-8054-C4649F8052C1}" type="slidenum">
              <a:rPr lang="en-US" sz="1200" baseline="0" smtClean="0"/>
              <a:pPr eaLnBrk="1" hangingPunct="1"/>
              <a:t>20</a:t>
            </a:fld>
            <a:endParaRPr lang="en-US" sz="1200" baseline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pr8-09.cpp</a:t>
            </a:r>
          </a:p>
        </p:txBody>
      </p:sp>
    </p:spTree>
    <p:extLst>
      <p:ext uri="{BB962C8B-B14F-4D97-AF65-F5344CB8AC3E}">
        <p14:creationId xmlns:p14="http://schemas.microsoft.com/office/powerpoint/2010/main" val="2535382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2A2CDFB-C179-4B81-9474-D36429C6CF73}" type="slidenum">
              <a:rPr lang="en-US" sz="1200" baseline="0" smtClean="0"/>
              <a:pPr eaLnBrk="1" hangingPunct="1"/>
              <a:t>21</a:t>
            </a:fld>
            <a:endParaRPr lang="en-US" sz="1200" baseline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346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E6C2CC-640F-4F00-BC82-509EF4176C40}" type="slidenum">
              <a:rPr lang="en-US" sz="1200" baseline="0" smtClean="0"/>
              <a:pPr eaLnBrk="1" hangingPunct="1"/>
              <a:t>22</a:t>
            </a:fld>
            <a:endParaRPr lang="en-US" sz="1200" baseline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805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0CFEFD1-9D36-4BAA-8DA0-AFE72A10C41F}" type="slidenum">
              <a:rPr lang="en-US" sz="1200" baseline="0" smtClean="0"/>
              <a:pPr eaLnBrk="1" hangingPunct="1"/>
              <a:t>23</a:t>
            </a:fld>
            <a:endParaRPr lang="en-US" sz="1200" baseline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pr8-10.cpp and pr8-11.cpp</a:t>
            </a:r>
          </a:p>
        </p:txBody>
      </p:sp>
    </p:spTree>
    <p:extLst>
      <p:ext uri="{BB962C8B-B14F-4D97-AF65-F5344CB8AC3E}">
        <p14:creationId xmlns:p14="http://schemas.microsoft.com/office/powerpoint/2010/main" val="63471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909D84-37BD-4D4E-BF25-36F43A26EF4C}" type="slidenum">
              <a:rPr lang="en-US" sz="1200" baseline="0" smtClean="0"/>
              <a:pPr eaLnBrk="1" hangingPunct="1"/>
              <a:t>3</a:t>
            </a:fld>
            <a:endParaRPr lang="en-US" sz="1200" baseline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3733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4E07F9-53D1-4883-B5F4-10CF15A65193}" type="slidenum">
              <a:rPr lang="en-US" sz="1200" baseline="0" smtClean="0"/>
              <a:pPr eaLnBrk="1" hangingPunct="1"/>
              <a:t>24</a:t>
            </a:fld>
            <a:endParaRPr lang="en-US" sz="1200" baseline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1026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D4335E6-C6B4-4F48-A774-56619F7365F3}" type="slidenum">
              <a:rPr lang="en-US" sz="1200" baseline="0" smtClean="0"/>
              <a:pPr eaLnBrk="1" hangingPunct="1"/>
              <a:t>25</a:t>
            </a:fld>
            <a:endParaRPr lang="en-US" sz="1200" baseline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473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B6022A-7C47-4ED7-A1CC-C7D25AF81894}" type="slidenum">
              <a:rPr lang="en-US" sz="1200" baseline="0" smtClean="0"/>
              <a:pPr eaLnBrk="1" hangingPunct="1"/>
              <a:t>26</a:t>
            </a:fld>
            <a:endParaRPr lang="en-US" sz="1200" baseline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pr8-13.cpp</a:t>
            </a:r>
          </a:p>
        </p:txBody>
      </p:sp>
    </p:spTree>
    <p:extLst>
      <p:ext uri="{BB962C8B-B14F-4D97-AF65-F5344CB8AC3E}">
        <p14:creationId xmlns:p14="http://schemas.microsoft.com/office/powerpoint/2010/main" val="3033913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57BD35-1A99-4F34-A959-955C4824235E}" type="slidenum">
              <a:rPr lang="en-US" sz="1200" baseline="0" smtClean="0"/>
              <a:pPr eaLnBrk="1" hangingPunct="1"/>
              <a:t>27</a:t>
            </a:fld>
            <a:endParaRPr lang="en-US" sz="1200" baseline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6156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889E2E-09EA-42D3-BFFC-11B4675B803D}" type="slidenum">
              <a:rPr lang="en-US" sz="1200" baseline="0" smtClean="0"/>
              <a:pPr eaLnBrk="1" hangingPunct="1"/>
              <a:t>28</a:t>
            </a:fld>
            <a:endParaRPr lang="en-US" sz="1200" baseline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pr8-14.cpp</a:t>
            </a:r>
          </a:p>
        </p:txBody>
      </p:sp>
    </p:spTree>
    <p:extLst>
      <p:ext uri="{BB962C8B-B14F-4D97-AF65-F5344CB8AC3E}">
        <p14:creationId xmlns:p14="http://schemas.microsoft.com/office/powerpoint/2010/main" val="2487522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08DB97-8F38-4486-96BE-87533991F605}" type="slidenum">
              <a:rPr lang="en-US" sz="1200" baseline="0" smtClean="0"/>
              <a:pPr eaLnBrk="1" hangingPunct="1"/>
              <a:t>29</a:t>
            </a:fld>
            <a:endParaRPr lang="en-US" sz="1200" baseline="0" smtClean="0"/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pr8-15.cpp and pr8-18.cpp</a:t>
            </a:r>
          </a:p>
        </p:txBody>
      </p:sp>
    </p:spTree>
    <p:extLst>
      <p:ext uri="{BB962C8B-B14F-4D97-AF65-F5344CB8AC3E}">
        <p14:creationId xmlns:p14="http://schemas.microsoft.com/office/powerpoint/2010/main" val="26806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D42FDA-6675-4E6D-A4B0-9E404313A675}" type="slidenum">
              <a:rPr lang="en-US" sz="1200" baseline="0" smtClean="0"/>
              <a:pPr eaLnBrk="1" hangingPunct="1"/>
              <a:t>31</a:t>
            </a:fld>
            <a:endParaRPr lang="en-US" sz="1200" baseline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pr8-17.cpp</a:t>
            </a:r>
          </a:p>
        </p:txBody>
      </p:sp>
    </p:spTree>
    <p:extLst>
      <p:ext uri="{BB962C8B-B14F-4D97-AF65-F5344CB8AC3E}">
        <p14:creationId xmlns:p14="http://schemas.microsoft.com/office/powerpoint/2010/main" val="4204034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02CA20-5890-4B83-BCE7-77F305FC7C3F}" type="slidenum">
              <a:rPr lang="en-US" sz="1200" baseline="0" smtClean="0"/>
              <a:pPr eaLnBrk="1" hangingPunct="1"/>
              <a:t>32</a:t>
            </a:fld>
            <a:endParaRPr lang="en-US" sz="1200" baseline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800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EAAA6C-4BCD-49BA-B105-1EC8F949EC10}" type="slidenum">
              <a:rPr lang="en-US" sz="1200" baseline="0" smtClean="0"/>
              <a:pPr eaLnBrk="1" hangingPunct="1"/>
              <a:t>33</a:t>
            </a:fld>
            <a:endParaRPr lang="en-US" sz="1200" baseline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pr8-19.cpp</a:t>
            </a:r>
          </a:p>
        </p:txBody>
      </p:sp>
    </p:spTree>
    <p:extLst>
      <p:ext uri="{BB962C8B-B14F-4D97-AF65-F5344CB8AC3E}">
        <p14:creationId xmlns:p14="http://schemas.microsoft.com/office/powerpoint/2010/main" val="1659031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E3B074-BA4C-43BC-A34F-5FF24C259A7D}" type="slidenum">
              <a:rPr lang="en-US" sz="1200" baseline="0" smtClean="0"/>
              <a:pPr eaLnBrk="1" hangingPunct="1"/>
              <a:t>34</a:t>
            </a:fld>
            <a:endParaRPr lang="en-US" sz="1200" baseline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31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0E16FD-7898-480E-921E-8BB6E4D2BF24}" type="slidenum">
              <a:rPr lang="en-US" sz="1200" baseline="0" smtClean="0"/>
              <a:pPr eaLnBrk="1" hangingPunct="1"/>
              <a:t>4</a:t>
            </a:fld>
            <a:endParaRPr lang="en-US" sz="1200" baseline="0" smtClean="0"/>
          </a:p>
        </p:txBody>
      </p:sp>
      <p:sp>
        <p:nvSpPr>
          <p:cNvPr id="460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5746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1BAC85-5B6F-425B-AD94-3C01C55907A8}" type="slidenum">
              <a:rPr lang="en-US" sz="1200" baseline="0" smtClean="0"/>
              <a:pPr eaLnBrk="1" hangingPunct="1"/>
              <a:t>35</a:t>
            </a:fld>
            <a:endParaRPr lang="en-US" sz="1200" baseline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pr8-20.cpp</a:t>
            </a:r>
          </a:p>
        </p:txBody>
      </p:sp>
    </p:spTree>
    <p:extLst>
      <p:ext uri="{BB962C8B-B14F-4D97-AF65-F5344CB8AC3E}">
        <p14:creationId xmlns:p14="http://schemas.microsoft.com/office/powerpoint/2010/main" val="4239195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E3D40C-AD53-4F78-AA95-CD4F6567EC99}" type="slidenum">
              <a:rPr lang="en-US" sz="1200" baseline="0" smtClean="0"/>
              <a:pPr eaLnBrk="1" hangingPunct="1"/>
              <a:t>36</a:t>
            </a:fld>
            <a:endParaRPr lang="en-US" sz="1200" baseline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pr8-21.cpp</a:t>
            </a:r>
          </a:p>
        </p:txBody>
      </p:sp>
    </p:spTree>
    <p:extLst>
      <p:ext uri="{BB962C8B-B14F-4D97-AF65-F5344CB8AC3E}">
        <p14:creationId xmlns:p14="http://schemas.microsoft.com/office/powerpoint/2010/main" val="63259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14D4CD-3CAD-468E-8AFE-497A35124933}" type="slidenum">
              <a:rPr lang="en-US" sz="1200" baseline="0" smtClean="0"/>
              <a:pPr eaLnBrk="1" hangingPunct="1"/>
              <a:t>7</a:t>
            </a:fld>
            <a:endParaRPr lang="en-US" sz="1200" baseline="0" smtClean="0"/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71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49EC0C-4AE1-4982-BFA8-925FC730B336}" type="slidenum">
              <a:rPr lang="en-US" sz="1200" baseline="0" smtClean="0"/>
              <a:pPr eaLnBrk="1" hangingPunct="1"/>
              <a:t>9</a:t>
            </a:fld>
            <a:endParaRPr lang="en-US" sz="1200" baseline="0" smtClean="0"/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283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20D573-C39E-4616-90EA-E6E3410F871D}" type="slidenum">
              <a:rPr lang="en-US" sz="1200" baseline="0" smtClean="0"/>
              <a:pPr eaLnBrk="1" hangingPunct="1"/>
              <a:t>10</a:t>
            </a:fld>
            <a:endParaRPr lang="en-US" sz="1200" baseline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01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F2A131-C51C-4F5B-887B-66DE05FCFFB7}" type="slidenum">
              <a:rPr lang="en-US" sz="1200" baseline="0" smtClean="0"/>
              <a:pPr eaLnBrk="1" hangingPunct="1"/>
              <a:t>11</a:t>
            </a:fld>
            <a:endParaRPr lang="en-US" sz="1200" baseline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4088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3716D9-95D5-4CE4-959E-4DEA9B617C36}" type="slidenum">
              <a:rPr lang="en-US" sz="1200" baseline="0" smtClean="0"/>
              <a:pPr eaLnBrk="1" hangingPunct="1"/>
              <a:t>12</a:t>
            </a:fld>
            <a:endParaRPr lang="en-US" sz="1200" baseline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6168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69BDD2-6DC7-4869-99FE-E0AF0205C9BC}" type="slidenum">
              <a:rPr lang="en-US" sz="1200" baseline="0" smtClean="0"/>
              <a:pPr eaLnBrk="1" hangingPunct="1"/>
              <a:t>13</a:t>
            </a:fld>
            <a:endParaRPr lang="en-US" sz="1200" baseline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pr8-01.cpp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511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6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027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100" baseline="0">
                <a:latin typeface="Arial" charset="0"/>
              </a:rPr>
              <a:t>Copyright © 2008 Pearson Education, Inc. Publishing as Pearson Addison-Wesley</a:t>
            </a:r>
          </a:p>
        </p:txBody>
      </p:sp>
      <p:sp>
        <p:nvSpPr>
          <p:cNvPr id="4" name="AutoShape 1028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495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029"/>
          <p:cNvSpPr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baseline="0"/>
              <a:t> </a:t>
            </a:r>
          </a:p>
        </p:txBody>
      </p:sp>
      <p:sp>
        <p:nvSpPr>
          <p:cNvPr id="6" name="Rectangle 1030"/>
          <p:cNvSpPr>
            <a:spLocks noChangeArrowheads="1"/>
          </p:cNvSpPr>
          <p:nvPr/>
        </p:nvSpPr>
        <p:spPr bwMode="auto">
          <a:xfrm>
            <a:off x="838200" y="19812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aseline="0">
                <a:latin typeface="Arial" charset="0"/>
              </a:rPr>
              <a:t>Starting Out with C++ </a:t>
            </a:r>
            <a:br>
              <a:rPr lang="en-US" baseline="0">
                <a:latin typeface="Arial" charset="0"/>
              </a:rPr>
            </a:br>
            <a:r>
              <a:rPr lang="en-US" baseline="0">
                <a:latin typeface="Arial" charset="0"/>
              </a:rPr>
              <a:t>Early  Objects </a:t>
            </a:r>
          </a:p>
          <a:p>
            <a:pPr algn="ctr"/>
            <a:r>
              <a:rPr lang="en-US" baseline="0">
                <a:latin typeface="Arial" charset="0"/>
              </a:rPr>
              <a:t>Sixth Edition</a:t>
            </a:r>
          </a:p>
        </p:txBody>
      </p:sp>
      <p:sp>
        <p:nvSpPr>
          <p:cNvPr id="7" name="Rectangle 1031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3200" b="1" baseline="0">
                <a:latin typeface="Arial" charset="0"/>
              </a:rPr>
              <a:t>Chapter 8:  Arrays</a:t>
            </a:r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2667000" y="3962400"/>
            <a:ext cx="42672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200" baseline="0">
                <a:latin typeface="Arial" charset="0"/>
              </a:rPr>
              <a:t>by Tony Gaddis, Judy Walters, </a:t>
            </a:r>
            <a:br>
              <a:rPr lang="en-US" sz="2200" baseline="0">
                <a:latin typeface="Arial" charset="0"/>
              </a:rPr>
            </a:br>
            <a:r>
              <a:rPr lang="en-US" sz="2200" baseline="0">
                <a:latin typeface="Arial" charset="0"/>
              </a:rPr>
              <a:t>and Godfrey Muganda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E38934FF-6BDB-4B46-AB9B-069544297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2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BFF6F4B5-19A5-4BB3-A1FD-0E225EC94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800B7E6E-B811-42F3-8BD5-156AF7452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03E331F2-4A2F-465E-9F93-3A1237D1E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2B301FDC-6364-4ECA-9202-CFD5006F9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ADC8F823-5A88-4A8E-89E8-A73ED0ED4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5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80C813FB-952A-451A-AE53-AE5FD70E8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1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88F49FF3-EF17-452B-BCE0-17D7BA8A2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D8513258-D11E-4CCC-8894-3463194D87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4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E901D9ED-FFA8-45C1-8534-C82E4A0C1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026"/>
          <p:cNvSpPr>
            <a:spLocks noChangeArrowheads="1"/>
          </p:cNvSpPr>
          <p:nvPr/>
        </p:nvSpPr>
        <p:spPr bwMode="auto">
          <a:xfrm flipH="1">
            <a:off x="0" y="-76200"/>
            <a:ext cx="9144000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E3D63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47" name="Rectangle 10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8-</a:t>
            </a:r>
            <a:fld id="{8BF52FC4-8414-48AC-AEC5-1CFF5D4B3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100" baseline="0">
                <a:latin typeface="Arial" charset="0"/>
              </a:rPr>
              <a:t>Copyright © 2008 Pearson Education, Inc. Publishing as Pearson Addison-Wesley</a:t>
            </a:r>
          </a:p>
        </p:txBody>
      </p:sp>
      <p:sp>
        <p:nvSpPr>
          <p:cNvPr id="1029" name="Rectangle 102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30" name="Rectangle 10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8 – </a:t>
            </a:r>
            <a:r>
              <a:rPr lang="en-US" smtClean="0"/>
              <a:t>Numeric Arrays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textbook authors,</a:t>
            </a:r>
          </a:p>
          <a:p>
            <a:r>
              <a:rPr lang="en-US" dirty="0" smtClean="0"/>
              <a:t>with modifications by</a:t>
            </a:r>
          </a:p>
          <a:p>
            <a:endParaRPr lang="en-US" dirty="0" smtClean="0"/>
          </a:p>
          <a:p>
            <a:r>
              <a:rPr lang="en-US" dirty="0" smtClean="0"/>
              <a:t>Jeffrey A. Kent</a:t>
            </a:r>
          </a:p>
          <a:p>
            <a:r>
              <a:rPr lang="en-US" dirty="0" smtClean="0"/>
              <a:t>Professor of Computer Science</a:t>
            </a:r>
          </a:p>
          <a:p>
            <a:r>
              <a:rPr lang="en-US" dirty="0" smtClean="0"/>
              <a:t>Los Angeles Valley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</a:t>
            </a:r>
            <a:fld id="{30BA6156-1FF8-4A11-A604-56AC3E23B3B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B0B8353-04E0-4C65-B68B-FEFC671AC15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pPr eaLnBrk="1" hangingPunct="1"/>
            <a:r>
              <a:rPr lang="en-US" smtClean="0"/>
              <a:t>8.2  Accessing Array Elements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294688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z="2400" dirty="0" smtClean="0"/>
              <a:t>Each array element has a </a:t>
            </a:r>
            <a:r>
              <a:rPr lang="en-US" sz="2400" dirty="0" smtClean="0">
                <a:solidFill>
                  <a:schemeClr val="accent2"/>
                </a:solidFill>
              </a:rPr>
              <a:t>index</a:t>
            </a:r>
            <a:r>
              <a:rPr lang="en-US" sz="2400" dirty="0" smtClean="0"/>
              <a:t> (also called </a:t>
            </a:r>
            <a:r>
              <a:rPr lang="en-US" sz="2400" dirty="0" smtClean="0">
                <a:solidFill>
                  <a:schemeClr val="accent2"/>
                </a:solidFill>
              </a:rPr>
              <a:t>subscript</a:t>
            </a:r>
            <a:r>
              <a:rPr lang="en-US" sz="2400" dirty="0" smtClean="0"/>
              <a:t>) used to access the element.</a:t>
            </a:r>
          </a:p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sz="2400" dirty="0" smtClean="0"/>
              <a:t>Index starts at 0</a:t>
            </a:r>
          </a:p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sz="2400" dirty="0" smtClean="0"/>
              <a:t>So last index number of elements - 1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11269" name="Group 96"/>
          <p:cNvGrpSpPr>
            <a:grpSpLocks/>
          </p:cNvGrpSpPr>
          <p:nvPr/>
        </p:nvGrpSpPr>
        <p:grpSpPr bwMode="auto">
          <a:xfrm>
            <a:off x="914400" y="3962400"/>
            <a:ext cx="7162800" cy="854075"/>
            <a:chOff x="576" y="2880"/>
            <a:chExt cx="4512" cy="538"/>
          </a:xfrm>
        </p:grpSpPr>
        <p:sp>
          <p:nvSpPr>
            <p:cNvPr id="11270" name="Text Box 53"/>
            <p:cNvSpPr txBox="1">
              <a:spLocks noChangeArrowheads="1"/>
            </p:cNvSpPr>
            <p:nvPr/>
          </p:nvSpPr>
          <p:spPr bwMode="auto">
            <a:xfrm>
              <a:off x="576" y="3168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baseline="0" dirty="0" smtClean="0">
                  <a:solidFill>
                    <a:schemeClr val="accent2"/>
                  </a:solidFill>
                  <a:latin typeface="Arial" charset="0"/>
                </a:rPr>
                <a:t>index</a:t>
              </a:r>
              <a:endParaRPr lang="en-US" sz="2000" b="1" baseline="0" dirty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271" name="Line 87"/>
            <p:cNvSpPr>
              <a:spLocks noChangeShapeType="1"/>
            </p:cNvSpPr>
            <p:nvPr/>
          </p:nvSpPr>
          <p:spPr bwMode="auto">
            <a:xfrm>
              <a:off x="1152" y="3312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Text Box 88"/>
            <p:cNvSpPr txBox="1">
              <a:spLocks noChangeArrowheads="1"/>
            </p:cNvSpPr>
            <p:nvPr/>
          </p:nvSpPr>
          <p:spPr bwMode="auto">
            <a:xfrm>
              <a:off x="1488" y="3120"/>
              <a:ext cx="36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aseline="0"/>
                <a:t> </a:t>
              </a:r>
              <a:r>
                <a:rPr lang="en-US" b="1" baseline="0">
                  <a:solidFill>
                    <a:schemeClr val="accent2"/>
                  </a:solidFill>
                </a:rPr>
                <a:t>0             1             2              3             4</a:t>
              </a:r>
              <a:r>
                <a:rPr lang="en-US" baseline="0">
                  <a:solidFill>
                    <a:schemeClr val="accent2"/>
                  </a:solidFill>
                </a:rPr>
                <a:t>   </a:t>
              </a:r>
              <a:endParaRPr lang="en-US" baseline="0"/>
            </a:p>
          </p:txBody>
        </p:sp>
        <p:grpSp>
          <p:nvGrpSpPr>
            <p:cNvPr id="11273" name="Group 95"/>
            <p:cNvGrpSpPr>
              <a:grpSpLocks/>
            </p:cNvGrpSpPr>
            <p:nvPr/>
          </p:nvGrpSpPr>
          <p:grpSpPr bwMode="auto">
            <a:xfrm>
              <a:off x="1488" y="2880"/>
              <a:ext cx="3600" cy="240"/>
              <a:chOff x="1488" y="2880"/>
              <a:chExt cx="3600" cy="240"/>
            </a:xfrm>
          </p:grpSpPr>
          <p:sp>
            <p:nvSpPr>
              <p:cNvPr id="11274" name="Rectangle 91"/>
              <p:cNvSpPr>
                <a:spLocks noChangeArrowheads="1"/>
              </p:cNvSpPr>
              <p:nvPr/>
            </p:nvSpPr>
            <p:spPr bwMode="auto">
              <a:xfrm>
                <a:off x="436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89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Rectangle 90"/>
              <p:cNvSpPr>
                <a:spLocks noChangeArrowheads="1"/>
              </p:cNvSpPr>
              <p:nvPr/>
            </p:nvSpPr>
            <p:spPr bwMode="auto">
              <a:xfrm>
                <a:off x="292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92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Rectangle 93"/>
              <p:cNvSpPr>
                <a:spLocks noChangeArrowheads="1"/>
              </p:cNvSpPr>
              <p:nvPr/>
            </p:nvSpPr>
            <p:spPr bwMode="auto">
              <a:xfrm>
                <a:off x="3648" y="288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46D4276-AC1C-4830-A7F3-1546B79E704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Array Index</a:t>
            </a:r>
          </a:p>
        </p:txBody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3733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2400" dirty="0" smtClean="0"/>
              <a:t>Array index can be an integer constant, integer variable, or integer expression</a:t>
            </a:r>
          </a:p>
          <a:p>
            <a:pPr eaLnBrk="1" hangingPunct="1"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Examples:                          </a:t>
            </a:r>
            <a:r>
              <a:rPr lang="en-US" sz="2000" b="1" u="sng" dirty="0" smtClean="0">
                <a:solidFill>
                  <a:schemeClr val="accent2"/>
                </a:solidFill>
              </a:rPr>
              <a:t>Index is</a:t>
            </a:r>
          </a:p>
          <a:p>
            <a:pPr lvl="2" eaLnBrk="1" hangingPunct="1"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 &gt;&gt; tests[3];  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constant (literal)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&lt;&lt; tests[i];  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variable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&lt;&lt; tests[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i+j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];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expression</a:t>
            </a:r>
          </a:p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Data type of index always an </a:t>
            </a:r>
            <a:r>
              <a:rPr lang="en-US" sz="2400" dirty="0" err="1" smtClean="0">
                <a:solidFill>
                  <a:srgbClr val="3D8963"/>
                </a:solidFill>
              </a:rPr>
              <a:t>int</a:t>
            </a:r>
            <a:r>
              <a:rPr lang="en-US" sz="2400" dirty="0" smtClean="0">
                <a:solidFill>
                  <a:srgbClr val="3D8963"/>
                </a:solidFill>
              </a:rPr>
              <a:t> </a:t>
            </a:r>
            <a:r>
              <a:rPr lang="en-US" sz="2400" dirty="0" smtClean="0"/>
              <a:t>even if data type of array </a:t>
            </a:r>
            <a:r>
              <a:rPr lang="en-US" sz="2400" dirty="0"/>
              <a:t>not </a:t>
            </a:r>
            <a:r>
              <a:rPr lang="en-US" sz="2400" dirty="0" smtClean="0"/>
              <a:t>an </a:t>
            </a:r>
            <a:r>
              <a:rPr lang="en-US" sz="2400" dirty="0" err="1" smtClean="0">
                <a:solidFill>
                  <a:srgbClr val="3D8963"/>
                </a:solidFill>
              </a:rPr>
              <a:t>int</a:t>
            </a:r>
            <a:r>
              <a:rPr lang="en-US" sz="2400" dirty="0" smtClean="0">
                <a:solidFill>
                  <a:srgbClr val="3D8963"/>
                </a:solidFill>
              </a:rPr>
              <a:t> </a:t>
            </a:r>
            <a:endParaRPr lang="en-US" sz="2400" dirty="0" smtClean="0"/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8D20969-546B-4570-B7E2-6C784737FB8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mtClean="0"/>
              <a:t>Accessing Array Elements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400" dirty="0" smtClean="0"/>
              <a:t>Array elements (accessed by array name and index) can be used as regular variables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lnSpc>
                <a:spcPct val="55000"/>
              </a:lnSpc>
              <a:buFontTx/>
              <a:buNone/>
            </a:pP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tests[0] = 79;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&lt;&lt; tests[0];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 &gt;&gt; tests[1];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tests[4] = tests[0] + tests[1];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             </a:t>
            </a:r>
            <a:endParaRPr lang="en-US" b="1" dirty="0" smtClean="0">
              <a:solidFill>
                <a:srgbClr val="3D8963"/>
              </a:solidFill>
            </a:endParaRPr>
          </a:p>
        </p:txBody>
      </p:sp>
      <p:grpSp>
        <p:nvGrpSpPr>
          <p:cNvPr id="13317" name="Group 59"/>
          <p:cNvGrpSpPr>
            <a:grpSpLocks/>
          </p:cNvGrpSpPr>
          <p:nvPr/>
        </p:nvGrpSpPr>
        <p:grpSpPr bwMode="auto">
          <a:xfrm>
            <a:off x="1066800" y="2590800"/>
            <a:ext cx="7010400" cy="914400"/>
            <a:chOff x="720" y="1872"/>
            <a:chExt cx="4416" cy="576"/>
          </a:xfrm>
        </p:grpSpPr>
        <p:grpSp>
          <p:nvGrpSpPr>
            <p:cNvPr id="13318" name="Group 57"/>
            <p:cNvGrpSpPr>
              <a:grpSpLocks/>
            </p:cNvGrpSpPr>
            <p:nvPr/>
          </p:nvGrpSpPr>
          <p:grpSpPr bwMode="auto">
            <a:xfrm>
              <a:off x="1536" y="1920"/>
              <a:ext cx="3600" cy="528"/>
              <a:chOff x="1536" y="1872"/>
              <a:chExt cx="3600" cy="528"/>
            </a:xfrm>
          </p:grpSpPr>
          <p:sp>
            <p:nvSpPr>
              <p:cNvPr id="13320" name="Text Box 50"/>
              <p:cNvSpPr txBox="1">
                <a:spLocks noChangeArrowheads="1"/>
              </p:cNvSpPr>
              <p:nvPr/>
            </p:nvSpPr>
            <p:spPr bwMode="auto">
              <a:xfrm>
                <a:off x="1536" y="2112"/>
                <a:ext cx="36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aseline="0"/>
                  <a:t> </a:t>
                </a:r>
                <a:r>
                  <a:rPr lang="en-US" b="1" baseline="0">
                    <a:solidFill>
                      <a:schemeClr val="accent2"/>
                    </a:solidFill>
                  </a:rPr>
                  <a:t>0             1             2              3             4</a:t>
                </a:r>
                <a:r>
                  <a:rPr lang="en-US" baseline="0">
                    <a:solidFill>
                      <a:schemeClr val="accent2"/>
                    </a:solidFill>
                  </a:rPr>
                  <a:t>   </a:t>
                </a:r>
                <a:endParaRPr lang="en-US" baseline="0"/>
              </a:p>
            </p:txBody>
          </p:sp>
          <p:sp>
            <p:nvSpPr>
              <p:cNvPr id="13321" name="Rectangle 52"/>
              <p:cNvSpPr>
                <a:spLocks noChangeArrowheads="1"/>
              </p:cNvSpPr>
              <p:nvPr/>
            </p:nvSpPr>
            <p:spPr bwMode="auto">
              <a:xfrm>
                <a:off x="441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2" name="Rectangle 53"/>
              <p:cNvSpPr>
                <a:spLocks noChangeArrowheads="1"/>
              </p:cNvSpPr>
              <p:nvPr/>
            </p:nvSpPr>
            <p:spPr bwMode="auto">
              <a:xfrm>
                <a:off x="153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3" name="Rectangle 54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4" name="Rectangle 55"/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5" name="Rectangle 56"/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19" name="Text Box 58"/>
            <p:cNvSpPr txBox="1">
              <a:spLocks noChangeArrowheads="1"/>
            </p:cNvSpPr>
            <p:nvPr/>
          </p:nvSpPr>
          <p:spPr bwMode="auto">
            <a:xfrm>
              <a:off x="720" y="1872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b="1" baseline="0">
                  <a:solidFill>
                    <a:schemeClr val="accent2"/>
                  </a:solidFill>
                  <a:latin typeface="Courier New" pitchFamily="49" charset="0"/>
                </a:rPr>
                <a:t>tests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E90823E-CC5D-4C39-83BF-E5B09ABD541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Array – </a:t>
            </a:r>
            <a:r>
              <a:rPr lang="en-US" dirty="0" err="1" smtClean="0"/>
              <a:t>cin</a:t>
            </a:r>
            <a:r>
              <a:rPr lang="en-US" dirty="0" smtClean="0"/>
              <a:t> &amp; </a:t>
            </a:r>
            <a:r>
              <a:rPr lang="en-US" dirty="0" err="1" smtClean="0"/>
              <a:t>cout</a:t>
            </a:r>
            <a:endParaRPr 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38862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dirty="0" smtClean="0"/>
              <a:t>	</a:t>
            </a:r>
            <a:r>
              <a:rPr lang="en-US" sz="2400" b="1" dirty="0" err="1" smtClean="0">
                <a:latin typeface="Courier New" pitchFamily="49" charset="0"/>
              </a:rPr>
              <a:t>cout</a:t>
            </a:r>
            <a:r>
              <a:rPr lang="en-US" sz="2400" dirty="0" smtClean="0"/>
              <a:t> can operate on an entire array because the name of an array represents an address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ISIZE = 5;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tests[ISIZE];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&lt;&lt; tests; // outputs 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address of array</a:t>
            </a:r>
            <a:endParaRPr lang="en-US" sz="2000" b="1" dirty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cin</a:t>
            </a:r>
            <a:r>
              <a:rPr lang="en-US" sz="2400" dirty="0" smtClean="0"/>
              <a:t> cannot (works with a value, not an address)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ISIZE = 5;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tests[ISIZE];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&gt;&gt; tests;</a:t>
            </a: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E90823E-CC5D-4C39-83BF-E5B09ABD541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609600"/>
          </a:xfrm>
        </p:spPr>
        <p:txBody>
          <a:bodyPr/>
          <a:lstStyle/>
          <a:p>
            <a:pPr eaLnBrk="1" hangingPunct="1"/>
            <a:r>
              <a:rPr lang="en-US" smtClean="0"/>
              <a:t>8.3 Array Contents – cin &amp; cout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38862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dirty="0" smtClean="0"/>
              <a:t>	</a:t>
            </a:r>
            <a:r>
              <a:rPr lang="en-US" sz="2400" b="1" dirty="0" err="1" smtClean="0">
                <a:latin typeface="Courier New" pitchFamily="49" charset="0"/>
              </a:rPr>
              <a:t>cout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latin typeface="Courier New" pitchFamily="49" charset="0"/>
              </a:rPr>
              <a:t>cin</a:t>
            </a:r>
            <a:r>
              <a:rPr lang="en-US" sz="2400" dirty="0" smtClean="0"/>
              <a:t> can be used to store values into and display values from an array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ISIZE = 5;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tests[ISIZE];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 &gt;&gt;  tests[0];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&lt;&lt;  tests[0];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 &gt;&gt;  tests[1];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&lt;&lt;  tests[1];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// and so on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DFDA5AB-26C3-431D-9895-EE8641DB5F1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609600"/>
          </a:xfrm>
        </p:spPr>
        <p:txBody>
          <a:bodyPr/>
          <a:lstStyle/>
          <a:p>
            <a:pPr eaLnBrk="1" hangingPunct="1"/>
            <a:r>
              <a:rPr lang="en-US" smtClean="0"/>
              <a:t>8.3 Array Contents – cin &amp; cout &amp; loop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334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dirty="0" smtClean="0"/>
              <a:t>	</a:t>
            </a:r>
            <a:r>
              <a:rPr lang="en-US" sz="2400" b="1" dirty="0" err="1" smtClean="0">
                <a:latin typeface="Courier New" pitchFamily="49" charset="0"/>
              </a:rPr>
              <a:t>cout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latin typeface="Courier New" pitchFamily="49" charset="0"/>
              </a:rPr>
              <a:t>cin</a:t>
            </a:r>
            <a:r>
              <a:rPr lang="en-US" sz="2400" dirty="0" smtClean="0"/>
              <a:t> can be used better with a loop to store values into and display values from an array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ISIZE = 5;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tests[ISIZE];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for (i = 0; i &lt; ISIZE; i++)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 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&gt;&gt; tests[i];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for (i = 0; i &lt; ISIZE; i++)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 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&lt;&lt; tests[i] &lt;&lt;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lvl="1" eaLnBrk="1" hangingPunct="1"/>
            <a:r>
              <a:rPr lang="en-US" sz="2400" dirty="0" smtClean="0"/>
              <a:t>loop control variable (</a:t>
            </a:r>
            <a:r>
              <a:rPr lang="en-US" sz="2000" dirty="0" smtClean="0">
                <a:solidFill>
                  <a:srgbClr val="3D8963"/>
                </a:solidFill>
              </a:rPr>
              <a:t>i</a:t>
            </a:r>
            <a:r>
              <a:rPr lang="en-US" sz="2400" dirty="0" smtClean="0"/>
              <a:t>) is the array index</a:t>
            </a:r>
          </a:p>
          <a:p>
            <a:pPr lvl="1" eaLnBrk="1" hangingPunct="1"/>
            <a:r>
              <a:rPr lang="en-US" sz="2400" dirty="0" smtClean="0"/>
              <a:t>Starts at 0 (first index)</a:t>
            </a:r>
          </a:p>
          <a:p>
            <a:pPr lvl="1" eaLnBrk="1" hangingPunct="1"/>
            <a:r>
              <a:rPr lang="en-US" sz="2400" dirty="0" smtClean="0"/>
              <a:t>Ends at number of elements – 1 (last index)</a:t>
            </a:r>
          </a:p>
          <a:p>
            <a:pPr lvl="1" eaLnBrk="1" hangingPunct="1"/>
            <a:r>
              <a:rPr lang="en-US" sz="2400" dirty="0" smtClean="0"/>
              <a:t>So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&lt;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ISIZE</a:t>
            </a:r>
            <a:r>
              <a:rPr lang="en-US" sz="2400" dirty="0" smtClean="0"/>
              <a:t> not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&lt;=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ISIZE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400" dirty="0" smtClean="0"/>
              <a:t>Different array element accessed each iteration</a:t>
            </a:r>
            <a:endParaRPr lang="en-US" sz="2400" b="1" dirty="0" smtClean="0">
              <a:solidFill>
                <a:srgbClr val="3D8963"/>
              </a:solidFill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sz="20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8-</a:t>
            </a:r>
            <a:fld id="{6CFFF9CB-D520-4C4A-B2C5-E1DE55FA92F3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609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Warning</a:t>
            </a:r>
            <a:r>
              <a:rPr lang="en-US" smtClean="0"/>
              <a:t> - No Bounds Checking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323" y="1295400"/>
            <a:ext cx="8915400" cy="44958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There are no checks in C++ that an array index is in range</a:t>
            </a:r>
          </a:p>
          <a:p>
            <a:pPr eaLnBrk="1" hangingPunct="1">
              <a:lnSpc>
                <a:spcPct val="75000"/>
              </a:lnSpc>
              <a:spcBef>
                <a:spcPct val="40000"/>
              </a:spcBef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An invalid array index can cause program to overwrite other memory</a:t>
            </a:r>
          </a:p>
          <a:p>
            <a:pPr eaLnBrk="1" hangingPunct="1">
              <a:lnSpc>
                <a:spcPct val="75000"/>
              </a:lnSpc>
              <a:spcBef>
                <a:spcPct val="40000"/>
              </a:spcBef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Consequences unpredictable but not good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ISIZE = 3;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i = 4;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[ISIZE];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[i] = 25; // no good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sz="20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sz="2000" b="1" dirty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Or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&lt;=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ISIZE</a:t>
            </a:r>
            <a:r>
              <a:rPr lang="en-US" sz="2400" dirty="0"/>
              <a:t> </a:t>
            </a:r>
            <a:r>
              <a:rPr lang="en-US" sz="2400" dirty="0" smtClean="0"/>
              <a:t>rather than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&lt;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ISIZE</a:t>
            </a:r>
            <a:r>
              <a:rPr lang="en-US" sz="2400" dirty="0"/>
              <a:t> </a:t>
            </a:r>
            <a:r>
              <a:rPr lang="en-US" sz="2400" dirty="0" smtClean="0"/>
              <a:t>in previous slide</a:t>
            </a:r>
            <a:endParaRPr lang="en-US" sz="2400" dirty="0"/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sz="2000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grpSp>
        <p:nvGrpSpPr>
          <p:cNvPr id="16389" name="Group 21"/>
          <p:cNvGrpSpPr>
            <a:grpSpLocks/>
          </p:cNvGrpSpPr>
          <p:nvPr/>
        </p:nvGrpSpPr>
        <p:grpSpPr bwMode="auto">
          <a:xfrm>
            <a:off x="4800600" y="3505200"/>
            <a:ext cx="3048000" cy="1600200"/>
            <a:chOff x="2544" y="2640"/>
            <a:chExt cx="1920" cy="1008"/>
          </a:xfrm>
        </p:grpSpPr>
        <p:sp>
          <p:nvSpPr>
            <p:cNvPr id="16390" name="Text Box 13"/>
            <p:cNvSpPr txBox="1">
              <a:spLocks noChangeArrowheads="1"/>
            </p:cNvSpPr>
            <p:nvPr/>
          </p:nvSpPr>
          <p:spPr bwMode="auto">
            <a:xfrm>
              <a:off x="2832" y="264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b="1" baseline="0">
                  <a:latin typeface="Courier New" pitchFamily="49" charset="0"/>
                </a:rPr>
                <a:t>num</a:t>
              </a:r>
            </a:p>
          </p:txBody>
        </p:sp>
        <p:sp>
          <p:nvSpPr>
            <p:cNvPr id="16391" name="Text Box 14"/>
            <p:cNvSpPr txBox="1">
              <a:spLocks noChangeArrowheads="1"/>
            </p:cNvSpPr>
            <p:nvPr/>
          </p:nvSpPr>
          <p:spPr bwMode="auto">
            <a:xfrm>
              <a:off x="2544" y="336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baseline="0" dirty="0"/>
                <a:t> [0]   [1]   [2]</a:t>
              </a:r>
            </a:p>
          </p:txBody>
        </p:sp>
        <p:grpSp>
          <p:nvGrpSpPr>
            <p:cNvPr id="16392" name="Group 20"/>
            <p:cNvGrpSpPr>
              <a:grpSpLocks/>
            </p:cNvGrpSpPr>
            <p:nvPr/>
          </p:nvGrpSpPr>
          <p:grpSpPr bwMode="auto">
            <a:xfrm>
              <a:off x="2544" y="3072"/>
              <a:ext cx="1920" cy="327"/>
              <a:chOff x="2544" y="3072"/>
              <a:chExt cx="1920" cy="327"/>
            </a:xfrm>
          </p:grpSpPr>
          <p:sp>
            <p:nvSpPr>
              <p:cNvPr id="16394" name="Rectangle 7"/>
              <p:cNvSpPr>
                <a:spLocks noChangeArrowheads="1"/>
              </p:cNvSpPr>
              <p:nvPr/>
            </p:nvSpPr>
            <p:spPr bwMode="auto">
              <a:xfrm>
                <a:off x="3696" y="3120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5" name="Rectangle 8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Rectangle 10"/>
              <p:cNvSpPr>
                <a:spLocks noChangeArrowheads="1"/>
              </p:cNvSpPr>
              <p:nvPr/>
            </p:nvSpPr>
            <p:spPr bwMode="auto">
              <a:xfrm>
                <a:off x="2544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7" name="Rectangle 11"/>
              <p:cNvSpPr>
                <a:spLocks noChangeArrowheads="1"/>
              </p:cNvSpPr>
              <p:nvPr/>
            </p:nvSpPr>
            <p:spPr bwMode="auto">
              <a:xfrm>
                <a:off x="2928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8" name="Rectangle 12"/>
              <p:cNvSpPr>
                <a:spLocks noChangeArrowheads="1"/>
              </p:cNvSpPr>
              <p:nvPr/>
            </p:nvSpPr>
            <p:spPr bwMode="auto">
              <a:xfrm>
                <a:off x="3312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9" name="Text Box 16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 b="1" baseline="0" smtClean="0">
                    <a:latin typeface="Courier New" pitchFamily="49" charset="0"/>
                  </a:rPr>
                  <a:t>25</a:t>
                </a:r>
                <a:endParaRPr lang="en-US" sz="2800" b="1" baseline="0" dirty="0">
                  <a:latin typeface="Courier New" pitchFamily="49" charset="0"/>
                </a:endParaRPr>
              </a:p>
            </p:txBody>
          </p:sp>
        </p:grpSp>
        <p:sp>
          <p:nvSpPr>
            <p:cNvPr id="16393" name="AutoShape 17"/>
            <p:cNvSpPr>
              <a:spLocks/>
            </p:cNvSpPr>
            <p:nvPr/>
          </p:nvSpPr>
          <p:spPr bwMode="auto">
            <a:xfrm rot="5400000">
              <a:off x="3048" y="2424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9EDAF7F-9941-4233-BEB3-3ECE0401225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839787"/>
          </a:xfrm>
        </p:spPr>
        <p:txBody>
          <a:bodyPr/>
          <a:lstStyle/>
          <a:p>
            <a:pPr eaLnBrk="1" hangingPunct="1"/>
            <a:r>
              <a:rPr lang="en-US" smtClean="0"/>
              <a:t>8.4  Array Initialization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US" sz="2400" smtClean="0"/>
              <a:t>Elements can be assigned values after array declared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tests[0] = 79;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tests[1] = 82; // etc.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US" sz="2400" smtClean="0"/>
              <a:t>Or elements can be initialized when array declared with </a:t>
            </a:r>
            <a:r>
              <a:rPr lang="en-US" sz="2400" smtClean="0">
                <a:solidFill>
                  <a:schemeClr val="accent2"/>
                </a:solidFill>
              </a:rPr>
              <a:t>initialization list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const int ISIZE = 5;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int tests[ISIZE] = {79,82,91,77,84};</a:t>
            </a:r>
            <a:endParaRPr lang="en-US" sz="2000" b="1" smtClean="0">
              <a:solidFill>
                <a:srgbClr val="3D89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BEDCBDC-CF3E-4D76-8E6A-1C4C8854DA0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687387"/>
          </a:xfrm>
        </p:spPr>
        <p:txBody>
          <a:bodyPr/>
          <a:lstStyle/>
          <a:p>
            <a:pPr eaLnBrk="1" hangingPunct="1"/>
            <a:r>
              <a:rPr lang="en-US" smtClean="0"/>
              <a:t>Partial Array Initialization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63000" cy="3733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400" smtClean="0"/>
              <a:t>If array is initialized at definition with fewer values than the size declarator, remaining elements set to </a:t>
            </a:r>
            <a:r>
              <a:rPr lang="en-US" sz="2400" b="1" smtClean="0">
                <a:latin typeface="Courier New" pitchFamily="49" charset="0"/>
              </a:rPr>
              <a:t>0</a:t>
            </a:r>
            <a:r>
              <a:rPr lang="en-US" sz="2400" smtClean="0"/>
              <a:t> or </a:t>
            </a:r>
            <a:r>
              <a:rPr lang="en-US" sz="2400" b="1" smtClean="0">
                <a:latin typeface="Courier New" pitchFamily="49" charset="0"/>
              </a:rPr>
              <a:t>NULL</a:t>
            </a:r>
            <a:r>
              <a:rPr lang="en-US" sz="2400" smtClean="0">
                <a:latin typeface="Courier New" pitchFamily="49" charset="0"/>
              </a:rPr>
              <a:t> </a:t>
            </a:r>
          </a:p>
          <a:p>
            <a:pPr lvl="1" eaLnBrk="1" hangingPunct="1">
              <a:spcBef>
                <a:spcPct val="30000"/>
              </a:spcBef>
              <a:spcAft>
                <a:spcPts val="1200"/>
              </a:spcAft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int tests[ISIZE] = {79, 82};</a:t>
            </a:r>
          </a:p>
          <a:p>
            <a:pPr eaLnBrk="1" hangingPunct="1">
              <a:lnSpc>
                <a:spcPct val="200000"/>
              </a:lnSpc>
              <a:spcBef>
                <a:spcPts val="2400"/>
              </a:spcBef>
              <a:buFontTx/>
              <a:buChar char="•"/>
            </a:pPr>
            <a:r>
              <a:rPr lang="en-US" sz="2400" smtClean="0"/>
              <a:t>Initial values used in order; cannot skip over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smtClean="0"/>
              <a:t>   elements to initialize noncontiguous range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spcAft>
                <a:spcPts val="1200"/>
              </a:spcAft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int tests[ISIZE] = {79, , 82}; //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error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4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400" smtClean="0"/>
          </a:p>
        </p:txBody>
      </p:sp>
      <p:graphicFrame>
        <p:nvGraphicFramePr>
          <p:cNvPr id="66593" name="Group 33"/>
          <p:cNvGraphicFramePr>
            <a:graphicFrameLocks noGrp="1"/>
          </p:cNvGraphicFramePr>
          <p:nvPr/>
        </p:nvGraphicFramePr>
        <p:xfrm>
          <a:off x="838200" y="2971800"/>
          <a:ext cx="6096000" cy="4572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627917A1-0406-408B-BB42-C4D7AA2FF68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611187"/>
          </a:xfrm>
        </p:spPr>
        <p:txBody>
          <a:bodyPr/>
          <a:lstStyle/>
          <a:p>
            <a:pPr eaLnBrk="1" hangingPunct="1"/>
            <a:r>
              <a:rPr lang="en-US" smtClean="0"/>
              <a:t>Implicit Array Sizing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94688" cy="4572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2400" smtClean="0"/>
              <a:t>May omit size declarator if using initialization list 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3D8963"/>
                </a:solidFill>
              </a:rPr>
              <a:t>	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short quizzes[]={12,17,15,11};</a:t>
            </a:r>
            <a:endParaRPr lang="en-US" sz="2000" b="1" smtClean="0">
              <a:solidFill>
                <a:srgbClr val="3D8963"/>
              </a:solidFill>
            </a:endParaRP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smtClean="0"/>
              <a:t>	Size then is determined by number of elements in initialization list</a:t>
            </a:r>
          </a:p>
          <a:p>
            <a:pPr eaLnBrk="1" hangingPunct="1">
              <a:spcAft>
                <a:spcPts val="1200"/>
              </a:spcAft>
              <a:buFontTx/>
              <a:buChar char="•"/>
            </a:pPr>
            <a:r>
              <a:rPr lang="en-US" sz="2400" smtClean="0"/>
              <a:t>Must use either array size declarator or initialization list when array is defined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short quizzes[]; //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error</a:t>
            </a:r>
            <a:endParaRPr lang="en-US" sz="2000" b="1" smtClean="0">
              <a:solidFill>
                <a:srgbClr val="FF0000"/>
              </a:solidFill>
            </a:endParaRPr>
          </a:p>
        </p:txBody>
      </p:sp>
      <p:graphicFrame>
        <p:nvGraphicFramePr>
          <p:cNvPr id="68635" name="Group 1051"/>
          <p:cNvGraphicFramePr>
            <a:graphicFrameLocks noGrp="1"/>
          </p:cNvGraphicFramePr>
          <p:nvPr/>
        </p:nvGraphicFramePr>
        <p:xfrm>
          <a:off x="914400" y="2362200"/>
          <a:ext cx="6096000" cy="4572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4EAD2543-98D7-4C05-8B45-BDF863EADCC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763587"/>
          </a:xfrm>
        </p:spPr>
        <p:txBody>
          <a:bodyPr/>
          <a:lstStyle/>
          <a:p>
            <a:pPr algn="ctr" eaLnBrk="1" hangingPunct="1"/>
            <a:r>
              <a:rPr lang="en-US" smtClean="0"/>
              <a:t>Topics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4114800"/>
          </a:xfrm>
        </p:spPr>
        <p:txBody>
          <a:bodyPr/>
          <a:lstStyle/>
          <a:p>
            <a:pPr eaLnBrk="1" hangingPunct="1"/>
            <a:r>
              <a:rPr lang="en-US" smtClean="0"/>
              <a:t>8.1  Arrays Hold Multiple Values</a:t>
            </a:r>
          </a:p>
          <a:p>
            <a:pPr eaLnBrk="1" hangingPunct="1"/>
            <a:r>
              <a:rPr lang="en-US" smtClean="0"/>
              <a:t>8.2  Accessing Array Elements</a:t>
            </a:r>
          </a:p>
          <a:p>
            <a:pPr eaLnBrk="1" hangingPunct="1"/>
            <a:r>
              <a:rPr lang="en-US" smtClean="0"/>
              <a:t>8.3  Inputting and Displaying Array Contents</a:t>
            </a:r>
          </a:p>
          <a:p>
            <a:pPr eaLnBrk="1" hangingPunct="1"/>
            <a:r>
              <a:rPr lang="en-US" smtClean="0"/>
              <a:t>8.4  Array Initialization</a:t>
            </a:r>
          </a:p>
          <a:p>
            <a:pPr eaLnBrk="1" hangingPunct="1"/>
            <a:r>
              <a:rPr lang="en-US" smtClean="0"/>
              <a:t>8.5  Processing Array Contents</a:t>
            </a:r>
          </a:p>
          <a:p>
            <a:pPr eaLnBrk="1" hangingPunct="1"/>
            <a:r>
              <a:rPr lang="en-US" smtClean="0"/>
              <a:t>8.6  Using Parallel Arrays</a:t>
            </a:r>
          </a:p>
          <a:p>
            <a:pPr eaLnBrk="1" hangingPunct="1"/>
            <a:r>
              <a:rPr lang="en-US" smtClean="0"/>
              <a:t>8.7  The </a:t>
            </a:r>
            <a:r>
              <a:rPr lang="en-US" b="1" smtClean="0">
                <a:latin typeface="Courier New" pitchFamily="49" charset="0"/>
              </a:rPr>
              <a:t>typedef</a:t>
            </a:r>
            <a:r>
              <a:rPr lang="en-US" smtClean="0"/>
              <a:t>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29BCB9D-291E-4A49-B3BF-36A5F9B01FAF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609600"/>
          </a:xfrm>
        </p:spPr>
        <p:txBody>
          <a:bodyPr/>
          <a:lstStyle/>
          <a:p>
            <a:pPr eaLnBrk="1" hangingPunct="1"/>
            <a:r>
              <a:rPr lang="en-US" smtClean="0"/>
              <a:t>8.5  Processing Array Contents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Char char="•"/>
            </a:pPr>
            <a:r>
              <a:rPr lang="en-US" sz="2400" smtClean="0"/>
              <a:t>Array elements can be treated as ordinary variables of the same data type as the array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Char char="•"/>
            </a:pPr>
            <a:r>
              <a:rPr lang="en-US" sz="2400" smtClean="0"/>
              <a:t>And thus used in arithmetic operations, relational expressions, etc.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600" b="1" smtClean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if (principalAmt[3] &gt;= 10000)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		interest = principalAmt[3] * intRate1;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	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 	interest = principalAmt[3] * intRate2;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0774F3A-0A66-4E07-9F92-6980332DC6C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smtClean="0"/>
              <a:t>Using Increment and Decrement Operators with Array Elements</a:t>
            </a: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3810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1800"/>
              </a:spcAft>
              <a:buFontTx/>
              <a:buChar char="•"/>
            </a:pPr>
            <a:r>
              <a:rPr lang="en-US" sz="2400" dirty="0" smtClean="0"/>
              <a:t>When using </a:t>
            </a:r>
            <a:r>
              <a:rPr lang="en-US" sz="2400" b="1" dirty="0" smtClean="0">
                <a:latin typeface="Courier New" pitchFamily="49" charset="0"/>
              </a:rPr>
              <a:t>++</a:t>
            </a:r>
            <a:r>
              <a:rPr lang="en-US" sz="2400" dirty="0" smtClean="0"/>
              <a:t> and </a:t>
            </a:r>
            <a:r>
              <a:rPr lang="en-US" sz="2400" b="1" dirty="0" smtClean="0">
                <a:latin typeface="Courier New" pitchFamily="49" charset="0"/>
              </a:rPr>
              <a:t>--</a:t>
            </a:r>
            <a:r>
              <a:rPr lang="en-US" sz="2400" dirty="0" smtClean="0"/>
              <a:t> operators, don’t confuse the element with the index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// adds 1 to the </a:t>
            </a:r>
            <a:r>
              <a:rPr lang="en-US" sz="2000" b="1" u="sng" dirty="0" smtClean="0">
                <a:solidFill>
                  <a:srgbClr val="3D8963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at tests[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// index or subscript unchanged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tests[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]++;</a:t>
            </a:r>
          </a:p>
          <a:p>
            <a:pPr eaLnBrk="1" hangingPunct="1">
              <a:spcBef>
                <a:spcPct val="0"/>
              </a:spcBef>
            </a:pPr>
            <a:endParaRPr lang="en-US" sz="20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// increments the </a:t>
            </a:r>
            <a:r>
              <a:rPr lang="en-US" sz="2000" b="1" u="sng" dirty="0" smtClean="0">
                <a:solidFill>
                  <a:srgbClr val="3D8963"/>
                </a:solidFill>
                <a:latin typeface="Courier New" pitchFamily="49" charset="0"/>
              </a:rPr>
              <a:t>index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or </a:t>
            </a:r>
            <a:r>
              <a:rPr lang="en-US" sz="2000" b="1" u="sng" dirty="0" smtClean="0">
                <a:solidFill>
                  <a:srgbClr val="3D8963"/>
                </a:solidFill>
                <a:latin typeface="Courier New" pitchFamily="49" charset="0"/>
              </a:rPr>
              <a:t>subscript</a:t>
            </a:r>
            <a:endParaRPr lang="en-US" sz="2000" b="1" u="sng" dirty="0" smtClean="0">
              <a:solidFill>
                <a:srgbClr val="3D8963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// value of elements in tests unchanged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 tests[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++]; </a:t>
            </a:r>
            <a:endParaRPr lang="en-US" sz="2000" b="1" u="sng" dirty="0" smtClean="0">
              <a:solidFill>
                <a:srgbClr val="3D89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3BF634B-E519-4C24-B20E-D83F93619EE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687387"/>
          </a:xfrm>
        </p:spPr>
        <p:txBody>
          <a:bodyPr/>
          <a:lstStyle/>
          <a:p>
            <a:pPr eaLnBrk="1" hangingPunct="1"/>
            <a:r>
              <a:rPr lang="en-US" dirty="0" smtClean="0"/>
              <a:t>Sum/Average of Array Elements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686800" cy="35052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Tx/>
              <a:buChar char="•"/>
            </a:pPr>
            <a:r>
              <a:rPr lang="en-US" sz="2400" smtClean="0"/>
              <a:t>Using loop to add together array elements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float average, sum = 0;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for (int tnum = 0; tnum &lt; ISIZE; tnum++)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 sum += tests[tnum];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US" sz="2400" smtClean="0"/>
              <a:t>Once summed, average can be computed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average = sum / ISIZE;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5098D341-651C-4B50-B8FE-F74802FDFBB1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727075"/>
          </a:xfrm>
        </p:spPr>
        <p:txBody>
          <a:bodyPr/>
          <a:lstStyle/>
          <a:p>
            <a:pPr eaLnBrk="1" hangingPunct="1"/>
            <a:r>
              <a:rPr lang="en-US" dirty="0" smtClean="0"/>
              <a:t>Largest Array Element</a:t>
            </a:r>
          </a:p>
        </p:txBody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smtClean="0"/>
              <a:t>Use a loop to examine each element and find the largest element (</a:t>
            </a:r>
            <a:r>
              <a:rPr lang="en-US" sz="2400" i="1" smtClean="0"/>
              <a:t>i.e.,</a:t>
            </a:r>
            <a:r>
              <a:rPr lang="en-US" sz="2400" smtClean="0"/>
              <a:t> one with the largest value)</a:t>
            </a:r>
          </a:p>
          <a:p>
            <a:pPr eaLnBrk="1" hangingPunct="1">
              <a:spcBef>
                <a:spcPct val="0"/>
              </a:spcBef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int largest = tests[0];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	for (int tnum = 1; tnum &lt; ISIZE; tnum++) 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	{  if (tests[tnum] &gt; largest)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     largest = tests[tnum];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	}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	cout &lt;&lt; "Highest score is " &lt;&lt; largest;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US" sz="2400" smtClean="0"/>
              <a:t>Similar algorithm to find the smallest element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0FF024F-93A4-42FF-B89E-6B87DD705FB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8.6  Using Parallel Arrays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294688" cy="302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Parallel arrays</a:t>
            </a:r>
            <a:r>
              <a:rPr lang="en-US" sz="2400" dirty="0" smtClean="0"/>
              <a:t>: two or more arrays that contain related data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 smtClean="0"/>
              <a:t>Index is used to relate arrays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elements at same index are related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 smtClean="0"/>
              <a:t>The different arrays may have different data types</a:t>
            </a:r>
            <a:endParaRPr lang="en-US" sz="24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2CE8038-7E49-4228-84E2-0ACA733CEC3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727075"/>
          </a:xfrm>
        </p:spPr>
        <p:txBody>
          <a:bodyPr/>
          <a:lstStyle/>
          <a:p>
            <a:pPr eaLnBrk="1" hangingPunct="1"/>
            <a:r>
              <a:rPr lang="en-US" smtClean="0"/>
              <a:t>Parallel Array Example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267200"/>
          </a:xfrm>
        </p:spPr>
        <p:txBody>
          <a:bodyPr/>
          <a:lstStyle/>
          <a:p>
            <a:pPr eaLnBrk="1" hangingPunct="1"/>
            <a:r>
              <a:rPr lang="en-US" sz="2000" smtClean="0"/>
              <a:t>	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const int ISIZE = 5;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	string name[ISIZE];   // student name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float average[ISIZE]; // course average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char grade[ISIZE];    // course grade</a:t>
            </a:r>
            <a:endParaRPr lang="en-US" sz="2000" smtClean="0">
              <a:latin typeface="Courier New" pitchFamily="49" charset="0"/>
            </a:endParaRPr>
          </a:p>
        </p:txBody>
      </p:sp>
      <p:grpSp>
        <p:nvGrpSpPr>
          <p:cNvPr id="25605" name="Group 33"/>
          <p:cNvGrpSpPr>
            <a:grpSpLocks/>
          </p:cNvGrpSpPr>
          <p:nvPr/>
        </p:nvGrpSpPr>
        <p:grpSpPr bwMode="auto">
          <a:xfrm>
            <a:off x="1295400" y="3048000"/>
            <a:ext cx="6096000" cy="2149475"/>
            <a:chOff x="1248" y="2400"/>
            <a:chExt cx="3840" cy="1354"/>
          </a:xfrm>
        </p:grpSpPr>
        <p:grpSp>
          <p:nvGrpSpPr>
            <p:cNvPr id="25606" name="Group 15"/>
            <p:cNvGrpSpPr>
              <a:grpSpLocks/>
            </p:cNvGrpSpPr>
            <p:nvPr/>
          </p:nvGrpSpPr>
          <p:grpSpPr bwMode="auto">
            <a:xfrm>
              <a:off x="1248" y="2736"/>
              <a:ext cx="768" cy="1018"/>
              <a:chOff x="1248" y="2496"/>
              <a:chExt cx="768" cy="1018"/>
            </a:xfrm>
          </p:grpSpPr>
          <p:grpSp>
            <p:nvGrpSpPr>
              <p:cNvPr id="25624" name="Group 9"/>
              <p:cNvGrpSpPr>
                <a:grpSpLocks/>
              </p:cNvGrpSpPr>
              <p:nvPr/>
            </p:nvGrpSpPr>
            <p:grpSpPr bwMode="auto">
              <a:xfrm>
                <a:off x="1488" y="2496"/>
                <a:ext cx="528" cy="960"/>
                <a:chOff x="1488" y="2496"/>
                <a:chExt cx="528" cy="960"/>
              </a:xfrm>
            </p:grpSpPr>
            <p:sp>
              <p:nvSpPr>
                <p:cNvPr id="25626" name="Rectangle 4"/>
                <p:cNvSpPr>
                  <a:spLocks noChangeArrowheads="1"/>
                </p:cNvSpPr>
                <p:nvPr/>
              </p:nvSpPr>
              <p:spPr bwMode="auto">
                <a:xfrm>
                  <a:off x="1488" y="2496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7" name="Rectangle 5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8" name="Rectangle 6"/>
                <p:cNvSpPr>
                  <a:spLocks noChangeArrowheads="1"/>
                </p:cNvSpPr>
                <p:nvPr/>
              </p:nvSpPr>
              <p:spPr bwMode="auto">
                <a:xfrm>
                  <a:off x="1488" y="2880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9" name="Rectangle 7"/>
                <p:cNvSpPr>
                  <a:spLocks noChangeArrowheads="1"/>
                </p:cNvSpPr>
                <p:nvPr/>
              </p:nvSpPr>
              <p:spPr bwMode="auto">
                <a:xfrm>
                  <a:off x="1488" y="3072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30" name="Rectangle 8"/>
                <p:cNvSpPr>
                  <a:spLocks noChangeArrowheads="1"/>
                </p:cNvSpPr>
                <p:nvPr/>
              </p:nvSpPr>
              <p:spPr bwMode="auto">
                <a:xfrm>
                  <a:off x="1488" y="3264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625" name="Text Box 10"/>
              <p:cNvSpPr txBox="1">
                <a:spLocks noChangeArrowheads="1"/>
              </p:cNvSpPr>
              <p:nvPr/>
            </p:nvSpPr>
            <p:spPr bwMode="auto">
              <a:xfrm>
                <a:off x="1248" y="2496"/>
                <a:ext cx="192" cy="1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0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1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2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3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4</a:t>
                </a:r>
              </a:p>
            </p:txBody>
          </p:sp>
        </p:grpSp>
        <p:grpSp>
          <p:nvGrpSpPr>
            <p:cNvPr id="25607" name="Group 16"/>
            <p:cNvGrpSpPr>
              <a:grpSpLocks/>
            </p:cNvGrpSpPr>
            <p:nvPr/>
          </p:nvGrpSpPr>
          <p:grpSpPr bwMode="auto">
            <a:xfrm>
              <a:off x="2736" y="2736"/>
              <a:ext cx="768" cy="1018"/>
              <a:chOff x="1248" y="2496"/>
              <a:chExt cx="768" cy="1018"/>
            </a:xfrm>
          </p:grpSpPr>
          <p:grpSp>
            <p:nvGrpSpPr>
              <p:cNvPr id="25617" name="Group 17"/>
              <p:cNvGrpSpPr>
                <a:grpSpLocks/>
              </p:cNvGrpSpPr>
              <p:nvPr/>
            </p:nvGrpSpPr>
            <p:grpSpPr bwMode="auto">
              <a:xfrm>
                <a:off x="1488" y="2496"/>
                <a:ext cx="528" cy="960"/>
                <a:chOff x="1488" y="2496"/>
                <a:chExt cx="528" cy="960"/>
              </a:xfrm>
            </p:grpSpPr>
            <p:sp>
              <p:nvSpPr>
                <p:cNvPr id="25619" name="Rectangle 18"/>
                <p:cNvSpPr>
                  <a:spLocks noChangeArrowheads="1"/>
                </p:cNvSpPr>
                <p:nvPr/>
              </p:nvSpPr>
              <p:spPr bwMode="auto">
                <a:xfrm>
                  <a:off x="1488" y="2496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0" name="Rectangle 19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1" name="Rectangle 20"/>
                <p:cNvSpPr>
                  <a:spLocks noChangeArrowheads="1"/>
                </p:cNvSpPr>
                <p:nvPr/>
              </p:nvSpPr>
              <p:spPr bwMode="auto">
                <a:xfrm>
                  <a:off x="1488" y="2880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2" name="Rectangle 21"/>
                <p:cNvSpPr>
                  <a:spLocks noChangeArrowheads="1"/>
                </p:cNvSpPr>
                <p:nvPr/>
              </p:nvSpPr>
              <p:spPr bwMode="auto">
                <a:xfrm>
                  <a:off x="1488" y="3072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3" name="Rectangle 22"/>
                <p:cNvSpPr>
                  <a:spLocks noChangeArrowheads="1"/>
                </p:cNvSpPr>
                <p:nvPr/>
              </p:nvSpPr>
              <p:spPr bwMode="auto">
                <a:xfrm>
                  <a:off x="1488" y="3264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618" name="Text Box 23"/>
              <p:cNvSpPr txBox="1">
                <a:spLocks noChangeArrowheads="1"/>
              </p:cNvSpPr>
              <p:nvPr/>
            </p:nvSpPr>
            <p:spPr bwMode="auto">
              <a:xfrm>
                <a:off x="1248" y="2496"/>
                <a:ext cx="192" cy="1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0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1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2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3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4</a:t>
                </a:r>
              </a:p>
            </p:txBody>
          </p:sp>
        </p:grpSp>
        <p:grpSp>
          <p:nvGrpSpPr>
            <p:cNvPr id="25608" name="Group 24"/>
            <p:cNvGrpSpPr>
              <a:grpSpLocks/>
            </p:cNvGrpSpPr>
            <p:nvPr/>
          </p:nvGrpSpPr>
          <p:grpSpPr bwMode="auto">
            <a:xfrm>
              <a:off x="4128" y="2736"/>
              <a:ext cx="768" cy="1018"/>
              <a:chOff x="1248" y="2496"/>
              <a:chExt cx="768" cy="1018"/>
            </a:xfrm>
          </p:grpSpPr>
          <p:grpSp>
            <p:nvGrpSpPr>
              <p:cNvPr id="25610" name="Group 25"/>
              <p:cNvGrpSpPr>
                <a:grpSpLocks/>
              </p:cNvGrpSpPr>
              <p:nvPr/>
            </p:nvGrpSpPr>
            <p:grpSpPr bwMode="auto">
              <a:xfrm>
                <a:off x="1488" y="2496"/>
                <a:ext cx="528" cy="960"/>
                <a:chOff x="1488" y="2496"/>
                <a:chExt cx="528" cy="960"/>
              </a:xfrm>
            </p:grpSpPr>
            <p:sp>
              <p:nvSpPr>
                <p:cNvPr id="25612" name="Rectangle 26"/>
                <p:cNvSpPr>
                  <a:spLocks noChangeArrowheads="1"/>
                </p:cNvSpPr>
                <p:nvPr/>
              </p:nvSpPr>
              <p:spPr bwMode="auto">
                <a:xfrm>
                  <a:off x="1488" y="2496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13" name="Rectangle 27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14" name="Rectangle 28"/>
                <p:cNvSpPr>
                  <a:spLocks noChangeArrowheads="1"/>
                </p:cNvSpPr>
                <p:nvPr/>
              </p:nvSpPr>
              <p:spPr bwMode="auto">
                <a:xfrm>
                  <a:off x="1488" y="2880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15" name="Rectangle 29"/>
                <p:cNvSpPr>
                  <a:spLocks noChangeArrowheads="1"/>
                </p:cNvSpPr>
                <p:nvPr/>
              </p:nvSpPr>
              <p:spPr bwMode="auto">
                <a:xfrm>
                  <a:off x="1488" y="3072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16" name="Rectangle 30"/>
                <p:cNvSpPr>
                  <a:spLocks noChangeArrowheads="1"/>
                </p:cNvSpPr>
                <p:nvPr/>
              </p:nvSpPr>
              <p:spPr bwMode="auto">
                <a:xfrm>
                  <a:off x="1488" y="3264"/>
                  <a:ext cx="528" cy="192"/>
                </a:xfrm>
                <a:prstGeom prst="rect">
                  <a:avLst/>
                </a:prstGeom>
                <a:solidFill>
                  <a:srgbClr val="FDFC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611" name="Text Box 31"/>
              <p:cNvSpPr txBox="1">
                <a:spLocks noChangeArrowheads="1"/>
              </p:cNvSpPr>
              <p:nvPr/>
            </p:nvSpPr>
            <p:spPr bwMode="auto">
              <a:xfrm>
                <a:off x="1248" y="2496"/>
                <a:ext cx="192" cy="1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0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1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2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3</a:t>
                </a:r>
              </a:p>
              <a:p>
                <a:pPr eaLnBrk="1" hangingPunct="1"/>
                <a:r>
                  <a:rPr lang="en-US" sz="2000" b="1" baseline="0">
                    <a:latin typeface="Courier New" pitchFamily="49" charset="0"/>
                  </a:rPr>
                  <a:t>4</a:t>
                </a:r>
              </a:p>
            </p:txBody>
          </p:sp>
        </p:grpSp>
        <p:sp>
          <p:nvSpPr>
            <p:cNvPr id="25609" name="Text Box 32"/>
            <p:cNvSpPr txBox="1">
              <a:spLocks noChangeArrowheads="1"/>
            </p:cNvSpPr>
            <p:nvPr/>
          </p:nvSpPr>
          <p:spPr bwMode="auto">
            <a:xfrm>
              <a:off x="1488" y="2400"/>
              <a:ext cx="36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baseline="0">
                  <a:latin typeface="Courier New" pitchFamily="49" charset="0"/>
                </a:rPr>
                <a:t>name       average      grade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3DB94F2-4D9A-4972-8434-33932570E2BF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Array Processing</a:t>
            </a:r>
          </a:p>
        </p:txBody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	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const int ISIZE = 5;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	string name[ISIZE];   // student name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float average[ISIZE]; // course average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char grade[ISIZE];    // course grade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...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for (int i = 0; i &lt; ISIZE; i++)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	cout 	&lt;&lt; " Student: " &lt;&lt; name[i]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	     	&lt;&lt; " Average: " &lt;&lt; average[i]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		&lt;&lt; " Grade: "   &lt;&lt; grade[i]</a:t>
            </a:r>
          </a:p>
          <a:p>
            <a:pPr eaLnBrk="1" hangingPunct="1"/>
            <a:r>
              <a:rPr lang="en-US" sz="2000" b="1" smtClean="0">
                <a:solidFill>
                  <a:srgbClr val="3D8963"/>
                </a:solidFill>
              </a:rPr>
              <a:t>	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	&lt;&lt;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14A7920-5D5A-4F47-A2CF-019F45D48CD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839200" cy="685800"/>
          </a:xfrm>
        </p:spPr>
        <p:txBody>
          <a:bodyPr/>
          <a:lstStyle/>
          <a:p>
            <a:pPr eaLnBrk="1" hangingPunct="1"/>
            <a:r>
              <a:rPr lang="en-US" smtClean="0"/>
              <a:t>8.8  Arrays as Function Arguments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smtClean="0"/>
              <a:t>To define a function that has an array parameter, use empty </a:t>
            </a:r>
            <a:r>
              <a:rPr lang="en-US" sz="2400" b="1" smtClean="0">
                <a:latin typeface="Courier New" pitchFamily="49" charset="0"/>
              </a:rPr>
              <a:t>[]</a:t>
            </a:r>
            <a:r>
              <a:rPr lang="en-US" sz="2400" smtClean="0"/>
              <a:t> for array argument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400" smtClean="0"/>
              <a:t>To pass an array to a function, just use the array name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800" smtClean="0">
                <a:latin typeface="Courier New" pitchFamily="49" charset="0"/>
              </a:rPr>
              <a:t>	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// Function prototype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void showScores(int []);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000" b="1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// Function header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void showScores(int tests[])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000" b="1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// Function call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	showScores(tests);</a:t>
            </a:r>
            <a:endParaRPr lang="en-US" sz="2000" b="1" smtClean="0">
              <a:solidFill>
                <a:srgbClr val="3D89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56C4B5C-5FF6-43D7-A15B-1DAED4C4B4A2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smtClean="0"/>
              <a:t>Passing an Array Element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smtClean="0"/>
              <a:t>Passing a single array element to a function is no different than passing a regular variable of that data type 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smtClean="0"/>
              <a:t>Normally you’d call the function in a loop whose iterations = size declarator to process each array element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smtClean="0"/>
              <a:t>Function does not need to know the value it receives is coming from an array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ts val="1200"/>
              </a:spcAft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for (int i = 0; i &lt; ISIZE; i++) 	displayValue(score[i]);     	// call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void displayValue(int item) 	// header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{  	cout &lt;&lt; item &lt;&lt; endl; }</a:t>
            </a:r>
            <a:endParaRPr lang="en-US" sz="2000" b="1" smtClean="0">
              <a:solidFill>
                <a:srgbClr val="3D89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D1E979D-4028-449B-BA76-C4DD3D90D00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smtClean="0"/>
              <a:t>Passing an Entire Array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1910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Use the array name, without any brackets, as the argument</a:t>
            </a:r>
          </a:p>
          <a:p>
            <a:pPr eaLnBrk="1" hangingPunct="1"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Should also pass the array size so the function knows how many elements to process in </a:t>
            </a:r>
            <a:r>
              <a:rPr lang="en-US" sz="2400" u="sng" dirty="0" smtClean="0"/>
              <a:t>its</a:t>
            </a:r>
            <a:r>
              <a:rPr lang="en-US" sz="2400" dirty="0" smtClean="0"/>
              <a:t> loop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showScores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(tests, 5);			// call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void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showScores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[],</a:t>
            </a:r>
            <a:r>
              <a:rPr lang="en-US" sz="2000" b="1" dirty="0" smtClean="0">
                <a:solidFill>
                  <a:srgbClr val="3D8963"/>
                </a:solidFill>
              </a:rPr>
              <a:t>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); 		// prototype 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void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showScores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A[],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size)	// header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{  	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 for (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x = 0; x &lt; size; x++) 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&lt;&lt; A[x] &lt;&lt;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; 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B2B3634-DBE6-47C5-9E21-597F5049B5A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839787"/>
          </a:xfrm>
        </p:spPr>
        <p:txBody>
          <a:bodyPr/>
          <a:lstStyle/>
          <a:p>
            <a:pPr algn="ctr" eaLnBrk="1" hangingPunct="1"/>
            <a:r>
              <a:rPr lang="en-US" smtClean="0"/>
              <a:t>Topics </a:t>
            </a:r>
            <a:r>
              <a:rPr lang="en-US" sz="3200" smtClean="0"/>
              <a:t>(continued)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552700"/>
            <a:ext cx="8153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8.8   Arrays as Function Arguments</a:t>
            </a:r>
          </a:p>
          <a:p>
            <a:pPr eaLnBrk="1" hangingPunct="1"/>
            <a:r>
              <a:rPr lang="en-US" dirty="0" smtClean="0"/>
              <a:t>8.9   Two-Dimensional Arrays</a:t>
            </a:r>
          </a:p>
          <a:p>
            <a:pPr eaLnBrk="1" hangingPunct="1"/>
            <a:r>
              <a:rPr lang="en-US" dirty="0" smtClean="0"/>
              <a:t>8.10 Arrays with Three or More Dimensions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611187"/>
          </a:xfrm>
        </p:spPr>
        <p:txBody>
          <a:bodyPr/>
          <a:lstStyle/>
          <a:p>
            <a:r>
              <a:rPr lang="en-US" sz="3200" dirty="0" err="1"/>
              <a:t>s</a:t>
            </a:r>
            <a:r>
              <a:rPr lang="en-US" sz="3200" dirty="0" err="1" smtClean="0"/>
              <a:t>izeof</a:t>
            </a:r>
            <a:r>
              <a:rPr lang="en-US" sz="3200" dirty="0" smtClean="0"/>
              <a:t> operator when passing array to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94688" cy="4572000"/>
          </a:xfrm>
        </p:spPr>
        <p:txBody>
          <a:bodyPr/>
          <a:lstStyle/>
          <a:p>
            <a:pPr marL="0" indent="0"/>
            <a:r>
              <a:rPr lang="en-US" sz="2400" dirty="0" smtClean="0"/>
              <a:t>You can't use the </a:t>
            </a:r>
            <a:r>
              <a:rPr lang="en-US" sz="2400" dirty="0" err="1" smtClean="0"/>
              <a:t>sizeof</a:t>
            </a:r>
            <a:r>
              <a:rPr lang="en-US" sz="2400" dirty="0" smtClean="0"/>
              <a:t> operator to determine the number of elements in an array:</a:t>
            </a:r>
            <a:br>
              <a:rPr lang="en-US" sz="2400" dirty="0" smtClean="0"/>
            </a:br>
            <a:endParaRPr lang="en-US" sz="2400" dirty="0" smtClean="0"/>
          </a:p>
          <a:p>
            <a:pPr marL="0" indent="0"/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void foo(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a[])</a:t>
            </a:r>
          </a:p>
          <a:p>
            <a:pPr marL="0" indent="0"/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 marL="0" indent="0"/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=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sizeof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(a) /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sizeof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);</a:t>
            </a:r>
          </a:p>
          <a:p>
            <a:pPr marL="0" indent="0"/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endl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; </a:t>
            </a:r>
          </a:p>
          <a:p>
            <a:pPr marL="0" indent="0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marL="0" indent="0"/>
            <a:endParaRPr lang="en-US" sz="2000" b="1" dirty="0">
              <a:solidFill>
                <a:srgbClr val="3D8963"/>
              </a:solidFill>
              <a:latin typeface="Courier New" pitchFamily="49" charset="0"/>
            </a:endParaRPr>
          </a:p>
          <a:p>
            <a:pPr marL="0" indent="0"/>
            <a:r>
              <a:rPr lang="en-US" sz="2400" dirty="0"/>
              <a:t>Reason: a is a pointer, so </a:t>
            </a:r>
            <a:r>
              <a:rPr lang="en-US" sz="2400" dirty="0" err="1"/>
              <a:t>sizeof</a:t>
            </a:r>
            <a:r>
              <a:rPr lang="en-US" sz="2400" dirty="0"/>
              <a:t>(a) will be size of pointer (usually 4), not </a:t>
            </a:r>
            <a:r>
              <a:rPr lang="en-US" sz="2400" dirty="0" err="1"/>
              <a:t>sizeof</a:t>
            </a:r>
            <a:r>
              <a:rPr lang="en-US" sz="2400" dirty="0"/>
              <a:t> the array.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</a:t>
            </a:r>
            <a:fld id="{800B7E6E-B811-42F3-8BD5-156AF745229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2F6BE78F-2D11-47B3-AADD-EAB765661BE2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687387"/>
          </a:xfrm>
        </p:spPr>
        <p:txBody>
          <a:bodyPr/>
          <a:lstStyle/>
          <a:p>
            <a:pPr eaLnBrk="1" hangingPunct="1"/>
            <a:r>
              <a:rPr lang="en-US" smtClean="0"/>
              <a:t>Modifying Arrays in Functions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Array parameters in functions are similar to reference variables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Reason: name of array is an address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So changes made to array in a function are made to the actual array in the calling function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Therefore must be careful that an array is not </a:t>
            </a:r>
            <a:r>
              <a:rPr lang="en-US" sz="2400" i="1" dirty="0" smtClean="0"/>
              <a:t>inadvertently</a:t>
            </a:r>
            <a:r>
              <a:rPr lang="en-US" sz="2400" dirty="0" smtClean="0"/>
              <a:t> changed by a function (or an use </a:t>
            </a:r>
            <a:r>
              <a:rPr lang="en-US" sz="2400" dirty="0" err="1" smtClean="0"/>
              <a:t>const</a:t>
            </a:r>
            <a:r>
              <a:rPr lang="en-US" sz="2400" dirty="0" smtClean="0"/>
              <a:t> keyword, to be covered later)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2212E94-151F-40B8-9AC7-93A504DB567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8.9  Two-Dimensional Arrays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915400" cy="28194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smtClean="0"/>
              <a:t>Can define one array for multiple sets of data</a:t>
            </a:r>
          </a:p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smtClean="0"/>
              <a:t>Like a table in a spreadsheet</a:t>
            </a:r>
          </a:p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smtClean="0"/>
              <a:t>Use two size declarators in definition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</a:rPr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int exams[4][3];</a:t>
            </a:r>
          </a:p>
        </p:txBody>
      </p:sp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1828800" y="5105400"/>
            <a:ext cx="1371600" cy="838200"/>
            <a:chOff x="2064" y="3360"/>
            <a:chExt cx="864" cy="528"/>
          </a:xfrm>
        </p:grpSpPr>
        <p:sp>
          <p:nvSpPr>
            <p:cNvPr id="31755" name="Text Box 4"/>
            <p:cNvSpPr txBox="1">
              <a:spLocks noChangeArrowheads="1"/>
            </p:cNvSpPr>
            <p:nvPr/>
          </p:nvSpPr>
          <p:spPr bwMode="auto">
            <a:xfrm>
              <a:off x="2064" y="3408"/>
              <a:ext cx="8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baseline="0">
                  <a:solidFill>
                    <a:schemeClr val="accent2"/>
                  </a:solidFill>
                  <a:latin typeface="Arial" charset="0"/>
                </a:rPr>
                <a:t>Number     of rows</a:t>
              </a:r>
            </a:p>
          </p:txBody>
        </p:sp>
        <p:sp>
          <p:nvSpPr>
            <p:cNvPr id="31756" name="Oval 5"/>
            <p:cNvSpPr>
              <a:spLocks noChangeArrowheads="1"/>
            </p:cNvSpPr>
            <p:nvPr/>
          </p:nvSpPr>
          <p:spPr bwMode="auto">
            <a:xfrm>
              <a:off x="2064" y="3360"/>
              <a:ext cx="864" cy="528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50" name="Group 12"/>
          <p:cNvGrpSpPr>
            <a:grpSpLocks/>
          </p:cNvGrpSpPr>
          <p:nvPr/>
        </p:nvGrpSpPr>
        <p:grpSpPr bwMode="auto">
          <a:xfrm>
            <a:off x="4191000" y="5181600"/>
            <a:ext cx="1371600" cy="838200"/>
            <a:chOff x="3024" y="3072"/>
            <a:chExt cx="864" cy="528"/>
          </a:xfrm>
        </p:grpSpPr>
        <p:sp>
          <p:nvSpPr>
            <p:cNvPr id="31753" name="Text Box 8"/>
            <p:cNvSpPr txBox="1">
              <a:spLocks noChangeArrowheads="1"/>
            </p:cNvSpPr>
            <p:nvPr/>
          </p:nvSpPr>
          <p:spPr bwMode="auto">
            <a:xfrm>
              <a:off x="3024" y="3120"/>
              <a:ext cx="8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baseline="0">
                  <a:solidFill>
                    <a:schemeClr val="accent2"/>
                  </a:solidFill>
                  <a:latin typeface="Arial" charset="0"/>
                </a:rPr>
                <a:t>Number     of cols</a:t>
              </a:r>
            </a:p>
          </p:txBody>
        </p:sp>
        <p:sp>
          <p:nvSpPr>
            <p:cNvPr id="31754" name="Oval 9"/>
            <p:cNvSpPr>
              <a:spLocks noChangeArrowheads="1"/>
            </p:cNvSpPr>
            <p:nvPr/>
          </p:nvSpPr>
          <p:spPr bwMode="auto">
            <a:xfrm>
              <a:off x="3024" y="3072"/>
              <a:ext cx="864" cy="528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1" name="Line 13"/>
          <p:cNvSpPr>
            <a:spLocks noChangeShapeType="1"/>
          </p:cNvSpPr>
          <p:nvPr/>
        </p:nvSpPr>
        <p:spPr bwMode="auto">
          <a:xfrm flipV="1">
            <a:off x="2590800" y="4495800"/>
            <a:ext cx="68580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14"/>
          <p:cNvSpPr>
            <a:spLocks noChangeShapeType="1"/>
          </p:cNvSpPr>
          <p:nvPr/>
        </p:nvSpPr>
        <p:spPr bwMode="auto">
          <a:xfrm flipH="1" flipV="1">
            <a:off x="3962400" y="4495800"/>
            <a:ext cx="9144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4FB1EB17-5BB8-40BC-86FD-433769E58878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Two-Dimensional Array Representation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	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exams[4][3]; </a:t>
            </a:r>
            <a:r>
              <a:rPr lang="en-US" sz="2400" b="1" dirty="0" smtClean="0">
                <a:latin typeface="Courier New" pitchFamily="49" charset="0"/>
              </a:rPr>
              <a:t>// row &amp; column</a:t>
            </a:r>
          </a:p>
          <a:p>
            <a:pPr eaLnBrk="1" hangingPunct="1">
              <a:lnSpc>
                <a:spcPct val="90000"/>
              </a:lnSpc>
            </a:pPr>
            <a:endParaRPr lang="en-US" b="1" dirty="0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Use two indexes to access element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exams[1][2] = 86;</a:t>
            </a:r>
          </a:p>
        </p:txBody>
      </p:sp>
      <p:graphicFrame>
        <p:nvGraphicFramePr>
          <p:cNvPr id="82017" name="Group 97"/>
          <p:cNvGraphicFramePr>
            <a:graphicFrameLocks noGrp="1"/>
          </p:cNvGraphicFramePr>
          <p:nvPr/>
        </p:nvGraphicFramePr>
        <p:xfrm>
          <a:off x="1981200" y="2895600"/>
          <a:ext cx="5715000" cy="17907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471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exams[0][0]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exams[0][1]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exams[0][2]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exams[1][0]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exams[1][1]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exams[1][2]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exams[2][0]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exams[2][1]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exams[2][2]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exams[3][0]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exams[3][1]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exams[3][2]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95" name="Text Box 93"/>
          <p:cNvSpPr txBox="1">
            <a:spLocks noChangeArrowheads="1"/>
          </p:cNvSpPr>
          <p:nvPr/>
        </p:nvSpPr>
        <p:spPr bwMode="auto">
          <a:xfrm>
            <a:off x="4343400" y="2514600"/>
            <a:ext cx="1228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 baseline="0">
                <a:latin typeface="Arial" charset="0"/>
              </a:rPr>
              <a:t>columns</a:t>
            </a:r>
          </a:p>
        </p:txBody>
      </p:sp>
      <p:sp>
        <p:nvSpPr>
          <p:cNvPr id="32796" name="Text Box 94"/>
          <p:cNvSpPr txBox="1">
            <a:spLocks noChangeArrowheads="1"/>
          </p:cNvSpPr>
          <p:nvPr/>
        </p:nvSpPr>
        <p:spPr bwMode="auto">
          <a:xfrm>
            <a:off x="1441450" y="3276600"/>
            <a:ext cx="381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sz="2000" b="1" baseline="0">
                <a:latin typeface="Arial" charset="0"/>
              </a:rPr>
              <a:t>r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 baseline="0">
                <a:latin typeface="Arial" charset="0"/>
              </a:rPr>
              <a:t>o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 baseline="0">
                <a:latin typeface="Arial" charset="0"/>
              </a:rPr>
              <a:t>w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 baseline="0">
                <a:latin typeface="Arial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E89B8B8-A9A3-41FF-83ED-8C788A01BD7C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Initialization at Definition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buFontTx/>
              <a:buChar char="•"/>
            </a:pPr>
            <a:r>
              <a:rPr lang="en-US" smtClean="0"/>
              <a:t>Two-dimensional arrays are initialized row-by-row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int exams[2][2] = { {84, 78},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						  {92, 97} };</a:t>
            </a:r>
            <a:endParaRPr lang="en-US" b="1" smtClean="0">
              <a:solidFill>
                <a:srgbClr val="3D8963"/>
              </a:solidFill>
            </a:endParaRPr>
          </a:p>
          <a:p>
            <a:pPr lvl="1" eaLnBrk="1" hangingPunct="1">
              <a:buFontTx/>
              <a:buNone/>
            </a:pPr>
            <a:endParaRPr lang="en-US" b="1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endParaRPr lang="en-US" smtClean="0"/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FontTx/>
              <a:buChar char="•"/>
            </a:pPr>
            <a:r>
              <a:rPr lang="en-US" smtClean="0"/>
              <a:t>Can omit inner </a:t>
            </a:r>
            <a:r>
              <a:rPr lang="en-US" b="1" smtClean="0">
                <a:latin typeface="Courier New" pitchFamily="49" charset="0"/>
              </a:rPr>
              <a:t>{</a:t>
            </a:r>
            <a:r>
              <a:rPr lang="en-US" b="1" smtClean="0"/>
              <a:t> </a:t>
            </a:r>
            <a:r>
              <a:rPr lang="en-US" b="1" smtClean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84007" name="Group 39"/>
          <p:cNvGraphicFramePr>
            <a:graphicFrameLocks noGrp="1"/>
          </p:cNvGraphicFramePr>
          <p:nvPr/>
        </p:nvGraphicFramePr>
        <p:xfrm>
          <a:off x="2514600" y="3581400"/>
          <a:ext cx="1066800" cy="9144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A3E1D97-6BCA-4B87-B501-8B0DEC055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992188"/>
          </a:xfrm>
        </p:spPr>
        <p:txBody>
          <a:bodyPr/>
          <a:lstStyle/>
          <a:p>
            <a:pPr eaLnBrk="1" hangingPunct="1"/>
            <a:r>
              <a:rPr lang="en-US" smtClean="0"/>
              <a:t>Passing a Two-Dimensional Array to a Function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610600" cy="3962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Char char="•"/>
            </a:pPr>
            <a:r>
              <a:rPr lang="en-US" sz="2800" smtClean="0"/>
              <a:t>Use array name as argument in function call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	getExams(exams, 2);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en-US" sz="2800" smtClean="0"/>
              <a:t>Use empty </a:t>
            </a:r>
            <a:r>
              <a:rPr lang="en-US" sz="2800" b="1" smtClean="0">
                <a:latin typeface="Courier New" pitchFamily="49" charset="0"/>
              </a:rPr>
              <a:t>[]</a:t>
            </a:r>
            <a:r>
              <a:rPr lang="en-US" sz="2800" smtClean="0"/>
              <a:t> for row and a size declarator for col in the prototype and header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// Prototype, where NUM_COLS is 2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void getExams(int[][NUM_COLS], int);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// Header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void getExams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     (int</a:t>
            </a:r>
            <a:r>
              <a:rPr lang="en-US" sz="2800" b="1" smtClean="0">
                <a:solidFill>
                  <a:srgbClr val="3D8963"/>
                </a:solidFill>
              </a:rPr>
              <a:t> </a:t>
            </a: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exams[][NUM_COLS],</a:t>
            </a:r>
            <a:r>
              <a:rPr lang="en-US" sz="2800" b="1" smtClean="0">
                <a:solidFill>
                  <a:srgbClr val="3D8963"/>
                </a:solidFill>
              </a:rPr>
              <a:t> </a:t>
            </a: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smtClean="0">
                <a:solidFill>
                  <a:srgbClr val="3D8963"/>
                </a:solidFill>
              </a:rPr>
              <a:t> </a:t>
            </a: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rows)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7BCDC53D-4BDA-4630-9D00-EBADC711DD62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8.10 Arrays with Three or More Dimensions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Can define arrays with any number of dimensions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short rectSolid(2,3,5);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	double timeGrid(3,4,3,4);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When used as parameter, specify size of all but 1</a:t>
            </a:r>
            <a:r>
              <a:rPr lang="en-US" baseline="30000" smtClean="0"/>
              <a:t>st</a:t>
            </a:r>
            <a:r>
              <a:rPr lang="en-US" smtClean="0"/>
              <a:t> dimension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void getRectSolid(short [][3][5]);</a:t>
            </a:r>
            <a:endParaRPr lang="en-US" b="1" smtClean="0">
              <a:solidFill>
                <a:srgbClr val="3D89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</a:t>
            </a:r>
            <a:endParaRPr lang="en-US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</a:t>
            </a:r>
            <a:fld id="{2CF5B9D9-242E-4ACE-A463-86A424D1EEF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14031F3-10DB-4AE6-9378-B4FBA6F9651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990600"/>
          </a:xfrm>
        </p:spPr>
        <p:txBody>
          <a:bodyPr/>
          <a:lstStyle/>
          <a:p>
            <a:pPr eaLnBrk="1" hangingPunct="1"/>
            <a:r>
              <a:rPr lang="en-US" smtClean="0"/>
              <a:t>8.1  Arrays Hold Multiple Values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938338"/>
            <a:ext cx="8294688" cy="3548062"/>
          </a:xfrm>
        </p:spPr>
        <p:txBody>
          <a:bodyPr/>
          <a:lstStyle/>
          <a:p>
            <a:pPr marL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Array</a:t>
            </a:r>
            <a:r>
              <a:rPr lang="en-US" sz="2400" dirty="0" smtClean="0"/>
              <a:t> is a variable (or constant)</a:t>
            </a:r>
          </a:p>
          <a:p>
            <a:pPr marL="0"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400" u="sng" dirty="0" smtClean="0"/>
              <a:t>But</a:t>
            </a:r>
            <a:r>
              <a:rPr lang="en-US" sz="2400" dirty="0" smtClean="0"/>
              <a:t> it can store </a:t>
            </a:r>
            <a:r>
              <a:rPr lang="en-US" sz="2400" u="sng" dirty="0" smtClean="0"/>
              <a:t>multiple</a:t>
            </a:r>
            <a:r>
              <a:rPr lang="en-US" sz="2400" dirty="0" smtClean="0"/>
              <a:t> values </a:t>
            </a:r>
          </a:p>
          <a:p>
            <a:pPr marL="0"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400" dirty="0" smtClean="0"/>
              <a:t>Data type may be </a:t>
            </a:r>
            <a:r>
              <a:rPr lang="en-US" sz="2400" dirty="0" err="1" smtClean="0">
                <a:solidFill>
                  <a:srgbClr val="3D8963"/>
                </a:solidFill>
              </a:rPr>
              <a:t>int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3D8963"/>
                </a:solidFill>
              </a:rPr>
              <a:t>double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3D8963"/>
                </a:solidFill>
              </a:rPr>
              <a:t>char</a:t>
            </a:r>
            <a:r>
              <a:rPr lang="en-US" sz="2400" dirty="0" smtClean="0"/>
              <a:t>, or </a:t>
            </a:r>
            <a:r>
              <a:rPr lang="en-US" sz="2400" dirty="0" smtClean="0">
                <a:solidFill>
                  <a:srgbClr val="3D8963"/>
                </a:solidFill>
              </a:rPr>
              <a:t>string</a:t>
            </a:r>
          </a:p>
          <a:p>
            <a:pPr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400" u="sng" dirty="0" smtClean="0"/>
              <a:t>But</a:t>
            </a:r>
            <a:r>
              <a:rPr lang="en-US" sz="2400" dirty="0" smtClean="0"/>
              <a:t> all values must be of </a:t>
            </a:r>
            <a:r>
              <a:rPr lang="en-US" sz="2400" u="sng" dirty="0" smtClean="0"/>
              <a:t>same</a:t>
            </a:r>
            <a:r>
              <a:rPr lang="en-US" sz="2400" dirty="0" smtClean="0"/>
              <a:t> data type</a:t>
            </a:r>
          </a:p>
          <a:p>
            <a:pPr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400" dirty="0" smtClean="0"/>
              <a:t>Values are stored in adjacent memory locations (important in using loops – discussed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609600"/>
          </a:xfrm>
        </p:spPr>
        <p:txBody>
          <a:bodyPr/>
          <a:lstStyle/>
          <a:p>
            <a:pPr eaLnBrk="1" hangingPunct="1"/>
            <a:r>
              <a:rPr lang="en-US" smtClean="0"/>
              <a:t>Declaring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94688" cy="45720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400" dirty="0" smtClean="0"/>
              <a:t>Like declaring variable (data type, name, semicolon)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400" dirty="0" smtClean="0"/>
              <a:t>Except also [ ] operator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400" dirty="0" smtClean="0"/>
              <a:t>Value inside [ ] called </a:t>
            </a:r>
            <a:r>
              <a:rPr lang="en-US" sz="2400" dirty="0" smtClean="0">
                <a:solidFill>
                  <a:schemeClr val="accent2"/>
                </a:solidFill>
              </a:rPr>
              <a:t>size </a:t>
            </a:r>
            <a:r>
              <a:rPr lang="en-US" sz="2400" dirty="0" err="1" smtClean="0">
                <a:solidFill>
                  <a:schemeClr val="accent2"/>
                </a:solidFill>
              </a:rPr>
              <a:t>declarator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Size </a:t>
            </a:r>
            <a:r>
              <a:rPr lang="en-US" sz="2400" dirty="0" err="1" smtClean="0">
                <a:solidFill>
                  <a:schemeClr val="accent2"/>
                </a:solidFill>
              </a:rPr>
              <a:t>declarator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= number of elements in array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Size </a:t>
            </a:r>
            <a:r>
              <a:rPr lang="en-US" sz="2400" dirty="0" err="1" smtClean="0">
                <a:solidFill>
                  <a:schemeClr val="accent2"/>
                </a:solidFill>
              </a:rPr>
              <a:t>declarator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is an </a:t>
            </a:r>
            <a:r>
              <a:rPr lang="en-US" sz="2400" dirty="0" smtClean="0">
                <a:solidFill>
                  <a:schemeClr val="accent2"/>
                </a:solidFill>
              </a:rPr>
              <a:t>integer</a:t>
            </a:r>
            <a:r>
              <a:rPr lang="en-US" sz="2400" dirty="0" smtClean="0"/>
              <a:t>, either </a:t>
            </a:r>
            <a:r>
              <a:rPr lang="en-US" sz="2400" dirty="0" smtClean="0">
                <a:solidFill>
                  <a:schemeClr val="accent2"/>
                </a:solidFill>
              </a:rPr>
              <a:t>literal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chemeClr val="accent2"/>
                </a:solidFill>
              </a:rPr>
              <a:t>constant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Size </a:t>
            </a:r>
            <a:r>
              <a:rPr lang="en-US" sz="2400" dirty="0" err="1" smtClean="0">
                <a:solidFill>
                  <a:schemeClr val="accent2"/>
                </a:solidFill>
              </a:rPr>
              <a:t>declarator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may </a:t>
            </a:r>
            <a:r>
              <a:rPr lang="en-US" sz="2400" u="sng" dirty="0" smtClean="0"/>
              <a:t>not</a:t>
            </a:r>
            <a:r>
              <a:rPr lang="en-US" sz="2400" dirty="0" smtClean="0"/>
              <a:t> be a variable (see next slide)</a:t>
            </a:r>
          </a:p>
          <a:p>
            <a:pPr lvl="1" eaLnBrk="1" hangingPunct="1">
              <a:spcBef>
                <a:spcPts val="2400"/>
              </a:spcBef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int tests[5]; // using literal</a:t>
            </a:r>
            <a:endParaRPr lang="en-US" sz="2000" b="1" dirty="0" smtClean="0">
              <a:solidFill>
                <a:srgbClr val="3D8963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int ISIZE = 5;</a:t>
            </a:r>
            <a:r>
              <a:rPr lang="en-US" sz="2000" dirty="0" smtClean="0"/>
              <a:t>	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int tests[ISIZE]; // using constant</a:t>
            </a:r>
          </a:p>
          <a:p>
            <a:pPr marL="342900" lvl="1" indent="-342900" eaLnBrk="1" hangingPunct="1">
              <a:spcBef>
                <a:spcPts val="0"/>
              </a:spcBef>
              <a:buFontTx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721C26E-8A13-402B-8C0B-C2297F6A3B9A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87388"/>
          </a:xfrm>
        </p:spPr>
        <p:txBody>
          <a:bodyPr/>
          <a:lstStyle/>
          <a:p>
            <a:pPr eaLnBrk="1" hangingPunct="1"/>
            <a:r>
              <a:rPr lang="en-US" smtClean="0"/>
              <a:t>Size declarator cannot be variable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05800" cy="4876800"/>
          </a:xfrm>
        </p:spPr>
        <p:txBody>
          <a:bodyPr/>
          <a:lstStyle/>
          <a:p>
            <a:pPr marL="342900" lvl="1" indent="-342900" eaLnBrk="1" hangingPunct="1">
              <a:spcBef>
                <a:spcPts val="0"/>
              </a:spcBef>
              <a:buFontTx/>
              <a:buNone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	Size </a:t>
            </a:r>
            <a:r>
              <a:rPr lang="en-US" sz="2400" dirty="0" err="1" smtClean="0">
                <a:solidFill>
                  <a:schemeClr val="accent2"/>
                </a:solidFill>
              </a:rPr>
              <a:t>declarator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[ ] must be an integer literal or constant; it </a:t>
            </a:r>
            <a:r>
              <a:rPr lang="en-US" sz="2400" u="sng" dirty="0" smtClean="0"/>
              <a:t>cannot</a:t>
            </a:r>
            <a:r>
              <a:rPr lang="en-US" sz="2400" dirty="0" smtClean="0"/>
              <a:t> be a variable: </a:t>
            </a:r>
          </a:p>
          <a:p>
            <a:pPr lvl="1" eaLnBrk="1" hangingPunct="1">
              <a:spcBef>
                <a:spcPts val="2400"/>
              </a:spcBef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int size;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cout &lt;&lt; "Size of array; ";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cin &gt;&gt; size;</a:t>
            </a:r>
          </a:p>
          <a:p>
            <a:pPr lvl="1" eaLnBrk="1" hangingPunct="1">
              <a:spcAft>
                <a:spcPts val="1200"/>
              </a:spcAft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int arr[size];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// compiler error</a:t>
            </a:r>
          </a:p>
          <a:p>
            <a:pPr marL="0" lvl="1" indent="342900" eaLnBrk="1" hangingPunct="1">
              <a:spcBef>
                <a:spcPts val="1200"/>
              </a:spcBef>
              <a:buFontTx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error</a:t>
            </a:r>
            <a:r>
              <a:rPr lang="en-US" sz="2000" dirty="0" smtClean="0"/>
              <a:t> C2057: expected constant expression</a:t>
            </a:r>
          </a:p>
          <a:p>
            <a:pPr marL="342900" lvl="1" indent="-342900" eaLnBrk="1" hangingPunct="1">
              <a:spcBef>
                <a:spcPts val="1200"/>
              </a:spcBef>
              <a:buFontTx/>
              <a:buNone/>
              <a:defRPr/>
            </a:pPr>
            <a:r>
              <a:rPr lang="en-US" sz="2400" dirty="0" smtClean="0"/>
              <a:t>	Exception – size declarator may be variable </a:t>
            </a:r>
            <a:r>
              <a:rPr lang="en-US" sz="2400" u="sng" dirty="0" smtClean="0"/>
              <a:t>if</a:t>
            </a:r>
            <a:r>
              <a:rPr lang="en-US" sz="2400" dirty="0" smtClean="0"/>
              <a:t> you create array differently using dynamic memory allocation (to be covered in later chapter)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C014E3B-5AC5-43B6-B3B7-438511914D99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55B11FB-6544-4B34-98A6-701BF09A109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685800"/>
          </a:xfrm>
        </p:spPr>
        <p:txBody>
          <a:bodyPr/>
          <a:lstStyle/>
          <a:p>
            <a:pPr eaLnBrk="1" hangingPunct="1"/>
            <a:r>
              <a:rPr lang="en-US" smtClean="0"/>
              <a:t>Array Size (in bytes)</a:t>
            </a:r>
          </a:p>
        </p:txBody>
      </p:sp>
      <p:sp>
        <p:nvSpPr>
          <p:cNvPr id="1126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4191000"/>
          </a:xfrm>
        </p:spPr>
        <p:txBody>
          <a:bodyPr/>
          <a:lstStyle/>
          <a:p>
            <a:pPr marL="0" lvl="1" eaLnBrk="1" hangingPunct="1">
              <a:lnSpc>
                <a:spcPct val="80000"/>
              </a:lnSpc>
              <a:spcBef>
                <a:spcPct val="40000"/>
              </a:spcBef>
              <a:buFontTx/>
              <a:buNone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Size</a:t>
            </a:r>
            <a:r>
              <a:rPr lang="en-US" sz="2400" dirty="0" smtClean="0"/>
              <a:t> of array is:</a:t>
            </a:r>
          </a:p>
          <a:p>
            <a:pPr marL="182880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800" i="1" dirty="0" smtClean="0"/>
              <a:t>     </a:t>
            </a:r>
            <a:r>
              <a:rPr lang="en-US" sz="2400" i="1" dirty="0" smtClean="0"/>
              <a:t>(number of elements) * (bytes needed for each element)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2400" dirty="0" smtClean="0"/>
              <a:t>Assuming</a:t>
            </a:r>
            <a:r>
              <a:rPr lang="en-US" sz="2800" dirty="0" smtClean="0"/>
              <a:t>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dirty="0" smtClean="0"/>
              <a:t> </a:t>
            </a:r>
            <a:r>
              <a:rPr lang="en-US" sz="2400" dirty="0" smtClean="0"/>
              <a:t>uses 4 bytes and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double </a:t>
            </a:r>
            <a:r>
              <a:rPr lang="en-US" sz="2400" dirty="0" smtClean="0"/>
              <a:t>uses 8 bytes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const int ISIZE = 5, DSIZE = 10;</a:t>
            </a:r>
          </a:p>
          <a:p>
            <a:pPr marL="347472" lvl="1" indent="-347472" eaLnBrk="1" hangingPunct="1">
              <a:lnSpc>
                <a:spcPct val="85000"/>
              </a:lnSpc>
              <a:spcBef>
                <a:spcPct val="40000"/>
              </a:spcBef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int tests[ISIZE];  </a:t>
            </a:r>
          </a:p>
          <a:p>
            <a:pPr marL="347472" lvl="1" indent="-347472" eaLnBrk="1" hangingPunct="1">
              <a:lnSpc>
                <a:spcPct val="85000"/>
              </a:lnSpc>
              <a:spcBef>
                <a:spcPct val="400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double volumes[DSIZE];</a:t>
            </a:r>
          </a:p>
          <a:p>
            <a:pPr marL="347472" lvl="1" indent="-347472" eaLnBrk="1" hangingPunct="1"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tests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400" dirty="0" smtClean="0"/>
              <a:t>holds 5 </a:t>
            </a:r>
            <a:r>
              <a:rPr lang="en-US" sz="2400" dirty="0" err="1" smtClean="0"/>
              <a:t>ints</a:t>
            </a:r>
            <a:r>
              <a:rPr lang="en-US" sz="2400" dirty="0" smtClean="0"/>
              <a:t>, occupies 20 bytes </a:t>
            </a:r>
          </a:p>
          <a:p>
            <a:pPr marL="347472" lvl="1" indent="-347472" eaLnBrk="1" hangingPunct="1">
              <a:lnSpc>
                <a:spcPct val="85000"/>
              </a:lnSpc>
              <a:spcBef>
                <a:spcPct val="40000"/>
              </a:spcBef>
              <a:buFontTx/>
              <a:buNone/>
              <a:defRPr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volumes </a:t>
            </a:r>
            <a:r>
              <a:rPr lang="en-US" sz="2400" dirty="0" smtClean="0"/>
              <a:t>holds 10 doubles, occupies 80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763587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en-US" dirty="0" smtClean="0"/>
              <a:t>()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94688" cy="4572000"/>
          </a:xfrm>
        </p:spPr>
        <p:txBody>
          <a:bodyPr/>
          <a:lstStyle/>
          <a:p>
            <a:pPr marL="0" indent="0"/>
            <a:r>
              <a:rPr lang="en-US" sz="2400" dirty="0" smtClean="0"/>
              <a:t>You can use the </a:t>
            </a:r>
            <a:r>
              <a:rPr lang="en-US" sz="2400" dirty="0" err="1">
                <a:solidFill>
                  <a:schemeClr val="accent2"/>
                </a:solidFill>
              </a:rPr>
              <a:t>sizeof</a:t>
            </a:r>
            <a:r>
              <a:rPr lang="en-US" sz="2400" dirty="0">
                <a:solidFill>
                  <a:schemeClr val="accent2"/>
                </a:solidFill>
              </a:rPr>
              <a:t>() </a:t>
            </a:r>
            <a:r>
              <a:rPr lang="en-US" sz="2400" dirty="0" smtClean="0"/>
              <a:t>operator to determine the number of elements in an array.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arr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[5];</a:t>
            </a:r>
          </a:p>
          <a:p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=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sizeof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arr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) /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sizeof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);</a:t>
            </a:r>
          </a:p>
          <a:p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 &lt;&lt;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&lt;&lt;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; </a:t>
            </a:r>
            <a:r>
              <a:rPr lang="en-US" sz="2000" b="1" dirty="0" smtClean="0">
                <a:latin typeface="Courier New" pitchFamily="49" charset="0"/>
              </a:rPr>
              <a:t>// output is 5</a:t>
            </a:r>
          </a:p>
          <a:p>
            <a:endParaRPr lang="en-US" sz="2400" dirty="0"/>
          </a:p>
          <a:p>
            <a:r>
              <a:rPr lang="en-US" sz="2400" dirty="0" smtClean="0"/>
              <a:t>Numerator </a:t>
            </a:r>
            <a:r>
              <a:rPr lang="en-US" sz="2400" dirty="0"/>
              <a:t>is </a:t>
            </a:r>
            <a:r>
              <a:rPr lang="en-US" sz="2400" dirty="0" err="1">
                <a:solidFill>
                  <a:schemeClr val="accent2"/>
                </a:solidFill>
              </a:rPr>
              <a:t>sizeof</a:t>
            </a:r>
            <a:r>
              <a:rPr lang="en-US" sz="2400" dirty="0"/>
              <a:t> array</a:t>
            </a:r>
          </a:p>
          <a:p>
            <a:r>
              <a:rPr lang="en-US" sz="2400" dirty="0"/>
              <a:t>Denominator is </a:t>
            </a:r>
            <a:r>
              <a:rPr lang="en-US" sz="2400" dirty="0" err="1">
                <a:solidFill>
                  <a:schemeClr val="accent2"/>
                </a:solidFill>
              </a:rPr>
              <a:t>sizeof</a:t>
            </a:r>
            <a:r>
              <a:rPr lang="en-US" sz="2400" dirty="0"/>
              <a:t> array's data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</a:t>
            </a:r>
            <a:fld id="{800B7E6E-B811-42F3-8BD5-156AF74522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0A71D6F-2C48-4209-A257-1160BA4EF4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Storage in Memory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	</a:t>
            </a:r>
            <a:r>
              <a:rPr lang="en-US" sz="2400" smtClean="0"/>
              <a:t>The definition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 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int tests[ISIZE];  // ISIZE is 5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smtClean="0">
                <a:latin typeface="Courier New" pitchFamily="49" charset="0"/>
              </a:rPr>
              <a:t>	</a:t>
            </a:r>
            <a:r>
              <a:rPr lang="en-US" sz="2400" smtClean="0"/>
              <a:t>allocates the following memory</a:t>
            </a:r>
            <a:endParaRPr lang="en-US" sz="2400" smtClean="0">
              <a:latin typeface="Courier New" pitchFamily="49" charset="0"/>
            </a:endParaRPr>
          </a:p>
        </p:txBody>
      </p:sp>
      <p:graphicFrame>
        <p:nvGraphicFramePr>
          <p:cNvPr id="60445" name="Group 29"/>
          <p:cNvGraphicFramePr>
            <a:graphicFrameLocks noGrp="1"/>
          </p:cNvGraphicFramePr>
          <p:nvPr/>
        </p:nvGraphicFramePr>
        <p:xfrm>
          <a:off x="1524000" y="3886200"/>
          <a:ext cx="6096000" cy="517956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471" name="Group 55"/>
          <p:cNvGraphicFramePr>
            <a:graphicFrameLocks noGrp="1"/>
          </p:cNvGraphicFramePr>
          <p:nvPr/>
        </p:nvGraphicFramePr>
        <p:xfrm>
          <a:off x="1524000" y="4876800"/>
          <a:ext cx="6096000" cy="8382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first element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second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third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fourth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fifth element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65" name="Line 56"/>
          <p:cNvSpPr>
            <a:spLocks noChangeShapeType="1"/>
          </p:cNvSpPr>
          <p:nvPr/>
        </p:nvSpPr>
        <p:spPr bwMode="auto">
          <a:xfrm flipV="1">
            <a:off x="2133600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57"/>
          <p:cNvSpPr>
            <a:spLocks noChangeShapeType="1"/>
          </p:cNvSpPr>
          <p:nvPr/>
        </p:nvSpPr>
        <p:spPr bwMode="auto">
          <a:xfrm flipH="1" flipV="1">
            <a:off x="3352800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58"/>
          <p:cNvSpPr>
            <a:spLocks noChangeShapeType="1"/>
          </p:cNvSpPr>
          <p:nvPr/>
        </p:nvSpPr>
        <p:spPr bwMode="auto">
          <a:xfrm flipV="1">
            <a:off x="4572000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Line 59"/>
          <p:cNvSpPr>
            <a:spLocks noChangeShapeType="1"/>
          </p:cNvSpPr>
          <p:nvPr/>
        </p:nvSpPr>
        <p:spPr bwMode="auto">
          <a:xfrm flipV="1">
            <a:off x="5791200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Line 60"/>
          <p:cNvSpPr>
            <a:spLocks noChangeShapeType="1"/>
          </p:cNvSpPr>
          <p:nvPr/>
        </p:nvSpPr>
        <p:spPr bwMode="auto">
          <a:xfrm flipV="1">
            <a:off x="7010400" y="4419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ddis">
  <a:themeElements>
    <a:clrScheme name="Gadd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dd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dd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C:\temp\bookstuff\Gaddis\6thEd\Gaddis.pot</Template>
  <TotalTime>2793</TotalTime>
  <Words>1310</Words>
  <Application>Microsoft Office PowerPoint</Application>
  <PresentationFormat>On-screen Show (4:3)</PresentationFormat>
  <Paragraphs>442</Paragraphs>
  <Slides>37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Gaddis</vt:lpstr>
      <vt:lpstr>Chapter 8 – Numeric Arrays</vt:lpstr>
      <vt:lpstr>Topics</vt:lpstr>
      <vt:lpstr>Topics (continued)</vt:lpstr>
      <vt:lpstr>8.1  Arrays Hold Multiple Values</vt:lpstr>
      <vt:lpstr>Declaring an Array</vt:lpstr>
      <vt:lpstr>Size declarator cannot be variable</vt:lpstr>
      <vt:lpstr>Array Size (in bytes)</vt:lpstr>
      <vt:lpstr>sizeof() operator</vt:lpstr>
      <vt:lpstr>Array Storage in Memory</vt:lpstr>
      <vt:lpstr>8.2  Accessing Array Elements</vt:lpstr>
      <vt:lpstr>Array Index</vt:lpstr>
      <vt:lpstr>Accessing Array Elements</vt:lpstr>
      <vt:lpstr>Array – cin &amp; cout</vt:lpstr>
      <vt:lpstr>8.3 Array Contents – cin &amp; cout</vt:lpstr>
      <vt:lpstr>8.3 Array Contents – cin &amp; cout &amp; loop </vt:lpstr>
      <vt:lpstr>Warning - No Bounds Checking</vt:lpstr>
      <vt:lpstr>8.4  Array Initialization</vt:lpstr>
      <vt:lpstr>Partial Array Initialization</vt:lpstr>
      <vt:lpstr>Implicit Array Sizing</vt:lpstr>
      <vt:lpstr>8.5  Processing Array Contents</vt:lpstr>
      <vt:lpstr>Using Increment and Decrement Operators with Array Elements</vt:lpstr>
      <vt:lpstr>Sum/Average of Array Elements</vt:lpstr>
      <vt:lpstr>Largest Array Element</vt:lpstr>
      <vt:lpstr>8.6  Using Parallel Arrays</vt:lpstr>
      <vt:lpstr>Parallel Array Example</vt:lpstr>
      <vt:lpstr>Parallel Array Processing</vt:lpstr>
      <vt:lpstr>8.8  Arrays as Function Arguments</vt:lpstr>
      <vt:lpstr>Passing an Array Element</vt:lpstr>
      <vt:lpstr>Passing an Entire Array</vt:lpstr>
      <vt:lpstr>sizeof operator when passing array to function</vt:lpstr>
      <vt:lpstr>Modifying Arrays in Functions</vt:lpstr>
      <vt:lpstr>8.9  Two-Dimensional Arrays</vt:lpstr>
      <vt:lpstr>Two-Dimensional Array Representation</vt:lpstr>
      <vt:lpstr>Initialization at Definition</vt:lpstr>
      <vt:lpstr>Passing a Two-Dimensional Array to a Function</vt:lpstr>
      <vt:lpstr>8.10 Arrays with Three or More Dimensions</vt:lpstr>
      <vt:lpstr>The End</vt:lpstr>
    </vt:vector>
  </TitlesOfParts>
  <Company>North Central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Slides for Starting Out with C++ Early Objects Sixth Edition</dc:title>
  <dc:creator>Christopher Kardaras</dc:creator>
  <cp:lastModifiedBy>Bablu Banik</cp:lastModifiedBy>
  <cp:revision>225</cp:revision>
  <dcterms:created xsi:type="dcterms:W3CDTF">2002-07-06T17:30:06Z</dcterms:created>
  <dcterms:modified xsi:type="dcterms:W3CDTF">2015-03-19T23:57:42Z</dcterms:modified>
</cp:coreProperties>
</file>