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308" r:id="rId2"/>
    <p:sldId id="258" r:id="rId3"/>
    <p:sldId id="260" r:id="rId4"/>
    <p:sldId id="320" r:id="rId5"/>
    <p:sldId id="322" r:id="rId6"/>
    <p:sldId id="310" r:id="rId7"/>
    <p:sldId id="283" r:id="rId8"/>
    <p:sldId id="324" r:id="rId9"/>
    <p:sldId id="325" r:id="rId10"/>
    <p:sldId id="326" r:id="rId11"/>
    <p:sldId id="314" r:id="rId12"/>
    <p:sldId id="315" r:id="rId13"/>
    <p:sldId id="261" r:id="rId14"/>
    <p:sldId id="312" r:id="rId15"/>
    <p:sldId id="270" r:id="rId16"/>
    <p:sldId id="272" r:id="rId17"/>
    <p:sldId id="316" r:id="rId18"/>
    <p:sldId id="318" r:id="rId19"/>
    <p:sldId id="290" r:id="rId20"/>
    <p:sldId id="289" r:id="rId21"/>
    <p:sldId id="273" r:id="rId22"/>
    <p:sldId id="262" r:id="rId23"/>
    <p:sldId id="291" r:id="rId24"/>
    <p:sldId id="293" r:id="rId25"/>
    <p:sldId id="263" r:id="rId26"/>
    <p:sldId id="317" r:id="rId27"/>
    <p:sldId id="264" r:id="rId28"/>
    <p:sldId id="266" r:id="rId29"/>
    <p:sldId id="319" r:id="rId30"/>
    <p:sldId id="31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963"/>
    <a:srgbClr val="F9F3B7"/>
    <a:srgbClr val="FD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24" autoAdjust="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 varScale="1">
        <p:scale>
          <a:sx n="86" d="100"/>
          <a:sy n="86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F04F487-EAC7-4BBA-844A-9719B9626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39EC2267-E1C9-40F2-8D77-CEF0EE22D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2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EC2267-E1C9-40F2-8D77-CEF0EE22DF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7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24ECFA-BB73-4862-9038-F112FCDC9BBE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26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5951FC-BA7D-44D0-804B-966D2A1BEDE7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4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CCBE62-9DFE-4E9A-8D2B-1FC1A37D75DE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pr12-06.cpp</a:t>
            </a:r>
          </a:p>
        </p:txBody>
      </p:sp>
    </p:spTree>
    <p:extLst>
      <p:ext uri="{BB962C8B-B14F-4D97-AF65-F5344CB8AC3E}">
        <p14:creationId xmlns:p14="http://schemas.microsoft.com/office/powerpoint/2010/main" val="14022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193AF6-B689-4717-AF44-FAEEDB9B1DCB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pr12-06.cpp</a:t>
            </a:r>
          </a:p>
        </p:txBody>
      </p:sp>
    </p:spTree>
    <p:extLst>
      <p:ext uri="{BB962C8B-B14F-4D97-AF65-F5344CB8AC3E}">
        <p14:creationId xmlns:p14="http://schemas.microsoft.com/office/powerpoint/2010/main" val="260800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D83855-0B51-4175-BF9C-D09276E35BEB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pr12-05.cpp, pr12-07.cpp, and 12-08.cpp</a:t>
            </a:r>
          </a:p>
        </p:txBody>
      </p:sp>
    </p:spTree>
    <p:extLst>
      <p:ext uri="{BB962C8B-B14F-4D97-AF65-F5344CB8AC3E}">
        <p14:creationId xmlns:p14="http://schemas.microsoft.com/office/powerpoint/2010/main" val="156936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33CB47-89C2-42EE-82E9-574BFE3F3EC3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207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F8E817-2316-4E5B-9630-3D1478164325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pr12-09.cpp</a:t>
            </a:r>
          </a:p>
        </p:txBody>
      </p:sp>
    </p:spTree>
    <p:extLst>
      <p:ext uri="{BB962C8B-B14F-4D97-AF65-F5344CB8AC3E}">
        <p14:creationId xmlns:p14="http://schemas.microsoft.com/office/powerpoint/2010/main" val="243935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66B5EA-B4E7-4D49-BC38-F091D327C398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8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0C482E-6AC6-436E-815D-ED6000668D72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pr12-10.cpp</a:t>
            </a:r>
          </a:p>
        </p:txBody>
      </p:sp>
    </p:spTree>
    <p:extLst>
      <p:ext uri="{BB962C8B-B14F-4D97-AF65-F5344CB8AC3E}">
        <p14:creationId xmlns:p14="http://schemas.microsoft.com/office/powerpoint/2010/main" val="180067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7307C2-576C-4037-8A02-C0606DE402F4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51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006EB9-1817-4280-9DC2-C41328538698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527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C56DD3-6675-44AF-8BD4-0B60E5C69877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pr12-11.cpp, pr12-12.cpp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14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318CE5-608A-4BFF-BE18-FD270F0A627F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604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B18B4F-38C7-45BA-988E-73A6C19F5FA8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pr12-14.cpp, pr12-15.cpp, and pr12-16.cpp</a:t>
            </a:r>
          </a:p>
        </p:txBody>
      </p:sp>
    </p:spTree>
    <p:extLst>
      <p:ext uri="{BB962C8B-B14F-4D97-AF65-F5344CB8AC3E}">
        <p14:creationId xmlns:p14="http://schemas.microsoft.com/office/powerpoint/2010/main" val="1547711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6B356F-FADB-4C3F-9AF6-CC261DE3B2B9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pr12-14.cpp, pr12-15.cpp, and pr12-16.cpp</a:t>
            </a:r>
          </a:p>
        </p:txBody>
      </p:sp>
    </p:spTree>
    <p:extLst>
      <p:ext uri="{BB962C8B-B14F-4D97-AF65-F5344CB8AC3E}">
        <p14:creationId xmlns:p14="http://schemas.microsoft.com/office/powerpoint/2010/main" val="317318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8506F9-0DA2-40F7-9CF3-D155A9025415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4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8506F9-0DA2-40F7-9CF3-D155A9025415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3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8506F9-0DA2-40F7-9CF3-D155A9025415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38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59EDD2-E570-41F9-8AFC-70C89CE402AF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574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59EDD2-E570-41F9-8AFC-70C89CE402AF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167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59EDD2-E570-41F9-8AFC-70C89CE402AF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442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59EDD2-E570-41F9-8AFC-70C89CE402AF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13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3D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10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4958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/>
              <a:t> 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838200" y="198120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latin typeface="Arial" charset="0"/>
              </a:rPr>
              <a:t>Starting Out with C++ </a:t>
            </a:r>
          </a:p>
          <a:p>
            <a:pPr algn="ctr">
              <a:spcBef>
                <a:spcPct val="0"/>
              </a:spcBef>
              <a:defRPr/>
            </a:pPr>
            <a:r>
              <a:rPr lang="en-US">
                <a:latin typeface="Arial" charset="0"/>
              </a:rPr>
              <a:t>Early  Objects </a:t>
            </a:r>
          </a:p>
          <a:p>
            <a:pPr algn="ctr">
              <a:spcBef>
                <a:spcPct val="0"/>
              </a:spcBef>
              <a:defRPr/>
            </a:pPr>
            <a:r>
              <a:rPr lang="en-US">
                <a:latin typeface="Arial" charset="0"/>
              </a:rPr>
              <a:t>Sixth Edition</a:t>
            </a:r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latin typeface="Arial" charset="0"/>
              </a:rPr>
              <a:t>Chapter 12: More About Characters, </a:t>
            </a:r>
            <a:br>
              <a:rPr lang="en-US" sz="3200" b="1">
                <a:latin typeface="Arial" charset="0"/>
              </a:rPr>
            </a:br>
            <a:r>
              <a:rPr lang="en-US" sz="3200" b="1">
                <a:latin typeface="Arial" charset="0"/>
              </a:rPr>
              <a:t>Strings, and the string Class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667000" y="3962400"/>
            <a:ext cx="42672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>
                <a:latin typeface="Arial" charset="0"/>
              </a:rPr>
              <a:t>by Tony Gaddis, Judy Walters, </a:t>
            </a:r>
            <a:br>
              <a:rPr lang="en-US" sz="2200">
                <a:latin typeface="Arial" charset="0"/>
              </a:rPr>
            </a:br>
            <a:r>
              <a:rPr lang="en-US" sz="2200">
                <a:latin typeface="Arial" charset="0"/>
              </a:rPr>
              <a:t>and Godfrey Muganda</a:t>
            </a:r>
          </a:p>
          <a:p>
            <a:pPr>
              <a:spcBef>
                <a:spcPct val="50000"/>
              </a:spcBef>
              <a:defRPr/>
            </a:pP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72182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74073393-1144-4F4A-AE6E-D35ACEB99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7523027F-BA95-475F-83FE-340C5CE7A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1B955572-6DDB-4240-B69C-296F8BE73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E59E4FC9-0CE2-40ED-B960-953C97D58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D4C69A97-6B90-4BF2-8698-3EF340CA9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5DCF849-60EC-436F-A13C-70C40DADA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960BC573-7DD2-4324-91A5-569DD1926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F6E4B98C-64F7-4D1D-B165-93F2B2701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7753E6B-1FEE-4D11-916A-2C84880D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AB714F05-1DF2-404B-94E6-7C487E52D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4A926CA6-7481-49BD-800F-2580F8FF0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2F2786D0-A91B-4650-A8D4-16AECAC88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E3D638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12-</a:t>
            </a:r>
            <a:fld id="{A605BD66-33D2-4D8F-8618-A23FFFF53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100">
                <a:latin typeface="Arial" charset="0"/>
              </a:rPr>
              <a:t>Copyright © 2008 Pearson Education, Inc. Publishing as Pearson Addison-Wesley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18000">
              <a:srgbClr val="F9F3B7"/>
            </a:gs>
            <a:gs pos="75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12 – </a:t>
            </a:r>
            <a:r>
              <a:rPr lang="en-US" sz="3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C-strings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94688" cy="2819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Jeffrey A. Kent</a:t>
            </a:r>
          </a:p>
          <a:p>
            <a:pPr eaLnBrk="1" hangingPunct="1"/>
            <a:r>
              <a:rPr lang="en-US" dirty="0" smtClean="0"/>
              <a:t>Professor of Computer Science</a:t>
            </a:r>
          </a:p>
          <a:p>
            <a:pPr eaLnBrk="1" hangingPunct="1"/>
            <a:r>
              <a:rPr lang="en-US" dirty="0" smtClean="0"/>
              <a:t>Los Angeles Valley College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42106"/>
            <a:ext cx="8610600" cy="5349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/>
              <a:t>Assigning value to </a:t>
            </a:r>
            <a:r>
              <a:rPr lang="en-US" sz="3200" dirty="0" smtClean="0">
                <a:solidFill>
                  <a:schemeClr val="accent2"/>
                </a:solidFill>
                <a:ea typeface="+mn-ea"/>
                <a:cs typeface="+mn-cs"/>
              </a:rPr>
              <a:t>C-string </a:t>
            </a:r>
            <a:r>
              <a:rPr lang="en-US" sz="3200" dirty="0" smtClean="0">
                <a:ea typeface="+mn-ea"/>
                <a:cs typeface="+mn-cs"/>
              </a:rPr>
              <a:t>(After Declaration)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8300"/>
            <a:ext cx="7772400" cy="3581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Unlike a string, assignment </a:t>
            </a:r>
            <a:r>
              <a:rPr lang="en-US" sz="2400" dirty="0"/>
              <a:t>operator </a:t>
            </a:r>
            <a:r>
              <a:rPr lang="en-US" sz="2400" dirty="0" smtClean="0"/>
              <a:t>causes </a:t>
            </a:r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r>
              <a:rPr lang="en-US" sz="2400" dirty="0" smtClean="0"/>
              <a:t> if </a:t>
            </a: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</a:t>
            </a:r>
            <a:r>
              <a:rPr lang="en-US" sz="2400" dirty="0"/>
              <a:t>array already </a:t>
            </a:r>
            <a:r>
              <a:rPr lang="en-US" sz="2400" dirty="0" smtClean="0"/>
              <a:t>declared:</a:t>
            </a:r>
            <a:endParaRPr lang="en-US" sz="2400" dirty="0"/>
          </a:p>
          <a:p>
            <a:pPr marL="347472" indent="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000" b="1" dirty="0">
              <a:solidFill>
                <a:srgbClr val="3D896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472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“Jeff Kent is grate!”;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Reason: </a:t>
            </a:r>
            <a:r>
              <a:rPr lang="en-US" sz="2400" dirty="0"/>
              <a:t>Name of array </a:t>
            </a:r>
            <a:r>
              <a:rPr lang="en-US" sz="2400" dirty="0" smtClean="0"/>
              <a:t>(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</a:t>
            </a:r>
            <a:r>
              <a:rPr lang="en-US" sz="2400" dirty="0" smtClean="0"/>
              <a:t>) </a:t>
            </a:r>
            <a:r>
              <a:rPr lang="en-US" sz="2400" dirty="0"/>
              <a:t>is a </a:t>
            </a:r>
            <a:r>
              <a:rPr lang="en-US" sz="2400" u="sng" dirty="0"/>
              <a:t>constant</a:t>
            </a:r>
            <a:r>
              <a:rPr lang="en-US" sz="2400" dirty="0"/>
              <a:t> pointer </a:t>
            </a:r>
            <a:r>
              <a:rPr lang="en-US" sz="2400" dirty="0" smtClean="0"/>
              <a:t>so can't be on left side of assignment operator (same </a:t>
            </a:r>
            <a:r>
              <a:rPr lang="en-US" sz="2400" dirty="0"/>
              <a:t>as numeric array)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Solution: Use </a:t>
            </a:r>
            <a:r>
              <a:rPr lang="en-US" sz="2400" i="1" dirty="0" smtClean="0">
                <a:hlinkClick r:id="rId3" action="ppaction://hlinksldjump"/>
              </a:rPr>
              <a:t>strcpy</a:t>
            </a:r>
            <a:r>
              <a:rPr lang="en-US" sz="2400" dirty="0" smtClean="0"/>
              <a:t> string library function (later slide)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66700" y="303213"/>
            <a:ext cx="8610600" cy="534987"/>
          </a:xfrm>
        </p:spPr>
        <p:txBody>
          <a:bodyPr/>
          <a:lstStyle/>
          <a:p>
            <a:pPr algn="ctr">
              <a:defRPr/>
            </a:pPr>
            <a:r>
              <a:rPr lang="en-US" sz="3200" b="1" dirty="0" smtClean="0">
                <a:solidFill>
                  <a:srgbClr val="3D8963"/>
                </a:solidFill>
                <a:ea typeface="+mn-ea"/>
                <a:cs typeface="+mn-cs"/>
              </a:rPr>
              <a:t>cin</a:t>
            </a:r>
            <a:r>
              <a:rPr lang="en-US" sz="3200" dirty="0" smtClean="0"/>
              <a:t> with C-strings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24656" y="1257300"/>
            <a:ext cx="8294688" cy="4343400"/>
          </a:xfrm>
        </p:spPr>
        <p:txBody>
          <a:bodyPr/>
          <a:lstStyle/>
          <a:p>
            <a:pPr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dirty="0" smtClean="0"/>
              <a:t> works the same with a C-string as it does with a string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&gt;&gt; str;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Contrast: Can’t use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dirty="0" smtClean="0"/>
              <a:t> this way with a numeric array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dirty="0" smtClean="0"/>
              <a:t> OK if no embedded space in input string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/>
              <a:t>If the input string has an embedded space, then you </a:t>
            </a:r>
            <a:r>
              <a:rPr lang="en-US" sz="2400" dirty="0" err="1" smtClean="0"/>
              <a:t>nned</a:t>
            </a:r>
            <a:r>
              <a:rPr lang="en-US" sz="2400" dirty="0" smtClean="0"/>
              <a:t> to use the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getline</a:t>
            </a:r>
            <a:r>
              <a:rPr lang="en-US" sz="2400" dirty="0" smtClean="0"/>
              <a:t> member function of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20);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66700" y="381000"/>
            <a:ext cx="8610600" cy="611188"/>
          </a:xfrm>
        </p:spPr>
        <p:txBody>
          <a:bodyPr/>
          <a:lstStyle/>
          <a:p>
            <a:pPr algn="ctr">
              <a:defRPr/>
            </a:pPr>
            <a:r>
              <a:rPr lang="en-US" sz="3200" b="1" dirty="0" smtClean="0">
                <a:solidFill>
                  <a:srgbClr val="3D8963"/>
                </a:solidFill>
                <a:ea typeface="+mn-ea"/>
                <a:cs typeface="+mn-cs"/>
              </a:rPr>
              <a:t>cout</a:t>
            </a:r>
            <a:r>
              <a:rPr lang="en-US" sz="3200" dirty="0" smtClean="0"/>
              <a:t> with C-strings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24656" y="1905000"/>
            <a:ext cx="8294688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dirty="0" smtClean="0"/>
              <a:t> works the same with a C-string as a string</a:t>
            </a:r>
          </a:p>
          <a:p>
            <a:pPr eaLnBrk="1" hangingPunct="1"/>
            <a:r>
              <a:rPr lang="en-US" sz="2400" dirty="0" smtClean="0"/>
              <a:t>	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[20] = “Jeff Kent”;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cout &lt;&lt; str; // outputs Jeff Kent</a:t>
            </a:r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Contrast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dirty="0" smtClean="0"/>
              <a:t> with the name of a numeric array, which outputs the array’s address, not its value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tests[5];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cout &lt;&lt; tests; // outputs address in hexadecimal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11187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12.2  Library Functions for C-Strings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28850"/>
            <a:ext cx="7772400" cy="24003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Operators such as </a:t>
            </a:r>
            <a:r>
              <a:rPr lang="en-US" sz="2400" b="1" dirty="0" smtClean="0">
                <a:solidFill>
                  <a:srgbClr val="3D8963"/>
                </a:solidFill>
              </a:rPr>
              <a:t>=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D8963"/>
                </a:solidFill>
              </a:rPr>
              <a:t>==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D8963"/>
                </a:solidFill>
              </a:rPr>
              <a:t>+=</a:t>
            </a:r>
            <a:r>
              <a:rPr lang="en-US" sz="2400" dirty="0" smtClean="0"/>
              <a:t>, which work with strings, don’t work with C-strings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This section will cover C-string library functions that replace those operators when working with C-strings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These library functions in </a:t>
            </a:r>
            <a:r>
              <a:rPr lang="en-US" sz="2400" dirty="0" err="1" smtClean="0">
                <a:solidFill>
                  <a:srgbClr val="3D8963"/>
                </a:solidFill>
              </a:rPr>
              <a:t>iostream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library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66700" y="228600"/>
            <a:ext cx="8610600" cy="534987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3D8963"/>
                </a:solidFill>
              </a:rPr>
              <a:t>strcpy</a:t>
            </a:r>
            <a:r>
              <a:rPr lang="en-US" sz="3200" b="1" dirty="0" smtClean="0">
                <a:solidFill>
                  <a:srgbClr val="3D8963"/>
                </a:solidFill>
              </a:rPr>
              <a:t> </a:t>
            </a:r>
            <a:r>
              <a:rPr lang="en-US" sz="3200" dirty="0" smtClean="0"/>
              <a:t>(instead of assignment operator)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24656" y="947057"/>
            <a:ext cx="82946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hlinkClick r:id="rId2" action="ppaction://hlinksldjump"/>
              </a:rPr>
              <a:t>Already covered</a:t>
            </a:r>
            <a:r>
              <a:rPr lang="en-US" sz="2400" dirty="0"/>
              <a:t> – </a:t>
            </a:r>
            <a:r>
              <a:rPr lang="en-US" sz="2400" dirty="0" smtClean="0"/>
              <a:t>You </a:t>
            </a:r>
            <a:r>
              <a:rPr lang="en-US" sz="2400" dirty="0"/>
              <a:t>can't use </a:t>
            </a:r>
            <a:r>
              <a:rPr lang="en-US" sz="2400" dirty="0" smtClean="0"/>
              <a:t>assignment </a:t>
            </a:r>
            <a:r>
              <a:rPr lang="en-US" sz="2400" dirty="0"/>
              <a:t>operator on </a:t>
            </a:r>
            <a:r>
              <a:rPr lang="en-US" sz="2400" dirty="0" smtClean="0"/>
              <a:t> </a:t>
            </a:r>
            <a:r>
              <a:rPr lang="en-US" sz="2400" dirty="0"/>
              <a:t>previously-declared </a:t>
            </a:r>
            <a:r>
              <a:rPr lang="en-US" sz="2400" dirty="0" smtClean="0"/>
              <a:t>C-string </a:t>
            </a:r>
            <a:r>
              <a:rPr lang="en-US" sz="2400" dirty="0"/>
              <a:t>because </a:t>
            </a:r>
            <a:r>
              <a:rPr lang="en-US" sz="2400" dirty="0" smtClean="0"/>
              <a:t>array name (</a:t>
            </a:r>
            <a:r>
              <a:rPr lang="en-US" sz="2400" dirty="0">
                <a:solidFill>
                  <a:srgbClr val="3D8963"/>
                </a:solidFill>
              </a:rPr>
              <a:t>str</a:t>
            </a:r>
            <a:r>
              <a:rPr lang="en-US" sz="2400" dirty="0"/>
              <a:t>) </a:t>
            </a:r>
            <a:r>
              <a:rPr lang="en-US" sz="2400" dirty="0" smtClean="0"/>
              <a:t>a </a:t>
            </a:r>
            <a:r>
              <a:rPr lang="en-US" sz="2400" u="sng" dirty="0"/>
              <a:t>constant</a:t>
            </a:r>
            <a:r>
              <a:rPr lang="en-US" sz="2400" dirty="0"/>
              <a:t> pointer which can't be on left side of </a:t>
            </a:r>
            <a:r>
              <a:rPr lang="en-US" sz="2400" dirty="0" smtClean="0"/>
              <a:t>assignment: </a:t>
            </a:r>
            <a:endParaRPr lang="en-US" sz="2400" dirty="0"/>
          </a:p>
          <a:p>
            <a:pPr marL="347472" indent="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str[20];</a:t>
            </a:r>
          </a:p>
          <a:p>
            <a:pPr marL="347472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“Genghis </a:t>
            </a: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grate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error;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constant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/>
              <a:t>Solution</a:t>
            </a:r>
            <a:r>
              <a:rPr lang="en-US" sz="2400" dirty="0" smtClean="0"/>
              <a:t>: Use </a:t>
            </a:r>
            <a:r>
              <a:rPr lang="en-US" sz="2400" i="1" dirty="0" smtClean="0">
                <a:solidFill>
                  <a:srgbClr val="3D8963"/>
                </a:solidFill>
              </a:rPr>
              <a:t>strcpy</a:t>
            </a:r>
            <a:r>
              <a:rPr lang="en-US" sz="2400" dirty="0" smtClean="0"/>
              <a:t> library function (part of </a:t>
            </a:r>
            <a:r>
              <a:rPr lang="en-US" sz="2400" dirty="0" err="1" smtClean="0">
                <a:solidFill>
                  <a:srgbClr val="3D8963"/>
                </a:solidFill>
              </a:rPr>
              <a:t>iostream</a:t>
            </a:r>
            <a:r>
              <a:rPr lang="en-US" sz="2400" dirty="0" smtClean="0"/>
              <a:t>):</a:t>
            </a:r>
            <a:endParaRPr lang="en-US" sz="2400" dirty="0"/>
          </a:p>
          <a:p>
            <a:pPr marL="347472" indent="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str[20];</a:t>
            </a:r>
          </a:p>
          <a:p>
            <a:pPr marL="347472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trcpy (str, “</a:t>
            </a: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Jeff Kent is grate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!”); </a:t>
            </a: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argument is what normally would be on left side of assignment; may be array name or </a:t>
            </a:r>
            <a:r>
              <a:rPr lang="en-US" sz="2400" dirty="0" smtClean="0">
                <a:solidFill>
                  <a:srgbClr val="3D8963"/>
                </a:solidFill>
              </a:rPr>
              <a:t>char</a:t>
            </a:r>
            <a:r>
              <a:rPr lang="en-US" sz="2400" dirty="0" smtClean="0"/>
              <a:t> pointer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argument is </a:t>
            </a:r>
            <a:r>
              <a:rPr lang="en-US" sz="2400" dirty="0"/>
              <a:t>what normally would be on right side of assignment; may </a:t>
            </a:r>
            <a:r>
              <a:rPr lang="en-US" sz="2400" dirty="0" smtClean="0"/>
              <a:t>be array name, </a:t>
            </a:r>
            <a:r>
              <a:rPr lang="en-US" sz="2400" dirty="0" smtClean="0">
                <a:solidFill>
                  <a:srgbClr val="3D8963"/>
                </a:solidFill>
              </a:rPr>
              <a:t>char</a:t>
            </a:r>
            <a:r>
              <a:rPr lang="en-US" sz="2400" dirty="0" smtClean="0"/>
              <a:t> pointer </a:t>
            </a:r>
            <a:r>
              <a:rPr lang="en-US" sz="2400" u="sng" dirty="0" smtClean="0"/>
              <a:t>or</a:t>
            </a:r>
            <a:r>
              <a:rPr lang="en-US" sz="2400" dirty="0" smtClean="0"/>
              <a:t> literal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strncpy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dirty="0" smtClean="0"/>
              <a:t>alternative;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integer parameter, number of characters to copy (prevent passing bounds of array)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610600" cy="533400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strlen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</a:rPr>
              <a:t>- length of C-string</a:t>
            </a:r>
            <a:endParaRPr lang="en-US" sz="32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81100"/>
            <a:ext cx="8305800" cy="4495800"/>
          </a:xfrm>
        </p:spPr>
        <p:txBody>
          <a:bodyPr/>
          <a:lstStyle/>
          <a:p>
            <a:pPr marL="342900" lvl="1" indent="-3429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Returns length of C-string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char str[20] = "hi";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cout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(str);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outputs 2   </a:t>
            </a:r>
          </a:p>
          <a:p>
            <a:pPr lvl="1" eaLnBrk="1" hangingPunct="1">
              <a:spcAft>
                <a:spcPts val="600"/>
              </a:spcAft>
              <a:buFontTx/>
              <a:buNone/>
              <a:defRPr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cout &lt;&lt;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("hello");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outputs 5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Length does </a:t>
            </a:r>
            <a:r>
              <a:rPr lang="en-US" sz="2400" u="sng" dirty="0" smtClean="0"/>
              <a:t>not</a:t>
            </a:r>
            <a:r>
              <a:rPr lang="en-US" sz="2400" dirty="0" smtClean="0"/>
              <a:t> include terminating NULL character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Argument may be array name, </a:t>
            </a:r>
            <a:r>
              <a:rPr lang="en-US" sz="2400" dirty="0" smtClean="0">
                <a:solidFill>
                  <a:srgbClr val="3D8963"/>
                </a:solidFill>
              </a:rPr>
              <a:t>char</a:t>
            </a:r>
            <a:r>
              <a:rPr lang="en-US" sz="2400" dirty="0" smtClean="0"/>
              <a:t> pointer </a:t>
            </a:r>
            <a:r>
              <a:rPr lang="en-US" sz="2400" u="sng" dirty="0" smtClean="0"/>
              <a:t>or</a:t>
            </a:r>
            <a:r>
              <a:rPr lang="en-US" sz="2400" dirty="0" smtClean="0"/>
              <a:t> literal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Prototype: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strlen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(char *str)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Useful for determining number of iterations of loop through C-string since you want to loop through only the elements representing the value, </a:t>
            </a:r>
            <a:r>
              <a:rPr lang="en-US" sz="2400" u="sng" dirty="0" smtClean="0"/>
              <a:t>not</a:t>
            </a:r>
            <a:r>
              <a:rPr lang="en-US" sz="2400" dirty="0" smtClean="0"/>
              <a:t> all of the elements</a:t>
            </a:r>
          </a:p>
          <a:p>
            <a:pPr eaLnBrk="1" hangingPunct="1">
              <a:defRPr/>
            </a:pPr>
            <a:r>
              <a:rPr lang="en-US" dirty="0" smtClean="0"/>
              <a:t>   </a:t>
            </a:r>
          </a:p>
          <a:p>
            <a:pPr eaLnBrk="1" hangingPunct="1">
              <a:defRPr/>
            </a:pPr>
            <a:r>
              <a:rPr lang="en-US" dirty="0" smtClean="0"/>
              <a:t>      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Comparing 2 C-strings (== doesn't work)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8686800" cy="36195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>
                <a:solidFill>
                  <a:srgbClr val="3D8963"/>
                </a:solidFill>
              </a:rPr>
              <a:t>==</a:t>
            </a:r>
            <a:r>
              <a:rPr lang="en-US" sz="2400" dirty="0" smtClean="0"/>
              <a:t> operator works with strings, but not C-strings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char str1[15] = "Good";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	char str2[30] = “Good";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	if (str1 == str2) // always false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	   cout &lt;&lt; “They’re equal!”;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b="1" dirty="0" smtClean="0"/>
              <a:t>Reason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3D8963"/>
                </a:solidFill>
              </a:rPr>
              <a:t>str1</a:t>
            </a:r>
            <a:r>
              <a:rPr lang="en-US" sz="2400" b="1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>
                <a:solidFill>
                  <a:srgbClr val="3D8963"/>
                </a:solidFill>
              </a:rPr>
              <a:t>str2</a:t>
            </a:r>
            <a:r>
              <a:rPr lang="en-US" sz="2400" b="1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are pointers to the addresses of </a:t>
            </a:r>
            <a:r>
              <a:rPr lang="en-US" sz="2400" i="1" dirty="0" smtClean="0"/>
              <a:t>two different </a:t>
            </a:r>
            <a:r>
              <a:rPr lang="en-US" sz="2400" dirty="0" smtClean="0"/>
              <a:t>arrays. The two addresses can’t be the same. </a:t>
            </a:r>
          </a:p>
          <a:p>
            <a:pPr eaLnBrk="1" hangingPunct="1">
              <a:spcBef>
                <a:spcPts val="0"/>
              </a:spcBef>
              <a:buFontTx/>
              <a:buChar char="•"/>
            </a:pPr>
            <a:r>
              <a:rPr lang="en-US" sz="2400" dirty="0" smtClean="0"/>
              <a:t>Remember, this code compares addresses, not values.</a:t>
            </a:r>
          </a:p>
          <a:p>
            <a:pPr eaLnBrk="1" hangingPunct="1"/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3D8963"/>
                </a:solidFill>
              </a:rPr>
              <a:t>strcmp</a:t>
            </a:r>
            <a:r>
              <a:rPr lang="en-US" sz="3200" b="1" dirty="0" smtClean="0"/>
              <a:t> (instead of equality operator)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400175"/>
            <a:ext cx="8686800" cy="40576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Its two arguments are the two 2 C-strings to be compared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Return value is </a:t>
            </a:r>
            <a:r>
              <a:rPr lang="en-US" sz="2400" dirty="0" err="1">
                <a:solidFill>
                  <a:srgbClr val="3D8963"/>
                </a:solidFill>
              </a:rPr>
              <a:t>int</a:t>
            </a:r>
            <a:r>
              <a:rPr lang="en-US" sz="2400" dirty="0"/>
              <a:t>, not </a:t>
            </a:r>
            <a:r>
              <a:rPr lang="en-US" sz="2400" dirty="0" err="1">
                <a:solidFill>
                  <a:srgbClr val="3D8963"/>
                </a:solidFill>
              </a:rPr>
              <a:t>bool</a:t>
            </a:r>
            <a:endParaRPr lang="en-US" sz="2400" dirty="0">
              <a:solidFill>
                <a:srgbClr val="3D8963"/>
              </a:solidFill>
            </a:endParaRPr>
          </a:p>
          <a:p>
            <a:pPr eaLnBrk="1" hangingPunct="1"/>
            <a:r>
              <a:rPr lang="en-US" sz="2400" dirty="0"/>
              <a:t>	-Returns negative number if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str1</a:t>
            </a:r>
            <a:r>
              <a:rPr lang="en-US" sz="2400" dirty="0"/>
              <a:t> </a:t>
            </a:r>
            <a:r>
              <a:rPr lang="en-US" sz="2400" dirty="0" smtClean="0"/>
              <a:t>"less" </a:t>
            </a:r>
            <a:r>
              <a:rPr lang="en-US" sz="2400" dirty="0"/>
              <a:t>than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str2</a:t>
            </a:r>
          </a:p>
          <a:p>
            <a:pPr eaLnBrk="1" hangingPunct="1"/>
            <a:r>
              <a:rPr lang="en-US" sz="2400" dirty="0"/>
              <a:t> 	-Returns 0 if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str1</a:t>
            </a:r>
            <a:r>
              <a:rPr lang="en-US" sz="2400" dirty="0"/>
              <a:t> </a:t>
            </a:r>
            <a:r>
              <a:rPr lang="en-US" sz="2400" dirty="0" smtClean="0"/>
              <a:t>equals (same value as)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str2</a:t>
            </a:r>
            <a:endParaRPr lang="en-US" sz="2400" dirty="0"/>
          </a:p>
          <a:p>
            <a:pPr eaLnBrk="1" hangingPunct="1"/>
            <a:r>
              <a:rPr lang="en-US" sz="2400" dirty="0"/>
              <a:t>	-Returns positive number if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str1</a:t>
            </a:r>
            <a:r>
              <a:rPr lang="en-US" sz="2400" dirty="0"/>
              <a:t> </a:t>
            </a:r>
            <a:r>
              <a:rPr lang="en-US" sz="2400" dirty="0" smtClean="0"/>
              <a:t>"greater" </a:t>
            </a:r>
            <a:r>
              <a:rPr lang="en-US" sz="2400" dirty="0"/>
              <a:t>than </a:t>
            </a:r>
            <a:r>
              <a:rPr lang="en-US" sz="2400" b="1" dirty="0">
                <a:solidFill>
                  <a:srgbClr val="3D8963"/>
                </a:solidFill>
                <a:latin typeface="Courier New" pitchFamily="49" charset="0"/>
              </a:rPr>
              <a:t>str2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“Jeff” and “Jeff” are equal. 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“</a:t>
            </a:r>
            <a:r>
              <a:rPr lang="en-US" sz="2400" dirty="0" err="1" smtClean="0"/>
              <a:t>jeff</a:t>
            </a:r>
            <a:r>
              <a:rPr lang="en-US" sz="2400" dirty="0" smtClean="0"/>
              <a:t>” greater than “Jeff” - ‘j’ higher ASCII value than ‘J’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“Jeff” less than “Jeffrey” - ‘r’ higher ASCII value than ‘\0’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“</a:t>
            </a:r>
            <a:r>
              <a:rPr lang="en-US" sz="2400" dirty="0" err="1" smtClean="0"/>
              <a:t>zaaa</a:t>
            </a:r>
            <a:r>
              <a:rPr lang="en-US" sz="2400" dirty="0" smtClean="0"/>
              <a:t>” greater than “</a:t>
            </a:r>
            <a:r>
              <a:rPr lang="en-US" sz="2400" dirty="0" err="1" smtClean="0"/>
              <a:t>azzz</a:t>
            </a:r>
            <a:r>
              <a:rPr lang="en-US" sz="2400" dirty="0" smtClean="0"/>
              <a:t>” - ‘z’ higher ASCII value than ‘a’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6700" y="228600"/>
            <a:ext cx="8610600" cy="609600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rgbClr val="3D8963"/>
                </a:solidFill>
              </a:rPr>
              <a:t>strcmp</a:t>
            </a:r>
            <a:r>
              <a:rPr lang="en-US" sz="3200" b="1" dirty="0" smtClean="0"/>
              <a:t> – Example</a:t>
            </a:r>
            <a:endParaRPr lang="en-US" sz="32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24656" y="1066800"/>
            <a:ext cx="8294688" cy="5029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[8], xx [8];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cout &lt;&lt; "Enter value for 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: ";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cout &lt;&lt; "Enter value for xx: ";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&gt;&gt; xx;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xx);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if (result == 0)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cout &lt;&lt; "They're equal\n";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else if (result &gt; 0)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cout &lt;&lt;"</a:t>
            </a:r>
            <a:r>
              <a:rPr lang="en-US" sz="1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is larger\n";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cout &lt;&lt;"xx is larger\n";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sz="1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11187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>
                <a:solidFill>
                  <a:srgbClr val="3D8963"/>
                </a:solidFill>
              </a:rPr>
              <a:t>strcmp</a:t>
            </a:r>
            <a:r>
              <a:rPr lang="en-US" sz="3200" b="1" dirty="0" smtClean="0"/>
              <a:t> – Usage</a:t>
            </a:r>
            <a:endParaRPr lang="en-US" sz="3200" b="1" dirty="0" smtClean="0">
              <a:latin typeface="Courier New" pitchFamily="49" charset="0"/>
            </a:endParaRP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6700" y="2438400"/>
            <a:ext cx="8610600" cy="19812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Often used to test for equality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Also used to order (sort) C-strings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strncmp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dirty="0" smtClean="0"/>
              <a:t>alternative;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parameter, an integer, number of characters to compare</a:t>
            </a:r>
          </a:p>
          <a:p>
            <a:pPr eaLnBrk="1" hangingPunct="1">
              <a:buFontTx/>
              <a:buChar char="•"/>
            </a:pPr>
            <a:endParaRPr lang="en-US" sz="2400" b="1" dirty="0" smtClean="0">
              <a:solidFill>
                <a:srgbClr val="3D896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611187"/>
          </a:xfrm>
        </p:spPr>
        <p:txBody>
          <a:bodyPr/>
          <a:lstStyle/>
          <a:p>
            <a:pPr algn="ctr"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12.1  </a:t>
            </a:r>
            <a:r>
              <a:rPr lang="en-US" dirty="0" smtClean="0">
                <a:solidFill>
                  <a:schemeClr val="accent2"/>
                </a:solidFill>
              </a:rPr>
              <a:t>C-strings</a:t>
            </a:r>
          </a:p>
          <a:p>
            <a:pPr eaLnBrk="1" hangingPunct="1"/>
            <a:r>
              <a:rPr lang="en-US" dirty="0" smtClean="0"/>
              <a:t>12.2  Library Functions for Working with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2"/>
                </a:solidFill>
              </a:rPr>
              <a:t>C-strings</a:t>
            </a:r>
          </a:p>
          <a:p>
            <a:pPr eaLnBrk="1" hangingPunct="1"/>
            <a:r>
              <a:rPr lang="en-US" dirty="0" smtClean="0"/>
              <a:t>12.3  String/Numeric Conversion Functions</a:t>
            </a:r>
          </a:p>
          <a:p>
            <a:pPr eaLnBrk="1" hangingPunct="1"/>
            <a:r>
              <a:rPr lang="en-US" dirty="0" smtClean="0"/>
              <a:t>12.4  Character Testing</a:t>
            </a:r>
          </a:p>
          <a:p>
            <a:pPr eaLnBrk="1" hangingPunct="1"/>
            <a:r>
              <a:rPr lang="en-US" dirty="0" smtClean="0"/>
              <a:t>12.5  Character Case Conversion</a:t>
            </a:r>
          </a:p>
          <a:p>
            <a:pPr eaLnBrk="1" hangingPunct="1"/>
            <a:r>
              <a:rPr lang="en-US" dirty="0" smtClean="0"/>
              <a:t>12.6  Writing Your Own </a:t>
            </a:r>
            <a:r>
              <a:rPr lang="en-US" dirty="0" smtClean="0">
                <a:solidFill>
                  <a:schemeClr val="accent2"/>
                </a:solidFill>
              </a:rPr>
              <a:t>C-String</a:t>
            </a:r>
            <a:r>
              <a:rPr lang="en-US" dirty="0" smtClean="0"/>
              <a:t> Handling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         Functions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610600" cy="533400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strcat</a:t>
            </a:r>
            <a:r>
              <a:rPr lang="en-US" sz="3200" b="1" dirty="0" smtClean="0">
                <a:latin typeface="Courier New" pitchFamily="49" charset="0"/>
              </a:rPr>
              <a:t> – appending to C-string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rgbClr val="3D8963"/>
                </a:solidFill>
              </a:rPr>
              <a:t>+=</a:t>
            </a:r>
            <a:r>
              <a:rPr lang="en-US" sz="2400" dirty="0"/>
              <a:t> operator works with </a:t>
            </a:r>
            <a:r>
              <a:rPr lang="en-US" sz="2400" dirty="0" smtClean="0"/>
              <a:t>strings, </a:t>
            </a:r>
            <a:r>
              <a:rPr lang="en-US" sz="2400" dirty="0"/>
              <a:t>but not C-strings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err="1" smtClean="0">
                <a:solidFill>
                  <a:srgbClr val="3D8963"/>
                </a:solidFill>
              </a:rPr>
              <a:t>strcat</a:t>
            </a:r>
            <a:r>
              <a:rPr lang="en-US" sz="2400" dirty="0" smtClean="0"/>
              <a:t> has two arguments, both C-strings.  It appends the contents of the second string to the first string: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 char str1[15] = "Good ";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 char str2[30] = "Morning!";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strcat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(str1, str2);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   cout &lt;&lt; str1; // prints: Good Morning!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No automatic bounds checking: programmer must ensure that first string (</a:t>
            </a:r>
            <a:r>
              <a:rPr lang="en-US" sz="2400" dirty="0" smtClean="0">
                <a:solidFill>
                  <a:srgbClr val="3D8963"/>
                </a:solidFill>
              </a:rPr>
              <a:t>str1</a:t>
            </a:r>
            <a:r>
              <a:rPr lang="en-US" sz="2400" dirty="0" smtClean="0"/>
              <a:t>) has enough room for result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Prototype: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strcat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(char *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</a:rPr>
              <a:t>dest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, char *source)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strncat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dirty="0" smtClean="0"/>
              <a:t>alternative;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integer parameter, number of characters to append </a:t>
            </a:r>
            <a:r>
              <a:rPr lang="en-US" sz="2400" dirty="0"/>
              <a:t>(to prevent </a:t>
            </a:r>
            <a:r>
              <a:rPr lang="en-US" sz="2400" dirty="0" smtClean="0"/>
              <a:t>passing </a:t>
            </a:r>
            <a:r>
              <a:rPr lang="en-US" sz="2400" dirty="0"/>
              <a:t>bounds of array)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534987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>
                <a:solidFill>
                  <a:srgbClr val="3D8963"/>
                </a:solidFill>
              </a:rPr>
              <a:t>strstr</a:t>
            </a:r>
            <a:r>
              <a:rPr lang="en-US" sz="3200" b="1" dirty="0" smtClean="0">
                <a:solidFill>
                  <a:srgbClr val="3D8963"/>
                </a:solidFill>
              </a:rPr>
              <a:t> </a:t>
            </a:r>
            <a:r>
              <a:rPr lang="en-US" sz="3200" b="1" dirty="0" smtClean="0"/>
              <a:t>– searching for a substring</a:t>
            </a:r>
            <a:endParaRPr lang="en-US" sz="3200" b="1" dirty="0" smtClean="0">
              <a:solidFill>
                <a:srgbClr val="3D8963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9300"/>
            <a:ext cx="8382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Searches for the occurrence of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str2</a:t>
            </a:r>
            <a:r>
              <a:rPr lang="en-US" sz="2400" dirty="0" smtClean="0"/>
              <a:t> within  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str1</a:t>
            </a:r>
            <a:r>
              <a:rPr lang="en-US" sz="2400" dirty="0" smtClean="0"/>
              <a:t>.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Returns a pointer to the occurrence of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str2 </a:t>
            </a:r>
            <a:r>
              <a:rPr lang="en-US" sz="2400" dirty="0" smtClean="0"/>
              <a:t>within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str1</a:t>
            </a:r>
            <a:r>
              <a:rPr lang="en-US" sz="2400" dirty="0" smtClean="0"/>
              <a:t> if found, and returns </a:t>
            </a:r>
            <a:r>
              <a:rPr lang="en-US" sz="2400" b="1" dirty="0" smtClean="0">
                <a:latin typeface="Courier New" pitchFamily="49" charset="0"/>
              </a:rPr>
              <a:t>NULL</a:t>
            </a:r>
            <a:r>
              <a:rPr lang="en-US" sz="2400" dirty="0" smtClean="0"/>
              <a:t> otherwise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char s[15] = "Abracadabra";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  	char *found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strstr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s,"dab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 	cout &lt;&lt; found;     // prints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anose="02070309020205020404" pitchFamily="49" charset="0"/>
              </a:rPr>
              <a:t>dabra</a:t>
            </a:r>
            <a:endParaRPr lang="en-US" sz="2000" b="1" dirty="0" smtClean="0">
              <a:solidFill>
                <a:srgbClr val="3D8963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Similar functions: </a:t>
            </a:r>
            <a:r>
              <a:rPr lang="en-US" sz="2400" dirty="0" err="1" smtClean="0">
                <a:solidFill>
                  <a:srgbClr val="3D8963"/>
                </a:solidFill>
              </a:rPr>
              <a:t>strspn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3D8963"/>
                </a:solidFill>
              </a:rPr>
              <a:t>strpbrk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3D8963"/>
                </a:solidFill>
              </a:rPr>
              <a:t>strchr</a:t>
            </a:r>
            <a:endParaRPr lang="en-US" sz="2400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20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87387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12.3  String/Numeric Conversion Functions</a:t>
            </a:r>
          </a:p>
        </p:txBody>
      </p:sp>
      <p:sp>
        <p:nvSpPr>
          <p:cNvPr id="20484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1524000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These functions convert between string representation of a number (“123”) and the number (123)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/>
              <a:t>These library functions in </a:t>
            </a:r>
            <a:r>
              <a:rPr lang="en-US" sz="2400" dirty="0" err="1">
                <a:solidFill>
                  <a:srgbClr val="3D8963"/>
                </a:solidFill>
              </a:rPr>
              <a:t>iostream</a:t>
            </a:r>
            <a:r>
              <a:rPr lang="en-US" sz="2400" dirty="0">
                <a:solidFill>
                  <a:srgbClr val="3D8963"/>
                </a:solidFill>
              </a:rPr>
              <a:t> </a:t>
            </a:r>
            <a:r>
              <a:rPr lang="en-US" sz="2400" dirty="0"/>
              <a:t>library</a:t>
            </a:r>
          </a:p>
          <a:p>
            <a:pPr eaLnBrk="1" hangingPunct="1"/>
            <a:r>
              <a:rPr lang="en-US" dirty="0" smtClean="0">
                <a:solidFill>
                  <a:srgbClr val="3D8963"/>
                </a:solidFill>
              </a:rPr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1B955572-6DDB-4240-B69C-296F8BE739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11187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atoi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382000" cy="43053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atoi</a:t>
            </a:r>
            <a:r>
              <a:rPr lang="en-US" sz="2400" dirty="0" smtClean="0"/>
              <a:t> converts </a:t>
            </a:r>
            <a:r>
              <a:rPr lang="en-US" sz="2400" b="1" dirty="0" smtClean="0">
                <a:solidFill>
                  <a:srgbClr val="3D8963"/>
                </a:solidFill>
              </a:rPr>
              <a:t>a</a:t>
            </a:r>
            <a:r>
              <a:rPr lang="en-US" sz="2400" dirty="0" smtClean="0"/>
              <a:t>lphanumeric </a:t>
            </a:r>
            <a:r>
              <a:rPr lang="en-US" sz="2400" b="1" dirty="0" smtClean="0">
                <a:solidFill>
                  <a:srgbClr val="3D8963"/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3D8963"/>
                </a:solidFill>
              </a:rPr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Examples: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 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	number = atoi("57"); // number assigned 57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/>
              <a:t>Result undefined if C-string contains non-digits; function may return result of conversion up to first non-digit, or 0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2400" b="1" dirty="0" smtClean="0"/>
              <a:t>Use</a:t>
            </a:r>
            <a:r>
              <a:rPr lang="en-US" sz="2400" dirty="0" smtClean="0"/>
              <a:t>: User inputs into C-string; verify input all digits (or leading - sign); use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atoi</a:t>
            </a:r>
            <a:r>
              <a:rPr lang="en-US" sz="2400" dirty="0" smtClean="0"/>
              <a:t> to convert C-string to number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sz="2400" b="1" dirty="0" err="1">
                <a:solidFill>
                  <a:srgbClr val="3D8963"/>
                </a:solidFill>
              </a:rPr>
              <a:t>a</a:t>
            </a:r>
            <a:r>
              <a:rPr lang="en-US" sz="2400" b="1" dirty="0" err="1" smtClean="0">
                <a:solidFill>
                  <a:srgbClr val="3D8963"/>
                </a:solidFill>
              </a:rPr>
              <a:t>tof</a:t>
            </a:r>
            <a:r>
              <a:rPr lang="en-US" sz="2400" dirty="0" smtClean="0">
                <a:solidFill>
                  <a:srgbClr val="3D8963"/>
                </a:solidFill>
              </a:rPr>
              <a:t> </a:t>
            </a:r>
            <a:r>
              <a:rPr lang="en-US" sz="2400" dirty="0" smtClean="0"/>
              <a:t>works similarly for </a:t>
            </a:r>
            <a:r>
              <a:rPr lang="en-US" sz="2400" dirty="0" smtClean="0">
                <a:solidFill>
                  <a:srgbClr val="3D8963"/>
                </a:solidFill>
              </a:rPr>
              <a:t>double</a:t>
            </a:r>
            <a:r>
              <a:rPr lang="en-US" sz="2400" dirty="0" smtClean="0"/>
              <a:t>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D8963"/>
                </a:solidFill>
              </a:rPr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11187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Courier New" pitchFamily="49" charset="0"/>
              </a:rPr>
              <a:t>itoa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itoa</a:t>
            </a:r>
            <a:r>
              <a:rPr lang="en-US" sz="2400" dirty="0" smtClean="0"/>
              <a:t> converts an </a:t>
            </a:r>
            <a:r>
              <a:rPr lang="en-US" sz="2400" b="1" dirty="0" err="1" smtClean="0">
                <a:solidFill>
                  <a:srgbClr val="3D8963"/>
                </a:solidFill>
              </a:rPr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3D8963"/>
                </a:solidFill>
              </a:rPr>
              <a:t>to</a:t>
            </a:r>
            <a:r>
              <a:rPr lang="en-US" sz="2400" dirty="0" smtClean="0"/>
              <a:t> an </a:t>
            </a:r>
            <a:r>
              <a:rPr lang="en-US" sz="2400" b="1" dirty="0" smtClean="0">
                <a:solidFill>
                  <a:srgbClr val="3D8963"/>
                </a:solidFill>
              </a:rPr>
              <a:t>a</a:t>
            </a:r>
            <a:r>
              <a:rPr lang="en-US" sz="2400" dirty="0" smtClean="0"/>
              <a:t>lphanumeric string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Allows user to specify the base of conversion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/>
              <a:t>  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num, char *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base)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dirty="0" smtClean="0"/>
              <a:t> : number to convert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numStr</a:t>
            </a:r>
            <a:r>
              <a:rPr lang="en-US" sz="2400" dirty="0" smtClean="0"/>
              <a:t>: array to hold resulting string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base</a:t>
            </a:r>
            <a:r>
              <a:rPr lang="en-US" sz="2400" dirty="0" smtClean="0"/>
              <a:t>: base of conversion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Example: Convert 1200 to hexadecimal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(1200,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, 16);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Note: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itoa</a:t>
            </a:r>
            <a:r>
              <a:rPr lang="en-US" sz="2400" dirty="0" smtClean="0"/>
              <a:t> performs no bounds-checking on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numStr</a:t>
            </a:r>
            <a:r>
              <a:rPr lang="en-US" sz="2400" dirty="0" smtClean="0"/>
              <a:t>     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8414"/>
            <a:ext cx="8610600" cy="6858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12.4  Character Testing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7856" y="838200"/>
            <a:ext cx="7888288" cy="10668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2000" dirty="0" smtClean="0"/>
              <a:t> Each function takes 1 parameter, a </a:t>
            </a:r>
            <a:r>
              <a:rPr lang="en-US" sz="2000" dirty="0" smtClean="0">
                <a:solidFill>
                  <a:srgbClr val="3D8963"/>
                </a:solidFill>
              </a:rPr>
              <a:t>char</a:t>
            </a:r>
          </a:p>
          <a:p>
            <a:pPr marL="0" indent="0" eaLnBrk="1" hangingPunct="1">
              <a:buFontTx/>
              <a:buChar char="•"/>
            </a:pPr>
            <a:r>
              <a:rPr lang="en-US" sz="2000" dirty="0"/>
              <a:t> These library functions in </a:t>
            </a:r>
            <a:r>
              <a:rPr lang="en-US" sz="2000" dirty="0" err="1">
                <a:solidFill>
                  <a:srgbClr val="3D8963"/>
                </a:solidFill>
              </a:rPr>
              <a:t>iostream</a:t>
            </a:r>
            <a:r>
              <a:rPr lang="en-US" sz="2000" dirty="0">
                <a:solidFill>
                  <a:srgbClr val="3D8963"/>
                </a:solidFill>
              </a:rPr>
              <a:t> </a:t>
            </a:r>
            <a:r>
              <a:rPr lang="en-US" sz="2000" dirty="0"/>
              <a:t>library</a:t>
            </a:r>
          </a:p>
          <a:p>
            <a:pPr marL="0" indent="0" eaLnBrk="1" hangingPunct="1">
              <a:buFontTx/>
              <a:buChar char="•"/>
            </a:pPr>
            <a:r>
              <a:rPr lang="en-US" sz="2000" dirty="0" smtClean="0"/>
              <a:t> return value zero or non-zero, </a:t>
            </a:r>
            <a:r>
              <a:rPr lang="en-US" sz="2000" b="1" u="sng" dirty="0" smtClean="0"/>
              <a:t>not</a:t>
            </a:r>
            <a:r>
              <a:rPr lang="en-US" sz="2000" dirty="0" smtClean="0"/>
              <a:t> true or false</a:t>
            </a:r>
          </a:p>
        </p:txBody>
      </p:sp>
      <p:graphicFrame>
        <p:nvGraphicFramePr>
          <p:cNvPr id="47178" name="Group 7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0443255"/>
              </p:ext>
            </p:extLst>
          </p:nvPr>
        </p:nvGraphicFramePr>
        <p:xfrm>
          <a:off x="304800" y="2057400"/>
          <a:ext cx="8458200" cy="4090989"/>
        </p:xfrm>
        <a:graphic>
          <a:graphicData uri="http://schemas.openxmlformats.org/drawingml/2006/table">
            <a:tbl>
              <a:tblPr/>
              <a:tblGrid>
                <a:gridCol w="1524000"/>
                <a:gridCol w="6934200"/>
              </a:tblGrid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Function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isalpha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letter,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isalnum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letter or digit,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isdigit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digit 0-9,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islower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lowercase letter,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isprint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printable character,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ispunct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punctuation character,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isupper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an uppercase letter,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isspace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Non-zero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</a:t>
                      </a:r>
                      <a:r>
                        <a:rPr lang="en-US" sz="2000" dirty="0" smtClean="0">
                          <a:solidFill>
                            <a:srgbClr val="3D8963"/>
                          </a:solidFill>
                        </a:rPr>
                        <a:t>char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is a whitespace character, else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1B955572-6DDB-4240-B69C-296F8BE739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6700" y="303213"/>
            <a:ext cx="8610600" cy="611187"/>
          </a:xfrm>
        </p:spPr>
        <p:txBody>
          <a:bodyPr/>
          <a:lstStyle/>
          <a:p>
            <a:pPr algn="ctr"/>
            <a:r>
              <a:rPr lang="en-US" sz="3200" dirty="0" smtClean="0"/>
              <a:t>Return Value Issue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0724"/>
            <a:ext cx="8077200" cy="397655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Return value zero </a:t>
            </a:r>
            <a:r>
              <a:rPr lang="en-US" sz="2400" dirty="0">
                <a:ea typeface="+mn-ea"/>
                <a:cs typeface="+mn-cs"/>
              </a:rPr>
              <a:t>or non-zero, not true or false. </a:t>
            </a:r>
          </a:p>
          <a:p>
            <a:pPr marL="347472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(str[0]!= 0)     //correct</a:t>
            </a:r>
            <a:b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cout &lt;&lt; "Upper case\n";</a:t>
            </a:r>
          </a:p>
          <a:p>
            <a:pPr marL="342900" lvl="1" indent="-342900"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dirty="0">
                <a:ea typeface="+mn-ea"/>
                <a:cs typeface="+mn-cs"/>
              </a:rPr>
              <a:t>Following could evaluate as </a:t>
            </a:r>
            <a:r>
              <a:rPr lang="en-US" sz="2400" dirty="0" smtClean="0">
                <a:ea typeface="+mn-ea"/>
                <a:cs typeface="+mn-cs"/>
              </a:rPr>
              <a:t>false because non-zero returned may not be equal to integer value of true</a:t>
            </a:r>
            <a:endParaRPr lang="en-US" sz="20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347472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(str[0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] == true) //incorrect</a:t>
            </a:r>
          </a:p>
          <a:p>
            <a:pPr marL="347472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cout 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&lt;&lt; "Upper case\n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lvl="1" indent="-342900"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sz="2400" dirty="0">
                <a:ea typeface="+mn-ea"/>
                <a:cs typeface="+mn-cs"/>
              </a:rPr>
              <a:t>Not an issue if testing for falsity (e.g., not an upper case) as </a:t>
            </a:r>
            <a:r>
              <a:rPr lang="en-US" sz="2400" dirty="0" smtClean="0">
                <a:ea typeface="+mn-ea"/>
                <a:cs typeface="+mn-cs"/>
              </a:rPr>
              <a:t>integer value of false </a:t>
            </a:r>
            <a:r>
              <a:rPr lang="en-US" sz="2400" dirty="0">
                <a:ea typeface="+mn-ea"/>
                <a:cs typeface="+mn-cs"/>
              </a:rPr>
              <a:t>is always zero. </a:t>
            </a:r>
            <a:endParaRPr lang="en-US" sz="20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0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1B955572-6DDB-4240-B69C-296F8BE739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77091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12.5  Character Case Conversion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9200"/>
            <a:ext cx="8305800" cy="46482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/>
              <a:t>These library functions in </a:t>
            </a:r>
            <a:r>
              <a:rPr lang="en-US" sz="2400" dirty="0" err="1">
                <a:solidFill>
                  <a:srgbClr val="3D8963"/>
                </a:solidFill>
              </a:rPr>
              <a:t>iostream</a:t>
            </a:r>
            <a:r>
              <a:rPr lang="en-US" sz="2400" dirty="0">
                <a:solidFill>
                  <a:srgbClr val="3D8963"/>
                </a:solidFill>
              </a:rPr>
              <a:t> </a:t>
            </a:r>
            <a:r>
              <a:rPr lang="en-US" sz="2400" dirty="0"/>
              <a:t>library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toupper</a:t>
            </a:r>
            <a:r>
              <a:rPr lang="en-US" sz="2400" dirty="0" smtClean="0"/>
              <a:t>: returns its argument as uppercase equivalent if lowercase letter; no conversion if uppercase or non-letter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tolower</a:t>
            </a:r>
            <a:r>
              <a:rPr lang="en-US" sz="2400" dirty="0" smtClean="0"/>
              <a:t>: returns its argument as lowercase equivalent if uppercase letter; </a:t>
            </a:r>
            <a:r>
              <a:rPr lang="en-US" sz="2400" dirty="0"/>
              <a:t>no conversion if lowercase </a:t>
            </a:r>
            <a:r>
              <a:rPr lang="en-US" sz="2400" dirty="0" smtClean="0"/>
              <a:t>or </a:t>
            </a:r>
            <a:r>
              <a:rPr lang="en-US" sz="2400" dirty="0"/>
              <a:t>non-letter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char str[] = "Hello!";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(str[0]);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'H‘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(str[0]);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'h'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(str[1]);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'E‘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(str[1]);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'e'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(str[5]);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'!'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(str[5]);  	//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== '!‘</a:t>
            </a:r>
          </a:p>
          <a:p>
            <a:pPr eaLnBrk="1" hangingPunct="1">
              <a:buFontTx/>
              <a:buChar char="•"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12.6  Writing C-String Functions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 b="1" dirty="0" err="1" smtClean="0">
                <a:solidFill>
                  <a:srgbClr val="3D8963"/>
                </a:solidFill>
                <a:cs typeface="Courier New" pitchFamily="49" charset="0"/>
              </a:rPr>
              <a:t>strlen</a:t>
            </a:r>
            <a:r>
              <a:rPr lang="en-US" sz="2400" b="1" dirty="0" smtClean="0">
                <a:solidFill>
                  <a:srgbClr val="3D8963"/>
                </a:solidFill>
                <a:cs typeface="Courier New" pitchFamily="49" charset="0"/>
              </a:rPr>
              <a:t> </a:t>
            </a:r>
            <a:r>
              <a:rPr lang="en-US" sz="2400" b="1" dirty="0" smtClean="0">
                <a:cs typeface="Courier New" pitchFamily="49" charset="0"/>
              </a:rPr>
              <a:t>substitute</a:t>
            </a:r>
          </a:p>
          <a:p>
            <a:pPr eaLnBrk="1" hangingPunct="1"/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StringLength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(char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counter = 0, x = 0;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[x] != '\0')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counter++;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x++;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return counter;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609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12.6  Writing C-String Functions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9624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3D8963"/>
                </a:solidFill>
                <a:cs typeface="Courier New" pitchFamily="49" charset="0"/>
              </a:rPr>
              <a:t>strcpy </a:t>
            </a:r>
            <a:r>
              <a:rPr lang="en-US" sz="2400" b="1" dirty="0" smtClean="0">
                <a:cs typeface="Courier New" pitchFamily="49" charset="0"/>
              </a:rPr>
              <a:t>substitute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StringCopy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(char target[], char source[])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(source);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x = 0; x &lt; 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 x++)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	target[x] = source[x];		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target[</a:t>
            </a:r>
            <a:r>
              <a:rPr lang="en-US" sz="20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 eaLnBrk="1" hangingPunct="1"/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4800"/>
            <a:ext cx="8610600" cy="6858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12.1  C-String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656" y="2075906"/>
            <a:ext cx="8294688" cy="270618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: an array of characters where at least one element of array is a </a:t>
            </a:r>
            <a:r>
              <a:rPr lang="en-US" sz="2400" b="1" dirty="0" smtClean="0"/>
              <a:t>NULL</a:t>
            </a:r>
            <a:r>
              <a:rPr lang="en-US" sz="2400" dirty="0" smtClean="0"/>
              <a:t> character 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US" sz="2400" dirty="0" smtClean="0"/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/>
              <a:t>NULL</a:t>
            </a:r>
            <a:r>
              <a:rPr lang="en-US" sz="2400" dirty="0" smtClean="0"/>
              <a:t> character is ‘\0’ (zero, not upper case o)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/>
              <a:t>NULL</a:t>
            </a:r>
            <a:r>
              <a:rPr lang="en-US" sz="2400" dirty="0" smtClean="0"/>
              <a:t> character not necessarily last element of array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 smtClean="0"/>
              <a:t>	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5637"/>
              </p:ext>
            </p:extLst>
          </p:nvPr>
        </p:nvGraphicFramePr>
        <p:xfrm>
          <a:off x="762000" y="3048000"/>
          <a:ext cx="6096000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687387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The End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800" dirty="0"/>
              <a:t>o</a:t>
            </a:r>
            <a:r>
              <a:rPr lang="en-US" sz="800" dirty="0" smtClean="0"/>
              <a:t>f you if you don't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6422"/>
            <a:ext cx="8610600" cy="535578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C-String vs. Character Array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656" y="1824038"/>
            <a:ext cx="8294688" cy="320992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is a character array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But not every character array is a </a:t>
            </a:r>
            <a:r>
              <a:rPr lang="en-US" sz="2400" dirty="0" smtClean="0">
                <a:solidFill>
                  <a:schemeClr val="accent2"/>
                </a:solidFill>
              </a:rPr>
              <a:t>C-string </a:t>
            </a:r>
            <a:r>
              <a:rPr lang="en-US" sz="2400" dirty="0"/>
              <a:t>because </a:t>
            </a:r>
            <a:r>
              <a:rPr lang="en-US" sz="2400" dirty="0" smtClean="0"/>
              <a:t>not all character arrays have a NULL character.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Example: No NULL character </a:t>
            </a:r>
            <a:r>
              <a:rPr lang="en-US" sz="2400" dirty="0"/>
              <a:t>for array of possible </a:t>
            </a:r>
            <a:r>
              <a:rPr lang="en-US" sz="2400" dirty="0" smtClean="0"/>
              <a:t>grades:</a:t>
            </a:r>
            <a:endParaRPr lang="en-US" sz="2400" dirty="0"/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    char grades [5] = { 'A', 'B', 'C', 'D', 'F'};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7200"/>
            <a:ext cx="6120914" cy="4938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6422"/>
            <a:ext cx="8610600" cy="535578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Why NULL character needed (or not)?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656" y="1085850"/>
            <a:ext cx="8294688" cy="46863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Purpose </a:t>
            </a:r>
            <a:r>
              <a:rPr lang="en-US" sz="2400" dirty="0"/>
              <a:t>of NULL character to show end of value of C-string before end of character array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US" sz="24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dirty="0"/>
              <a:t>Value of this </a:t>
            </a:r>
            <a:r>
              <a:rPr lang="en-US" sz="2400" dirty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</a:t>
            </a:r>
            <a:r>
              <a:rPr lang="en-US" sz="2400" dirty="0"/>
              <a:t>is "Hi Jim" regardless of value (or garbage value) of last 3 elements</a:t>
            </a:r>
            <a:r>
              <a:rPr lang="en-US" sz="2400" dirty="0" smtClean="0"/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NULL character when array represents text (e.g., name)</a:t>
            </a:r>
            <a:endParaRPr lang="en-US" sz="24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/>
              <a:t>Compare</a:t>
            </a:r>
            <a:r>
              <a:rPr lang="en-US" sz="2400" dirty="0" smtClean="0"/>
              <a:t>: This character array </a:t>
            </a:r>
            <a:r>
              <a:rPr lang="en-US" sz="2400" dirty="0"/>
              <a:t>of possible </a:t>
            </a:r>
            <a:r>
              <a:rPr lang="en-US" sz="2400" dirty="0" smtClean="0"/>
              <a:t>grades not a </a:t>
            </a:r>
            <a:r>
              <a:rPr lang="en-US" sz="2400" dirty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because no NULL character:</a:t>
            </a:r>
            <a:endParaRPr lang="en-US" sz="2400" dirty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/>
              <a:t>    char grades [5] = { 'A', 'B', 'C', 'D', 'F</a:t>
            </a:r>
            <a:r>
              <a:rPr lang="en-US" sz="2400" dirty="0" smtClean="0"/>
              <a:t>'};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/>
              <a:t>Reason</a:t>
            </a:r>
            <a:r>
              <a:rPr lang="en-US" sz="2400" dirty="0"/>
              <a:t>: This array not </a:t>
            </a:r>
            <a:r>
              <a:rPr lang="en-US" sz="2400" dirty="0" smtClean="0"/>
              <a:t>text, </a:t>
            </a:r>
            <a:r>
              <a:rPr lang="en-US" sz="2400" dirty="0"/>
              <a:t>but </a:t>
            </a:r>
            <a:r>
              <a:rPr lang="en-US" sz="2400" dirty="0" smtClean="0"/>
              <a:t>instead alternative values. So no need for NULL character.</a:t>
            </a:r>
            <a:endParaRPr lang="en-US" sz="2400" dirty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6120914" cy="4938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C-string</a:t>
            </a:r>
            <a:r>
              <a:rPr lang="en-US" sz="3200" dirty="0" smtClean="0"/>
              <a:t> vs.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ea typeface="+mn-ea"/>
                <a:cs typeface="+mn-cs"/>
              </a:rPr>
              <a:t>string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24656" y="2324100"/>
            <a:ext cx="8294688" cy="2209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very similar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C had </a:t>
            </a: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but no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new to C++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C++ uses </a:t>
            </a:r>
            <a:r>
              <a:rPr lang="en-US" sz="2400" dirty="0" smtClean="0">
                <a:solidFill>
                  <a:schemeClr val="accent2"/>
                </a:solidFill>
              </a:rPr>
              <a:t>C-string</a:t>
            </a:r>
            <a:r>
              <a:rPr lang="en-US" sz="2400" dirty="0" smtClean="0"/>
              <a:t> also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610600" cy="6873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/>
              <a:t>Declaring a </a:t>
            </a:r>
            <a:r>
              <a:rPr lang="en-US" sz="3200" dirty="0" smtClean="0">
                <a:solidFill>
                  <a:schemeClr val="accent2"/>
                </a:solidFill>
                <a:ea typeface="+mn-ea"/>
                <a:cs typeface="+mn-cs"/>
              </a:rPr>
              <a:t>C-string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Declare a </a:t>
            </a:r>
            <a:r>
              <a:rPr lang="en-US" sz="2400" dirty="0">
                <a:solidFill>
                  <a:schemeClr val="accent2"/>
                </a:solidFill>
              </a:rPr>
              <a:t>C-string </a:t>
            </a:r>
            <a:r>
              <a:rPr lang="en-US" sz="2400" dirty="0" smtClean="0"/>
              <a:t>(or any character array like a numeric array, except different data type of course:</a:t>
            </a:r>
          </a:p>
          <a:p>
            <a:pPr marL="347472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rgbClr val="3D8963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3D8963"/>
                </a:solidFill>
                <a:latin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Same rule as numeric array re </a:t>
            </a:r>
            <a:r>
              <a:rPr lang="en-US" sz="2400" dirty="0"/>
              <a:t>size </a:t>
            </a:r>
            <a:r>
              <a:rPr lang="en-US" sz="2400" dirty="0" err="1"/>
              <a:t>declarator</a:t>
            </a:r>
            <a:r>
              <a:rPr lang="en-US" sz="2400" dirty="0"/>
              <a:t> being a literal or constant, </a:t>
            </a:r>
            <a:r>
              <a:rPr lang="en-US" sz="2400" u="sng" dirty="0"/>
              <a:t>not</a:t>
            </a:r>
            <a:r>
              <a:rPr lang="en-US" sz="2400" dirty="0"/>
              <a:t> a variable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Name of array (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str</a:t>
            </a:r>
            <a:r>
              <a:rPr lang="en-US" sz="2400" dirty="0" smtClean="0"/>
              <a:t>) is </a:t>
            </a:r>
            <a:r>
              <a:rPr lang="en-US" sz="2400" dirty="0"/>
              <a:t>a </a:t>
            </a:r>
            <a:r>
              <a:rPr lang="en-US" sz="2400" u="sng" dirty="0"/>
              <a:t>constant</a:t>
            </a:r>
            <a:r>
              <a:rPr lang="en-US" sz="2400" dirty="0"/>
              <a:t> </a:t>
            </a:r>
            <a:r>
              <a:rPr lang="en-US" sz="2400" dirty="0" smtClean="0"/>
              <a:t>pointer (same as numeric array)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You also can declare a character array using dynamic memory allocation – covered in another handout.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6873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/>
              <a:t>Assigning value to </a:t>
            </a:r>
            <a:r>
              <a:rPr lang="en-US" sz="3200" dirty="0" smtClean="0">
                <a:solidFill>
                  <a:schemeClr val="accent2"/>
                </a:solidFill>
                <a:ea typeface="+mn-ea"/>
                <a:cs typeface="+mn-cs"/>
              </a:rPr>
              <a:t>C-string </a:t>
            </a:r>
            <a:r>
              <a:rPr lang="en-US" sz="3200" dirty="0" smtClean="0">
                <a:ea typeface="+mn-ea"/>
                <a:cs typeface="+mn-cs"/>
              </a:rPr>
              <a:t>(Introduction)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You need to assign a value to </a:t>
            </a:r>
            <a:r>
              <a:rPr lang="en-US" sz="2400" dirty="0">
                <a:solidFill>
                  <a:schemeClr val="accent2"/>
                </a:solidFill>
              </a:rPr>
              <a:t>C-string </a:t>
            </a:r>
            <a:r>
              <a:rPr lang="en-US" sz="2400" dirty="0" smtClean="0"/>
              <a:t>before you use its value (same as with variables </a:t>
            </a:r>
            <a:r>
              <a:rPr lang="en-US" sz="2400" dirty="0"/>
              <a:t>and numeric arrays)</a:t>
            </a:r>
          </a:p>
          <a:p>
            <a:pPr marL="320040" indent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str[20</a:t>
            </a: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str; // garbage output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Value can be </a:t>
            </a:r>
            <a:r>
              <a:rPr lang="en-US" sz="2400" dirty="0"/>
              <a:t>assigned to a </a:t>
            </a:r>
            <a:r>
              <a:rPr lang="en-US" sz="2400" dirty="0">
                <a:solidFill>
                  <a:schemeClr val="accent2"/>
                </a:solidFill>
              </a:rPr>
              <a:t>C-string </a:t>
            </a:r>
            <a:r>
              <a:rPr lang="en-US" sz="2400" dirty="0" smtClean="0"/>
              <a:t>two ways: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By the programmer, in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By the user at runtime, usually via the keyboard at runtime) can assign a value (same as with variables and numeric arrays)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22000">
              <a:srgbClr val="F9F3B7"/>
            </a:gs>
            <a:gs pos="6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3213"/>
            <a:ext cx="8610600" cy="5349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/>
              <a:t>Assigning value to </a:t>
            </a:r>
            <a:r>
              <a:rPr lang="en-US" sz="3200" dirty="0" smtClean="0">
                <a:solidFill>
                  <a:schemeClr val="accent2"/>
                </a:solidFill>
                <a:ea typeface="+mn-ea"/>
                <a:cs typeface="+mn-cs"/>
              </a:rPr>
              <a:t>C-string </a:t>
            </a:r>
            <a:r>
              <a:rPr lang="en-US" sz="3200" dirty="0" smtClean="0">
                <a:ea typeface="+mn-ea"/>
                <a:cs typeface="+mn-cs"/>
              </a:rPr>
              <a:t>(Initialization)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10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Assignment operator OK with </a:t>
            </a:r>
            <a:r>
              <a:rPr lang="en-US" sz="2400" i="1" dirty="0" smtClean="0"/>
              <a:t>initialization</a:t>
            </a:r>
            <a:r>
              <a:rPr lang="en-US" sz="2400" dirty="0" smtClean="0"/>
              <a:t>:</a:t>
            </a:r>
          </a:p>
          <a:p>
            <a:pPr marL="347472" indent="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3D8963"/>
                </a:solidFill>
                <a:cs typeface="Courier New" panose="02070309020205020404" pitchFamily="49" charset="0"/>
              </a:rPr>
              <a:t>char </a:t>
            </a:r>
            <a:r>
              <a:rPr lang="en-US" sz="2000" b="1" dirty="0" err="1" smtClean="0">
                <a:solidFill>
                  <a:srgbClr val="3D8963"/>
                </a:solidFill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3D8963"/>
                </a:solidFill>
                <a:cs typeface="Courier New" panose="02070309020205020404" pitchFamily="49" charset="0"/>
              </a:rPr>
              <a:t>[20] = "Jeff Kent";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First  9 elements (through 't' in Kent) have the assigned values.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element automatically assigned the NULL character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dirty="0" smtClean="0"/>
              <a:t>The remaining 10 elements initialized to NULL characters – similar to partial initialization of numeric array.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D4C69A97-6B90-4BF2-8698-3EF340CA94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ddis">
  <a:themeElements>
    <a:clrScheme name="Gadd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d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dd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1454</Words>
  <Application>Microsoft Office PowerPoint</Application>
  <PresentationFormat>On-screen Show (4:3)</PresentationFormat>
  <Paragraphs>331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Gaddis</vt:lpstr>
      <vt:lpstr>Chapter 12 – C-strings</vt:lpstr>
      <vt:lpstr>Topics</vt:lpstr>
      <vt:lpstr>12.1  C-String Definition</vt:lpstr>
      <vt:lpstr>C-String vs. Character Array</vt:lpstr>
      <vt:lpstr>Why NULL character needed (or not)?</vt:lpstr>
      <vt:lpstr>C-string vs. string</vt:lpstr>
      <vt:lpstr>Declaring a C-string</vt:lpstr>
      <vt:lpstr>Assigning value to C-string (Introduction)</vt:lpstr>
      <vt:lpstr>Assigning value to C-string (Initialization)</vt:lpstr>
      <vt:lpstr>Assigning value to C-string (After Declaration)</vt:lpstr>
      <vt:lpstr>cin with C-strings</vt:lpstr>
      <vt:lpstr>cout with C-strings</vt:lpstr>
      <vt:lpstr>12.2  Library Functions for C-Strings</vt:lpstr>
      <vt:lpstr> strcpy (instead of assignment operator)</vt:lpstr>
      <vt:lpstr>strlen - length of C-string</vt:lpstr>
      <vt:lpstr>Comparing 2 C-strings (== doesn't work)</vt:lpstr>
      <vt:lpstr>strcmp (instead of equality operator)</vt:lpstr>
      <vt:lpstr>strcmp – Example</vt:lpstr>
      <vt:lpstr>strcmp – Usage</vt:lpstr>
      <vt:lpstr>strcat – appending to C-string</vt:lpstr>
      <vt:lpstr>strstr – searching for a substring</vt:lpstr>
      <vt:lpstr>12.3  String/Numeric Conversion Functions</vt:lpstr>
      <vt:lpstr>atoi</vt:lpstr>
      <vt:lpstr>itoa</vt:lpstr>
      <vt:lpstr>12.4  Character Testing</vt:lpstr>
      <vt:lpstr>Return Value Issue</vt:lpstr>
      <vt:lpstr>12.5  Character Case Conversion</vt:lpstr>
      <vt:lpstr>12.6  Writing C-String Functions</vt:lpstr>
      <vt:lpstr>12.6  Writing C-String Functions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2014-03-30T14:19:55Z</dcterms:created>
  <dcterms:modified xsi:type="dcterms:W3CDTF">2015-05-01T02:54:16Z</dcterms:modified>
</cp:coreProperties>
</file>