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28"/>
  </p:notesMasterIdLst>
  <p:handoutMasterIdLst>
    <p:handoutMasterId r:id="rId29"/>
  </p:handoutMasterIdLst>
  <p:sldIdLst>
    <p:sldId id="294" r:id="rId2"/>
    <p:sldId id="353" r:id="rId3"/>
    <p:sldId id="352" r:id="rId4"/>
    <p:sldId id="311" r:id="rId5"/>
    <p:sldId id="369" r:id="rId6"/>
    <p:sldId id="354" r:id="rId7"/>
    <p:sldId id="368" r:id="rId8"/>
    <p:sldId id="370" r:id="rId9"/>
    <p:sldId id="355" r:id="rId10"/>
    <p:sldId id="313" r:id="rId11"/>
    <p:sldId id="357" r:id="rId12"/>
    <p:sldId id="359" r:id="rId13"/>
    <p:sldId id="316" r:id="rId14"/>
    <p:sldId id="371" r:id="rId15"/>
    <p:sldId id="372" r:id="rId16"/>
    <p:sldId id="362" r:id="rId17"/>
    <p:sldId id="327" r:id="rId18"/>
    <p:sldId id="367" r:id="rId19"/>
    <p:sldId id="364" r:id="rId20"/>
    <p:sldId id="365" r:id="rId21"/>
    <p:sldId id="366" r:id="rId22"/>
    <p:sldId id="329" r:id="rId23"/>
    <p:sldId id="373" r:id="rId24"/>
    <p:sldId id="374" r:id="rId25"/>
    <p:sldId id="332" r:id="rId26"/>
    <p:sldId id="30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963"/>
    <a:srgbClr val="4EB07F"/>
    <a:srgbClr val="12BA8E"/>
    <a:srgbClr val="00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960" autoAdjust="0"/>
  </p:normalViewPr>
  <p:slideViewPr>
    <p:cSldViewPr>
      <p:cViewPr varScale="1">
        <p:scale>
          <a:sx n="107" d="100"/>
          <a:sy n="107" d="100"/>
        </p:scale>
        <p:origin x="17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732" y="3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A193358E-A148-4A9F-94CF-64A9FF723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63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CBE91A7-46FE-49B1-A940-3D8495878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BBF5AF-2EFF-49AF-93BA-F204FA65DF8A}" type="slidenum">
              <a:rPr lang="en-US" sz="1200" smtClean="0">
                <a:latin typeface="Times New Roman" charset="0"/>
              </a:rPr>
              <a:pPr eaLnBrk="1" hangingPunct="1"/>
              <a:t>1</a:t>
            </a:fld>
            <a:endParaRPr lang="en-US" sz="1200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73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9FEDDCC-2B14-4710-B95F-3D43C0B9ECD6}" type="slidenum">
              <a:rPr lang="en-US" sz="1200" baseline="0" smtClean="0">
                <a:latin typeface="Arial" charset="0"/>
              </a:rPr>
              <a:pPr eaLnBrk="1" hangingPunct="1"/>
              <a:t>15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09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FE6539A-34EC-456B-9F4E-8A2F20E23CCE}" type="slidenum">
              <a:rPr lang="en-US" sz="1200" baseline="0" smtClean="0">
                <a:latin typeface="Arial" charset="0"/>
              </a:rPr>
              <a:pPr eaLnBrk="1" hangingPunct="1"/>
              <a:t>16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i="0" dirty="0" smtClean="0">
                <a:latin typeface="Times New Roman" charset="0"/>
              </a:rPr>
              <a:t>6-6.cpp – why you need variable in parameter but not prototype</a:t>
            </a:r>
          </a:p>
        </p:txBody>
      </p:sp>
    </p:spTree>
    <p:extLst>
      <p:ext uri="{BB962C8B-B14F-4D97-AF65-F5344CB8AC3E}">
        <p14:creationId xmlns:p14="http://schemas.microsoft.com/office/powerpoint/2010/main" val="239234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B561413-A104-4FFB-ACF0-F8BC0C7CAEB1}" type="slidenum">
              <a:rPr lang="en-US" sz="1200" baseline="0" smtClean="0">
                <a:latin typeface="Arial" charset="0"/>
              </a:rPr>
              <a:pPr eaLnBrk="1" hangingPunct="1"/>
              <a:t>17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6-9.cpp</a:t>
            </a:r>
          </a:p>
        </p:txBody>
      </p:sp>
    </p:spTree>
    <p:extLst>
      <p:ext uri="{BB962C8B-B14F-4D97-AF65-F5344CB8AC3E}">
        <p14:creationId xmlns:p14="http://schemas.microsoft.com/office/powerpoint/2010/main" val="3903970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E9F719-39AF-478A-9F67-1E0ABA655D89}" type="slidenum">
              <a:rPr lang="en-US" sz="1200" smtClean="0">
                <a:latin typeface="Times New Roman" charset="0"/>
              </a:rPr>
              <a:pPr eaLnBrk="1" hangingPunct="1"/>
              <a:t>18</a:t>
            </a:fld>
            <a:endParaRPr lang="en-US" sz="1200" smtClean="0">
              <a:latin typeface="Times New Roman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en-US" dirty="0" smtClean="0">
                <a:latin typeface="Times New Roman" charset="0"/>
              </a:rPr>
              <a:t>6-9.cpp – change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baseline="0" dirty="0" err="1" smtClean="0">
                <a:latin typeface="Times New Roman" charset="0"/>
              </a:rPr>
              <a:t>int</a:t>
            </a:r>
            <a:r>
              <a:rPr lang="en-US" baseline="0" dirty="0" smtClean="0">
                <a:latin typeface="Times New Roman" charset="0"/>
              </a:rPr>
              <a:t> number = 12; to </a:t>
            </a:r>
            <a:r>
              <a:rPr lang="en-US" baseline="0" dirty="0" err="1" smtClean="0">
                <a:latin typeface="Times New Roman" charset="0"/>
              </a:rPr>
              <a:t>int</a:t>
            </a:r>
            <a:r>
              <a:rPr lang="en-US" baseline="0" dirty="0" smtClean="0">
                <a:latin typeface="Times New Roman" charset="0"/>
              </a:rPr>
              <a:t> number;</a:t>
            </a:r>
            <a:endParaRPr lang="en-US" dirty="0" smtClean="0">
              <a:latin typeface="Times New Roman" charset="0"/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351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B50C4AB-3E6B-4829-85B9-1365EF90F279}" type="slidenum">
              <a:rPr lang="en-US" sz="1200" baseline="0" smtClean="0">
                <a:latin typeface="Arial" charset="0"/>
              </a:rPr>
              <a:pPr eaLnBrk="1" hangingPunct="1"/>
              <a:t>19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659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506B391-FC62-4DF6-B9AC-7384ED0CCEC8}" type="slidenum">
              <a:rPr lang="en-US" sz="1200" baseline="0" smtClean="0">
                <a:latin typeface="Arial" charset="0"/>
              </a:rPr>
              <a:pPr eaLnBrk="1" hangingPunct="1"/>
              <a:t>20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6-23.cpp</a:t>
            </a:r>
          </a:p>
        </p:txBody>
      </p:sp>
    </p:spTree>
    <p:extLst>
      <p:ext uri="{BB962C8B-B14F-4D97-AF65-F5344CB8AC3E}">
        <p14:creationId xmlns:p14="http://schemas.microsoft.com/office/powerpoint/2010/main" val="3819529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506B391-FC62-4DF6-B9AC-7384ED0CCEC8}" type="slidenum">
              <a:rPr lang="en-US" sz="1200" baseline="0" smtClean="0">
                <a:latin typeface="Arial" charset="0"/>
              </a:rPr>
              <a:pPr eaLnBrk="1" hangingPunct="1"/>
              <a:t>21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6-24.cpp</a:t>
            </a:r>
          </a:p>
        </p:txBody>
      </p:sp>
    </p:spTree>
    <p:extLst>
      <p:ext uri="{BB962C8B-B14F-4D97-AF65-F5344CB8AC3E}">
        <p14:creationId xmlns:p14="http://schemas.microsoft.com/office/powerpoint/2010/main" val="933864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31FD65A-ACAC-4329-A35D-E98CBFBEE599}" type="slidenum">
              <a:rPr lang="en-US" sz="1200" baseline="0" smtClean="0">
                <a:latin typeface="Arial" charset="0"/>
              </a:rPr>
              <a:pPr eaLnBrk="1" hangingPunct="1"/>
              <a:t>22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26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31FD65A-ACAC-4329-A35D-E98CBFBEE599}" type="slidenum">
              <a:rPr lang="en-US" sz="1200" baseline="0" smtClean="0">
                <a:latin typeface="Arial" charset="0"/>
              </a:rPr>
              <a:pPr eaLnBrk="1" hangingPunct="1"/>
              <a:t>23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6-11.cpp </a:t>
            </a:r>
          </a:p>
        </p:txBody>
      </p:sp>
    </p:spTree>
    <p:extLst>
      <p:ext uri="{BB962C8B-B14F-4D97-AF65-F5344CB8AC3E}">
        <p14:creationId xmlns:p14="http://schemas.microsoft.com/office/powerpoint/2010/main" val="2374552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6-24.cpp change so passes by reference instead</a:t>
            </a:r>
            <a:r>
              <a:rPr lang="en-US" baseline="0" dirty="0" smtClean="0"/>
              <a:t> of returning 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E91A7-46FE-49B1-A940-3D84958784E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5A951CB-36F1-4063-9CE5-70EC4500656C}" type="slidenum">
              <a:rPr lang="en-US" sz="1200" baseline="0" smtClean="0">
                <a:latin typeface="Arial" charset="0"/>
              </a:rPr>
              <a:pPr eaLnBrk="1" hangingPunct="1"/>
              <a:t>3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0712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428640F-71B5-43DF-97F3-E4F945BBF169}" type="slidenum">
              <a:rPr lang="en-US" sz="1200" baseline="0" smtClean="0">
                <a:latin typeface="Arial" charset="0"/>
              </a:rPr>
              <a:pPr eaLnBrk="1" hangingPunct="1"/>
              <a:t>25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6-13.cpp</a:t>
            </a:r>
          </a:p>
        </p:txBody>
      </p:sp>
    </p:spTree>
    <p:extLst>
      <p:ext uri="{BB962C8B-B14F-4D97-AF65-F5344CB8AC3E}">
        <p14:creationId xmlns:p14="http://schemas.microsoft.com/office/powerpoint/2010/main" val="5091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234AB66-AED0-4E25-8E6E-4AD23070C49C}" type="slidenum">
              <a:rPr lang="en-US" sz="1200" baseline="0" smtClean="0">
                <a:latin typeface="Arial" charset="0"/>
              </a:rPr>
              <a:pPr eaLnBrk="1" hangingPunct="1"/>
              <a:t>4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899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234AB66-AED0-4E25-8E6E-4AD23070C49C}" type="slidenum">
              <a:rPr lang="en-US" sz="1200" baseline="0" smtClean="0">
                <a:latin typeface="Arial" charset="0"/>
              </a:rPr>
              <a:pPr eaLnBrk="1" hangingPunct="1"/>
              <a:t>5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700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C9115FF-A8EA-4639-B84B-22FC1B884B02}" type="slidenum">
              <a:rPr lang="en-US" sz="1200" baseline="0" smtClean="0">
                <a:latin typeface="Arial" charset="0"/>
              </a:rPr>
              <a:pPr eaLnBrk="1" hangingPunct="1"/>
              <a:t>10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0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7EEC03-27D2-498E-94DD-A52349F10421}" type="slidenum">
              <a:rPr lang="en-US" sz="1200" baseline="0" smtClean="0">
                <a:latin typeface="Arial" charset="0"/>
              </a:rPr>
              <a:pPr eaLnBrk="1" hangingPunct="1"/>
              <a:t>11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6-5.cpp</a:t>
            </a:r>
          </a:p>
        </p:txBody>
      </p:sp>
    </p:spTree>
    <p:extLst>
      <p:ext uri="{BB962C8B-B14F-4D97-AF65-F5344CB8AC3E}">
        <p14:creationId xmlns:p14="http://schemas.microsoft.com/office/powerpoint/2010/main" val="2193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2BC48C9-9B0F-4ACF-AB2F-BC064D5FFFF9}" type="slidenum">
              <a:rPr lang="en-US" sz="1200" baseline="0" smtClean="0">
                <a:latin typeface="Arial" charset="0"/>
              </a:rPr>
              <a:pPr eaLnBrk="1" hangingPunct="1"/>
              <a:t>12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6-6.cpp</a:t>
            </a:r>
            <a:r>
              <a:rPr lang="en-US" baseline="0" dirty="0" smtClean="0">
                <a:latin typeface="Times New Roman" charset="0"/>
              </a:rPr>
              <a:t> but don't need </a:t>
            </a:r>
            <a:r>
              <a:rPr lang="en-US" i="1" baseline="0" dirty="0" err="1" smtClean="0">
                <a:latin typeface="Times New Roman" charset="0"/>
              </a:rPr>
              <a:t>num</a:t>
            </a:r>
            <a:r>
              <a:rPr lang="en-US" baseline="0" dirty="0" smtClean="0">
                <a:latin typeface="Times New Roman" charset="0"/>
              </a:rPr>
              <a:t> in prototype</a:t>
            </a:r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9FEDDCC-2B14-4710-B95F-3D43C0B9ECD6}" type="slidenum">
              <a:rPr lang="en-US" sz="1200" baseline="0" smtClean="0">
                <a:latin typeface="Arial" charset="0"/>
              </a:rPr>
              <a:pPr eaLnBrk="1" hangingPunct="1"/>
              <a:t>13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6-5.cpp – then change to call </a:t>
            </a:r>
            <a:r>
              <a:rPr lang="en-US" i="1" dirty="0" smtClean="0">
                <a:latin typeface="Times New Roman" charset="0"/>
              </a:rPr>
              <a:t>second</a:t>
            </a:r>
            <a:r>
              <a:rPr lang="en-US" dirty="0" smtClean="0">
                <a:latin typeface="Times New Roman" charset="0"/>
              </a:rPr>
              <a:t> from </a:t>
            </a:r>
            <a:r>
              <a:rPr lang="en-US" i="1" dirty="0" smtClean="0">
                <a:latin typeface="Times New Roman" charset="0"/>
              </a:rPr>
              <a:t>first</a:t>
            </a:r>
            <a:r>
              <a:rPr lang="en-US" dirty="0" smtClean="0">
                <a:latin typeface="Times New Roman" charset="0"/>
              </a:rPr>
              <a:t> instead of from </a:t>
            </a:r>
            <a:r>
              <a:rPr lang="en-US" i="1" dirty="0" smtClean="0">
                <a:latin typeface="Times New Roman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83653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9FEDDCC-2B14-4710-B95F-3D43C0B9ECD6}" type="slidenum">
              <a:rPr lang="en-US" sz="1200" baseline="0" smtClean="0">
                <a:latin typeface="Arial" charset="0"/>
              </a:rPr>
              <a:pPr eaLnBrk="1" hangingPunct="1"/>
              <a:t>14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0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A29A-88D2-4AF9-92EA-4345448CA5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3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641-1577-4529-A71D-1F8FE5AF55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3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8978-25D1-4BC5-B046-5066BDCA66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5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9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FBDD-12C3-43E4-9801-2FA0D8D686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9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074-47E2-4201-8329-5771CF98C7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7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E575-B455-4EC0-844C-5E1A375566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5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8362"/>
          </a:xfrm>
        </p:spPr>
        <p:txBody>
          <a:bodyPr>
            <a:normAutofit/>
          </a:bodyPr>
          <a:lstStyle>
            <a:lvl1pPr>
              <a:defRPr sz="3200" b="1" i="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5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DAD-A543-427F-AE15-7077F623EF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9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8075-EAAE-4B51-A434-207B31DFFE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5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45E-BE9C-4903-9651-BD5B3CADAF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CC3-77AD-4D20-9196-F78EFDE8EB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8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52ED784-F4D0-4659-B35C-CCF2F0E69F8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9/6/2014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54F313-11AE-4FDC-8EC7-689A52E1DA6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57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3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7"/>
          <p:cNvSpPr>
            <a:spLocks noChangeArrowheads="1"/>
          </p:cNvSpPr>
          <p:nvPr/>
        </p:nvSpPr>
        <p:spPr bwMode="auto">
          <a:xfrm>
            <a:off x="914400" y="762000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077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CSIT 839 – </a:t>
            </a:r>
            <a:r>
              <a:rPr lang="en-US" sz="2400" b="1" dirty="0"/>
              <a:t>Intermediate Programming using C/C++</a:t>
            </a:r>
          </a:p>
          <a:p>
            <a:pPr algn="ctr">
              <a:spcBef>
                <a:spcPts val="0"/>
              </a:spcBef>
            </a:pP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Functions</a:t>
            </a:r>
          </a:p>
          <a:p>
            <a:pPr algn="ctr">
              <a:spcBef>
                <a:spcPts val="0"/>
              </a:spcBef>
            </a:pPr>
            <a:endParaRPr lang="en-US" sz="2800" b="1" dirty="0" smtClean="0"/>
          </a:p>
          <a:p>
            <a:pPr algn="ctr">
              <a:spcBef>
                <a:spcPts val="0"/>
              </a:spcBef>
            </a:pPr>
            <a:r>
              <a:rPr lang="en-US" sz="2800" b="1" dirty="0" smtClean="0"/>
              <a:t>By Jeffrey Kent</a:t>
            </a:r>
          </a:p>
          <a:p>
            <a:pPr algn="ctr">
              <a:spcBef>
                <a:spcPts val="0"/>
              </a:spcBef>
            </a:pPr>
            <a:r>
              <a:rPr lang="en-US" sz="2800" b="1" dirty="0" smtClean="0"/>
              <a:t>Professor of Computer Science</a:t>
            </a:r>
          </a:p>
          <a:p>
            <a:pPr algn="ctr">
              <a:spcBef>
                <a:spcPts val="0"/>
              </a:spcBef>
            </a:pPr>
            <a:r>
              <a:rPr lang="en-US" sz="2800" b="1" dirty="0" smtClean="0"/>
              <a:t>Los Angeles Valley College</a:t>
            </a:r>
          </a:p>
          <a:p>
            <a:pPr algn="ctr">
              <a:spcBef>
                <a:spcPts val="0"/>
              </a:spcBef>
            </a:pPr>
            <a:r>
              <a:rPr lang="en-US" sz="2800" b="1" dirty="0" smtClean="0"/>
              <a:t>(with material from textbook authors)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Function Definition - Example</a:t>
            </a:r>
          </a:p>
        </p:txBody>
      </p:sp>
      <p:pic>
        <p:nvPicPr>
          <p:cNvPr id="10244" name="Picture 5" descr="PPT46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981200"/>
            <a:ext cx="74580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Function Prototypes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495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2800" dirty="0" smtClean="0"/>
              <a:t>Program won't compile unless you describe function before you call it. 2 alternatives: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Avoid - Function definition </a:t>
            </a:r>
            <a:r>
              <a:rPr lang="en-US" sz="2800" u="sng" dirty="0" smtClean="0"/>
              <a:t>before</a:t>
            </a:r>
            <a:r>
              <a:rPr lang="en-US" sz="2800" dirty="0" smtClean="0"/>
              <a:t> you call function. Many functions defined </a:t>
            </a:r>
            <a:r>
              <a:rPr lang="en-US" sz="2800" u="sng" dirty="0" smtClean="0"/>
              <a:t>above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3D8963"/>
                </a:solidFill>
              </a:rPr>
              <a:t>main</a:t>
            </a:r>
            <a:r>
              <a:rPr lang="en-US" sz="2800" dirty="0"/>
              <a:t>;</a:t>
            </a:r>
            <a:r>
              <a:rPr lang="en-US" sz="2800" dirty="0" smtClean="0"/>
              <a:t> difficult to determine order of those functions definitions.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Preferred - Use </a:t>
            </a:r>
            <a:r>
              <a:rPr lang="en-US" sz="2800" i="1" dirty="0" smtClean="0"/>
              <a:t>function prototype</a:t>
            </a:r>
            <a:r>
              <a:rPr lang="en-US" sz="2800" dirty="0" smtClean="0"/>
              <a:t>. Then function definitions can be in any order; </a:t>
            </a:r>
            <a:r>
              <a:rPr lang="en-US" sz="2800" b="1" dirty="0" smtClean="0">
                <a:solidFill>
                  <a:srgbClr val="3D8963"/>
                </a:solidFill>
              </a:rPr>
              <a:t>main</a:t>
            </a:r>
            <a:r>
              <a:rPr lang="en-US" sz="2800" dirty="0" smtClean="0"/>
              <a:t> usually first</a:t>
            </a:r>
            <a:r>
              <a:rPr lang="en-US" sz="2400" dirty="0" smtClean="0"/>
              <a:t>.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Exception – </a:t>
            </a:r>
            <a:r>
              <a:rPr lang="en-US" sz="2800" b="1" dirty="0">
                <a:solidFill>
                  <a:srgbClr val="3D8963"/>
                </a:solidFill>
              </a:rPr>
              <a:t>main</a:t>
            </a:r>
            <a:r>
              <a:rPr lang="en-US" sz="2800" dirty="0"/>
              <a:t> </a:t>
            </a:r>
            <a:r>
              <a:rPr lang="en-US" sz="2800" dirty="0" smtClean="0"/>
              <a:t>does </a:t>
            </a:r>
            <a:r>
              <a:rPr lang="en-US" sz="2800" u="sng" dirty="0" smtClean="0"/>
              <a:t>not</a:t>
            </a:r>
            <a:r>
              <a:rPr lang="en-US" sz="2800" dirty="0" smtClean="0"/>
              <a:t> need a prototype.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Function Prototype -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Prototype must match function header. 2 exceptions: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Semi-colon at end of prototype, not header. 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Just data type, no </a:t>
            </a:r>
            <a:r>
              <a:rPr lang="en-US" sz="2800" dirty="0" smtClean="0"/>
              <a:t>variable name </a:t>
            </a:r>
            <a:r>
              <a:rPr lang="en-US" sz="2800" dirty="0" smtClean="0"/>
              <a:t>needed for </a:t>
            </a:r>
            <a:r>
              <a:rPr lang="en-US" sz="2800" dirty="0"/>
              <a:t>parameter in prototype, unlike </a:t>
            </a:r>
            <a:r>
              <a:rPr lang="en-US" sz="2800" dirty="0" smtClean="0"/>
              <a:t>header</a:t>
            </a:r>
            <a:r>
              <a:rPr lang="en-US" sz="2800" dirty="0"/>
              <a:t>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dirty="0" smtClean="0"/>
              <a:t>Assuming function header:</a:t>
            </a:r>
          </a:p>
          <a:p>
            <a:pPr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printHeading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800" dirty="0" smtClean="0"/>
              <a:t>Prototype would be:</a:t>
            </a:r>
          </a:p>
          <a:p>
            <a:pPr marL="342900" lvl="2" indent="-342900"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printHeading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Normally prototypes above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 smtClean="0"/>
              <a:t> function header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Order of prototypes doesn't matter.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77806" y="3409483"/>
            <a:ext cx="2081212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No </a:t>
            </a:r>
            <a:r>
              <a:rPr lang="en-US" sz="2400" b="1" dirty="0">
                <a:solidFill>
                  <a:schemeClr val="accent2"/>
                </a:solidFill>
              </a:rPr>
              <a:t>;</a:t>
            </a:r>
            <a:r>
              <a:rPr lang="en-US" sz="2000" b="1" dirty="0">
                <a:solidFill>
                  <a:schemeClr val="accent2"/>
                </a:solidFill>
              </a:rPr>
              <a:t>  goes here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5221200" y="3558367"/>
            <a:ext cx="7858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65541" y="4368387"/>
            <a:ext cx="2221706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chemeClr val="accent2"/>
                </a:solidFill>
              </a:rPr>
              <a:t>Yes </a:t>
            </a:r>
            <a:r>
              <a:rPr lang="en-US" sz="2400" b="1" dirty="0" smtClean="0">
                <a:solidFill>
                  <a:schemeClr val="accent2"/>
                </a:solidFill>
              </a:rPr>
              <a:t>;</a:t>
            </a:r>
            <a:r>
              <a:rPr lang="en-US" sz="2000" b="1" dirty="0" smtClean="0">
                <a:solidFill>
                  <a:schemeClr val="accent2"/>
                </a:solidFill>
              </a:rPr>
              <a:t>  </a:t>
            </a:r>
            <a:r>
              <a:rPr lang="en-US" sz="2000" b="1" dirty="0">
                <a:solidFill>
                  <a:schemeClr val="accent2"/>
                </a:solidFill>
              </a:rPr>
              <a:t>goes here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779729" y="4543819"/>
            <a:ext cx="7858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152900" y="4038601"/>
            <a:ext cx="800100" cy="41562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903442" y="3862172"/>
            <a:ext cx="3124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chemeClr val="accent2"/>
                </a:solidFill>
              </a:rPr>
              <a:t>Just data type, no name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Calling a Function -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82000" cy="36576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A function won't execute until it's called.</a:t>
            </a:r>
          </a:p>
          <a:p>
            <a:pPr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dirty="0"/>
              <a:t>Exception: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 smtClean="0"/>
              <a:t> called </a:t>
            </a:r>
            <a:r>
              <a:rPr lang="en-US" sz="2800" dirty="0"/>
              <a:t>automatically </a:t>
            </a:r>
            <a:r>
              <a:rPr lang="en-US" sz="2800" dirty="0" smtClean="0"/>
              <a:t>when program starts. </a:t>
            </a:r>
          </a:p>
          <a:p>
            <a:pPr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Function may be called by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or another function.</a:t>
            </a:r>
          </a:p>
          <a:p>
            <a:pPr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When function called</a:t>
            </a:r>
            <a:r>
              <a:rPr lang="en-US" sz="2800" dirty="0"/>
              <a:t>, </a:t>
            </a:r>
            <a:r>
              <a:rPr lang="en-US" sz="2800" dirty="0" smtClean="0"/>
              <a:t>statements in its body execute.</a:t>
            </a:r>
            <a:endParaRPr lang="en-US" sz="2800" dirty="0"/>
          </a:p>
          <a:p>
            <a:pPr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When body of called function ends, program execution </a:t>
            </a:r>
            <a:r>
              <a:rPr lang="en-US" sz="2800" dirty="0"/>
              <a:t>resumes in the calling </a:t>
            </a:r>
            <a:r>
              <a:rPr lang="en-US" sz="2800" dirty="0" smtClean="0"/>
              <a:t>function at </a:t>
            </a:r>
            <a:r>
              <a:rPr lang="en-US" sz="2800" dirty="0"/>
              <a:t>the </a:t>
            </a:r>
            <a:r>
              <a:rPr lang="en-US" sz="2800" dirty="0" smtClean="0"/>
              <a:t>statement following the function call.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Calling a Function - Syntax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 smtClean="0"/>
              <a:t>Call function by its name followed by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 and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/>
              <a:t>required </a:t>
            </a:r>
            <a:r>
              <a:rPr lang="en-US" sz="2800" dirty="0" smtClean="0"/>
              <a:t>even if prototype has no parameters:</a:t>
            </a:r>
          </a:p>
          <a:p>
            <a:pPr marL="0" lvl="1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print(); // correct</a:t>
            </a:r>
            <a:b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print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// wrong</a:t>
            </a:r>
          </a:p>
          <a:p>
            <a:pPr marL="457200" lvl="1" indent="-4572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Reason: Without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compiler thinks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 variable, not a function. </a:t>
            </a:r>
            <a:endParaRPr lang="en-US" dirty="0" smtClean="0"/>
          </a:p>
          <a:p>
            <a:pPr marL="457200" lvl="1" indent="-4572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Vocabulary: </a:t>
            </a:r>
            <a:r>
              <a:rPr lang="en-US" i="1" dirty="0" smtClean="0"/>
              <a:t>Parameters</a:t>
            </a:r>
            <a:r>
              <a:rPr lang="en-US" dirty="0" smtClean="0"/>
              <a:t> </a:t>
            </a:r>
            <a:r>
              <a:rPr lang="en-US" dirty="0"/>
              <a:t>in function prototypes and headers called </a:t>
            </a:r>
            <a:r>
              <a:rPr lang="en-US" i="1" dirty="0"/>
              <a:t>arguments</a:t>
            </a:r>
            <a:r>
              <a:rPr lang="en-US" dirty="0"/>
              <a:t> in function </a:t>
            </a:r>
            <a:r>
              <a:rPr lang="en-US" dirty="0" smtClean="0"/>
              <a:t>call. </a:t>
            </a:r>
          </a:p>
          <a:p>
            <a:pPr marL="457200" lvl="1" indent="-4572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Multiple arguments separated by commas</a:t>
            </a:r>
            <a:endParaRPr lang="en-US" dirty="0"/>
          </a:p>
          <a:p>
            <a:pPr lvl="1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print("Fred"); 1 arguments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", age); 2 arguments</a:t>
            </a:r>
            <a:endParaRPr lang="en-US" sz="24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If function returns a value, then it's called on right side of assignment operator (discussed in later slides).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endParaRPr lang="en-US" sz="2800" dirty="0"/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Calling a Function - Arguments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4876800"/>
          </a:xfrm>
        </p:spPr>
        <p:txBody>
          <a:bodyPr/>
          <a:lstStyle/>
          <a:p>
            <a:pPr marL="342900" lvl="1" indent="-3429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Argument may be variable, </a:t>
            </a:r>
            <a:r>
              <a:rPr lang="en-US" dirty="0" smtClean="0"/>
              <a:t>literal, expression or constant.</a:t>
            </a:r>
            <a:endParaRPr lang="en-US" dirty="0"/>
          </a:p>
          <a:p>
            <a:pPr marL="0" lvl="1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print(22); // literal</a:t>
            </a:r>
            <a:b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);   // variable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print(10 + 22);   //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marL="457200" lvl="1" indent="-4572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Number of arguments must be same as number of parameters in prototype</a:t>
            </a:r>
          </a:p>
          <a:p>
            <a:pPr marL="0" lvl="1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print(int, int);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print(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// call – error</a:t>
            </a:r>
            <a:endParaRPr lang="en-US" sz="24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-4572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type of </a:t>
            </a:r>
            <a:r>
              <a:rPr lang="en-US" dirty="0" smtClean="0"/>
              <a:t>arguments </a:t>
            </a:r>
            <a:r>
              <a:rPr lang="en-US" dirty="0"/>
              <a:t>must match </a:t>
            </a:r>
            <a:r>
              <a:rPr lang="en-US" dirty="0" smtClean="0"/>
              <a:t>data types </a:t>
            </a:r>
            <a:r>
              <a:rPr lang="en-US" u="sng" dirty="0" smtClean="0"/>
              <a:t>and </a:t>
            </a:r>
            <a:r>
              <a:rPr lang="en-US" dirty="0" smtClean="0"/>
              <a:t>order of parameters in prototype</a:t>
            </a:r>
          </a:p>
          <a:p>
            <a:pPr marL="0" lvl="1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print(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, string);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// prototype</a:t>
            </a:r>
            <a:b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print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("Jeff", 13);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// call – error</a:t>
            </a:r>
          </a:p>
          <a:p>
            <a:pPr marL="457200" lvl="1" indent="-4572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dirty="0" smtClean="0"/>
          </a:p>
          <a:p>
            <a:pPr lvl="1" eaLnBrk="1" hangingPunct="1">
              <a:spcBef>
                <a:spcPts val="0"/>
              </a:spcBef>
              <a:buFontTx/>
              <a:buNone/>
            </a:pPr>
            <a:endParaRPr lang="en-US" sz="2400" b="1" dirty="0" smtClean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52400"/>
            <a:ext cx="8610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Passing by value - Putting it together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82675"/>
            <a:ext cx="8686800" cy="4953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display(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, string); // prototype</a:t>
            </a:r>
            <a:endParaRPr lang="en-US" sz="2400" b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display(13, "Jeff"); //call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void display(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a, string n) // header</a:t>
            </a:r>
            <a:endParaRPr lang="en-US" sz="2400" b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&lt;&lt;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"Age =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" &lt;&lt;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a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&lt;&lt;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&lt;&lt;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"Name =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" &lt;&lt;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n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&lt;&lt;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49" charset="0"/>
              </a:rPr>
              <a:t>Output will be: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49" charset="0"/>
              </a:rPr>
              <a:t>Age = 13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49" charset="0"/>
              </a:rPr>
              <a:t>Name = Jeff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Number of arguments, data type, and order must be the same in the function call, header and prototype.</a:t>
            </a: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First </a:t>
            </a:r>
            <a:r>
              <a:rPr lang="en-US" dirty="0"/>
              <a:t>argument </a:t>
            </a:r>
            <a:r>
              <a:rPr lang="en-US" dirty="0" smtClean="0"/>
              <a:t>copied to the </a:t>
            </a:r>
            <a:r>
              <a:rPr lang="en-US" dirty="0"/>
              <a:t>first </a:t>
            </a:r>
            <a:r>
              <a:rPr lang="en-US" dirty="0" smtClean="0"/>
              <a:t>parameter variable, second </a:t>
            </a:r>
            <a:r>
              <a:rPr lang="en-US" dirty="0"/>
              <a:t>argument </a:t>
            </a:r>
            <a:r>
              <a:rPr lang="en-US" dirty="0" smtClean="0"/>
              <a:t>to the </a:t>
            </a:r>
            <a:r>
              <a:rPr lang="en-US" dirty="0"/>
              <a:t>second </a:t>
            </a:r>
            <a:r>
              <a:rPr lang="en-US" dirty="0" smtClean="0"/>
              <a:t>parameter variable,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Here passing literals. Also can pass variable, constant or expression.</a:t>
            </a:r>
          </a:p>
        </p:txBody>
      </p:sp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2057400" y="1676401"/>
            <a:ext cx="1387642" cy="36204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029"/>
          <p:cNvSpPr>
            <a:spLocks noChangeShapeType="1"/>
          </p:cNvSpPr>
          <p:nvPr/>
        </p:nvSpPr>
        <p:spPr bwMode="auto">
          <a:xfrm>
            <a:off x="3352800" y="1676401"/>
            <a:ext cx="1891553" cy="401356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Passing </a:t>
            </a:r>
            <a:r>
              <a:rPr lang="en-US" sz="3600" dirty="0"/>
              <a:t>by </a:t>
            </a:r>
            <a:r>
              <a:rPr lang="en-US" sz="3600" dirty="0" smtClean="0"/>
              <a:t>value - Argument not changed by change in value of parameter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48235" y="147955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// in </a:t>
            </a:r>
            <a:r>
              <a:rPr lang="en-US" sz="2400" b="1" i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5; </a:t>
            </a:r>
            <a:b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doubleIt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); // call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doubleIt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(int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) // header</a:t>
            </a:r>
            <a:b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*= 2; // value of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doubled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None/>
            </a:pPr>
            <a:endParaRPr lang="en-US" sz="2400" b="1" dirty="0" smtClean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dirty="0"/>
              <a:t>The </a:t>
            </a:r>
            <a:r>
              <a:rPr lang="en-US" sz="2800" dirty="0" smtClean="0"/>
              <a:t>call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(5) assigns 5 to the parameter variable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*= 2</a:t>
            </a:r>
            <a:r>
              <a:rPr lang="en-US" sz="2800" dirty="0" smtClean="0"/>
              <a:t> changes (doubles) the </a:t>
            </a:r>
            <a:r>
              <a:rPr lang="en-US" sz="2800" dirty="0"/>
              <a:t>value of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to 10</a:t>
            </a:r>
          </a:p>
          <a:p>
            <a:pPr>
              <a:spcBef>
                <a:spcPts val="300"/>
              </a:spcBef>
            </a:pPr>
            <a:r>
              <a:rPr lang="en-US" sz="2800" dirty="0" smtClean="0"/>
              <a:t>But the change in the </a:t>
            </a:r>
            <a:r>
              <a:rPr lang="en-US" sz="2800" dirty="0"/>
              <a:t>value of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has </a:t>
            </a:r>
            <a:r>
              <a:rPr lang="en-US" sz="2800" dirty="0"/>
              <a:t>no effect on value of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in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2800" dirty="0"/>
              <a:t>; it's still 5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Reason is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and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are two different </a:t>
            </a:r>
            <a:r>
              <a:rPr lang="en-US" sz="2800" dirty="0" smtClean="0"/>
              <a:t>variables, with two different memory addresses.</a:t>
            </a:r>
            <a:endParaRPr lang="en-US" sz="2800" dirty="0"/>
          </a:p>
          <a:p>
            <a:pPr>
              <a:spcBef>
                <a:spcPts val="600"/>
              </a:spcBef>
            </a:pPr>
            <a:endParaRPr lang="en-US" sz="2800" dirty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1"/>
            <a:ext cx="8610600" cy="5333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Variable passed by value needs value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548640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dirty="0" smtClean="0">
                <a:cs typeface="Courier New" pitchFamily="49" charset="0"/>
              </a:rPr>
              <a:t>Variable passed by value must already have an assigned value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inputAge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);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//prototype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age; // in </a:t>
            </a:r>
            <a:r>
              <a:rPr lang="en-US" sz="2400" b="1" i="1" dirty="0">
                <a:solidFill>
                  <a:srgbClr val="3D8963"/>
                </a:solidFill>
                <a:latin typeface="Courier New" pitchFamily="49" charset="0"/>
              </a:rPr>
              <a:t>main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inputAge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(age); // call in </a:t>
            </a:r>
            <a:r>
              <a:rPr lang="en-US" sz="2400" b="1" i="1" dirty="0">
                <a:solidFill>
                  <a:srgbClr val="3D8963"/>
                </a:solidFill>
                <a:latin typeface="Courier New" pitchFamily="49" charset="0"/>
              </a:rPr>
              <a:t>main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inputAge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(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) // header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{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&gt;&gt;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; }</a:t>
            </a:r>
          </a:p>
          <a:p>
            <a:pPr eaLnBrk="1" hangingPunct="1">
              <a:buNone/>
            </a:pPr>
            <a:endParaRPr lang="en-US" b="1" dirty="0" smtClean="0">
              <a:solidFill>
                <a:srgbClr val="3D89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31422"/>
            <a:ext cx="4504762" cy="29428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Passing by Reference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Reference parameter has ampersand (&amp;) in </a:t>
            </a:r>
            <a:r>
              <a:rPr lang="en-US" sz="2800" dirty="0"/>
              <a:t>function prototype </a:t>
            </a:r>
            <a:r>
              <a:rPr lang="en-US" sz="2800" dirty="0" smtClean="0"/>
              <a:t>and in header; </a:t>
            </a:r>
            <a:r>
              <a:rPr lang="en-US" sz="2800" u="sng" dirty="0" smtClean="0"/>
              <a:t>no</a:t>
            </a:r>
            <a:r>
              <a:rPr lang="en-US" sz="2800" dirty="0" smtClean="0"/>
              <a:t> &amp; in argument in call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void change(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&amp;);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change(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call,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&amp;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void change(int&amp; n)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header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Unlike passing by value, if by reference, argument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/>
              <a:t>Must be a variable (not literal, constant or expression)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/>
              <a:t>Is changed by change to value of corresponding parameter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/>
              <a:t>Need not already have an assigned value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Functions -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Function is a group of one or more </a:t>
            </a:r>
            <a:r>
              <a:rPr lang="en-US" sz="2800" i="1" dirty="0" smtClean="0"/>
              <a:t>statements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Every C++ program starts with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main</a:t>
            </a:r>
            <a:r>
              <a:rPr lang="en-US" sz="2800" dirty="0" smtClean="0"/>
              <a:t>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So every C++ program </a:t>
            </a:r>
            <a:r>
              <a:rPr lang="en-US" sz="2800" u="sng" dirty="0" smtClean="0"/>
              <a:t>needs</a:t>
            </a:r>
            <a:r>
              <a:rPr lang="en-US" sz="2800" dirty="0" smtClean="0"/>
              <a:t> a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main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dirty="0" smtClean="0"/>
              <a:t>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But C++ program may have </a:t>
            </a:r>
            <a:r>
              <a:rPr lang="en-US" sz="2800" u="sng" dirty="0" smtClean="0"/>
              <a:t>only</a:t>
            </a:r>
            <a:r>
              <a:rPr lang="en-US" sz="2800" dirty="0" smtClean="0"/>
              <a:t> one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main</a:t>
            </a:r>
            <a:r>
              <a:rPr lang="en-US" sz="2800" dirty="0" smtClean="0"/>
              <a:t>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C++ programs may but don’t need to have functions in addition to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main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Chapter 6 and this slide presentation covers creating and </a:t>
            </a:r>
            <a:r>
              <a:rPr lang="en-US" sz="2800" dirty="0"/>
              <a:t>using functions in addition to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main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3600" dirty="0"/>
              <a:t>Passing by </a:t>
            </a:r>
            <a:r>
              <a:rPr lang="en-US" sz="3600" dirty="0" smtClean="0"/>
              <a:t>reference - </a:t>
            </a:r>
            <a:r>
              <a:rPr lang="en-US" sz="3600" dirty="0"/>
              <a:t>Argument </a:t>
            </a:r>
            <a:r>
              <a:rPr lang="en-US" sz="3600" dirty="0" smtClean="0"/>
              <a:t>changed </a:t>
            </a:r>
            <a:r>
              <a:rPr lang="en-US" sz="3600" dirty="0"/>
              <a:t>by change in value of parameter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153400" cy="48006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// in </a:t>
            </a:r>
            <a:r>
              <a:rPr lang="en-US" sz="2400" b="1" i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5;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doubleIt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); // call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doubleIt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) // header</a:t>
            </a:r>
            <a:b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*= 2; // value of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doubled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Change </a:t>
            </a:r>
            <a:r>
              <a:rPr lang="en-US" sz="2800" dirty="0"/>
              <a:t>to value of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800" dirty="0"/>
              <a:t> in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doubleIt</a:t>
            </a:r>
            <a:r>
              <a:rPr lang="en-US" sz="2800" dirty="0" smtClean="0"/>
              <a:t> (from 5 to 10 by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*=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2</a:t>
            </a:r>
            <a:r>
              <a:rPr lang="en-US" sz="2800" dirty="0" smtClean="0"/>
              <a:t>) </a:t>
            </a:r>
            <a:r>
              <a:rPr lang="en-US" sz="2800" dirty="0"/>
              <a:t>also changes the value of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dirty="0" smtClean="0"/>
              <a:t>in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main </a:t>
            </a:r>
            <a:r>
              <a:rPr lang="en-US" sz="2800" dirty="0"/>
              <a:t>from 5 to </a:t>
            </a:r>
            <a:r>
              <a:rPr lang="en-US" sz="2800" dirty="0" smtClean="0"/>
              <a:t>10.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Compare with slide: </a:t>
            </a:r>
            <a:r>
              <a:rPr lang="en-US" sz="2800" i="1" dirty="0">
                <a:hlinkClick r:id="rId3" action="ppaction://hlinksldjump"/>
              </a:rPr>
              <a:t>Passing by value - Argument not changed by change in value of parameter</a:t>
            </a:r>
            <a:endParaRPr lang="en-US" sz="28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Another Pass by Reference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153400" cy="49530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inputAge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&amp;); //prototype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age; // in </a:t>
            </a:r>
            <a:r>
              <a:rPr lang="en-US" sz="2400" b="1" i="1" dirty="0" smtClean="0">
                <a:solidFill>
                  <a:srgbClr val="3D8963"/>
                </a:solidFill>
                <a:latin typeface="Courier New" pitchFamily="49" charset="0"/>
              </a:rPr>
              <a:t>main</a:t>
            </a:r>
            <a:endParaRPr lang="en-US" sz="2400" b="1" i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inputAge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(age); // call in </a:t>
            </a:r>
            <a:r>
              <a:rPr lang="en-US" sz="2400" b="1" i="1" dirty="0" smtClean="0">
                <a:solidFill>
                  <a:srgbClr val="3D8963"/>
                </a:solidFill>
                <a:latin typeface="Courier New" pitchFamily="49" charset="0"/>
              </a:rPr>
              <a:t>main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inputAge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(int &amp;num) // header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{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&gt;&gt;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/>
              <a:t>Change to value of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800" dirty="0" smtClean="0"/>
              <a:t> in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inputAge</a:t>
            </a:r>
            <a:r>
              <a:rPr lang="en-US" sz="2800" dirty="0" smtClean="0"/>
              <a:t> (by the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dirty="0" smtClean="0"/>
              <a:t>statement) also changes the value of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age </a:t>
            </a:r>
            <a:r>
              <a:rPr lang="en-US" sz="2800" dirty="0" smtClean="0"/>
              <a:t>in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main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a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ge </a:t>
            </a:r>
            <a:r>
              <a:rPr lang="en-US" sz="2800" dirty="0" smtClean="0"/>
              <a:t>did </a:t>
            </a:r>
            <a:r>
              <a:rPr lang="en-US" sz="2800" dirty="0"/>
              <a:t>not have a value when it was argument in function call. OK since passed by reference; runtime error had it been passed by value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Compare with slide: </a:t>
            </a:r>
            <a:r>
              <a:rPr lang="en-US" sz="2800" dirty="0">
                <a:hlinkClick r:id="rId3" action="ppaction://hlinksldjump"/>
              </a:rPr>
              <a:t>Variable passed by value needs value</a:t>
            </a:r>
            <a:endParaRPr lang="en-US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05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r</a:t>
            </a:r>
            <a:r>
              <a:rPr lang="en-US" sz="4000" dirty="0" smtClean="0"/>
              <a:t>eturn - Introduction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066800"/>
            <a:ext cx="8610600" cy="5105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statement returns a value from the called function to the statement which called it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u="sng" dirty="0" smtClean="0"/>
              <a:t>Prototype</a:t>
            </a:r>
            <a:r>
              <a:rPr lang="en-US" sz="2800" dirty="0" smtClean="0"/>
              <a:t> and </a:t>
            </a:r>
            <a:r>
              <a:rPr lang="en-US" sz="2800" u="sng" dirty="0" smtClean="0"/>
              <a:t>header</a:t>
            </a:r>
            <a:r>
              <a:rPr lang="en-US" sz="2800" dirty="0" smtClean="0"/>
              <a:t> state </a:t>
            </a:r>
            <a:r>
              <a:rPr lang="en-US" sz="2800" dirty="0"/>
              <a:t>data</a:t>
            </a:r>
            <a:r>
              <a:rPr lang="en-US" sz="2800" dirty="0" smtClean="0"/>
              <a:t> type of return value </a:t>
            </a: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doubleIt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(int); // prototype</a:t>
            </a:r>
            <a:b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6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doubleIt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 n) </a:t>
            </a:r>
            <a:r>
              <a:rPr lang="en-US" sz="26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header</a:t>
            </a:r>
            <a:endParaRPr lang="en-US" sz="26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u="sng" dirty="0"/>
              <a:t>Call</a:t>
            </a:r>
            <a:r>
              <a:rPr lang="en-US" sz="2800" dirty="0"/>
              <a:t> format: </a:t>
            </a:r>
            <a:r>
              <a:rPr lang="en-US" sz="26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[variable] = [function call];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6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doubleIt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(5);</a:t>
            </a:r>
            <a:endParaRPr lang="en-US" sz="26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sz="2600" dirty="0" smtClean="0"/>
              <a:t>     </a:t>
            </a:r>
            <a:r>
              <a:rPr lang="en-US" sz="2800" dirty="0"/>
              <a:t>Variable of same data type as function return value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dirty="0"/>
              <a:t>Body of called function concludes with </a:t>
            </a:r>
            <a:r>
              <a:rPr lang="en-US" sz="26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statement</a:t>
            </a:r>
            <a:r>
              <a:rPr lang="en-US" sz="2800" dirty="0"/>
              <a:t>: 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return n; // returning variable value</a:t>
            </a:r>
            <a:b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return n * 2; // returning expression value</a:t>
            </a:r>
            <a:b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return 13 ; //returning literal value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endParaRPr lang="en-US" sz="24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r</a:t>
            </a:r>
            <a:r>
              <a:rPr lang="en-US" sz="4000" dirty="0" smtClean="0"/>
              <a:t>eturn – how it works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dirty="0" smtClean="0">
                <a:solidFill>
                  <a:srgbClr val="3D8963"/>
                </a:solidFill>
              </a:rPr>
              <a:t> </a:t>
            </a:r>
            <a:r>
              <a:rPr lang="en-US" sz="2800" dirty="0" smtClean="0"/>
              <a:t>statement returns a value from the called function to the statement which called it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doubleIt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); // call</a:t>
            </a:r>
            <a:b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doubleIt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(int n)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// header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1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 * 2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; // returns 10</a:t>
            </a:r>
            <a:endParaRPr lang="en-US" sz="24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24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The returned value is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 * 2</a:t>
            </a:r>
            <a:r>
              <a:rPr lang="en-US" sz="2800" dirty="0" smtClean="0"/>
              <a:t>, which is 10</a:t>
            </a:r>
          </a:p>
          <a:p>
            <a:pPr marL="514350" indent="-51435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This value (10) is returned to the function call,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doubleIt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 smtClean="0"/>
              <a:t>, </a:t>
            </a:r>
            <a:r>
              <a:rPr lang="en-US" sz="2800" dirty="0"/>
              <a:t>on the </a:t>
            </a:r>
            <a:r>
              <a:rPr lang="en-US" sz="2800" dirty="0" smtClean="0"/>
              <a:t>right side </a:t>
            </a:r>
            <a:r>
              <a:rPr lang="en-US" sz="2800" dirty="0"/>
              <a:t>of the assignment. </a:t>
            </a:r>
          </a:p>
          <a:p>
            <a:pPr marL="514350" indent="-514350">
              <a:lnSpc>
                <a:spcPct val="8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That returned value (10) then is assigned to the variable,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/>
              <a:t>, on the left side of the assignment. 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2800" dirty="0" smtClean="0"/>
              <a:t>Returned value can be variable, literal, constant or expression; but its data type must be consistent with data type of return value in prototype and header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800" dirty="0" smtClean="0"/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581400" y="1981200"/>
            <a:ext cx="3200400" cy="6096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Compare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>
                <a:hlinkClick r:id="rId3" action="ppaction://hlinksldjump"/>
              </a:rPr>
              <a:t>Passing by reference - Argument changed by change in value of </a:t>
            </a:r>
            <a:r>
              <a:rPr lang="en-US" sz="2800" i="1" dirty="0" smtClean="0">
                <a:hlinkClick r:id="rId3" action="ppaction://hlinksldjump"/>
              </a:rPr>
              <a:t>parameter</a:t>
            </a:r>
            <a:endParaRPr lang="en-US" sz="2800" i="1" dirty="0" smtClean="0"/>
          </a:p>
          <a:p>
            <a:pPr marL="0" indent="0" algn="ctr">
              <a:buNone/>
            </a:pPr>
            <a:r>
              <a:rPr lang="en-US" sz="2800" dirty="0" smtClean="0"/>
              <a:t>-with-</a:t>
            </a:r>
          </a:p>
          <a:p>
            <a:pPr marL="0" indent="0">
              <a:buNone/>
            </a:pPr>
            <a:r>
              <a:rPr lang="en-US" sz="2800" i="1" dirty="0">
                <a:hlinkClick r:id="rId4" action="ppaction://hlinksldjump"/>
              </a:rPr>
              <a:t>return – how it </a:t>
            </a:r>
            <a:r>
              <a:rPr lang="en-US" sz="2800" i="1" dirty="0" smtClean="0">
                <a:hlinkClick r:id="rId4" action="ppaction://hlinksldjump"/>
              </a:rPr>
              <a:t>works</a:t>
            </a:r>
            <a:endParaRPr lang="en-US" sz="2800" i="1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Both </a:t>
            </a:r>
            <a:r>
              <a:rPr lang="en-US" sz="2800" dirty="0" smtClean="0"/>
              <a:t>accomplish same result in </a:t>
            </a:r>
            <a:r>
              <a:rPr lang="en-US" sz="2800" dirty="0">
                <a:solidFill>
                  <a:srgbClr val="3D8963"/>
                </a:solidFill>
              </a:rPr>
              <a:t>main </a:t>
            </a:r>
            <a:r>
              <a:rPr lang="en-US" sz="2800" dirty="0" smtClean="0"/>
              <a:t>of changing value of </a:t>
            </a:r>
            <a:r>
              <a:rPr lang="en-US" sz="2800" dirty="0" err="1" smtClean="0">
                <a:solidFill>
                  <a:srgbClr val="3D8963"/>
                </a:solidFill>
              </a:rPr>
              <a:t>var</a:t>
            </a:r>
            <a:r>
              <a:rPr lang="en-US" sz="2800" dirty="0" smtClean="0"/>
              <a:t>, but do so different ways</a:t>
            </a:r>
            <a:r>
              <a:rPr lang="en-US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Difference – You can only return one value, but you can pass multiple arguments </a:t>
            </a:r>
            <a:r>
              <a:rPr lang="en-US" sz="2800" smtClean="0"/>
              <a:t>by reference.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Boolean return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bool isValid(</a:t>
            </a: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); </a:t>
            </a:r>
            <a:r>
              <a:rPr lang="en-US" sz="2200" b="1" dirty="0">
                <a:latin typeface="Courier New" pitchFamily="49" charset="0"/>
              </a:rPr>
              <a:t>// prototype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===============================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int score = 77; </a:t>
            </a:r>
            <a:r>
              <a:rPr lang="en-US" sz="2200" b="1" dirty="0" smtClean="0">
                <a:latin typeface="Courier New" pitchFamily="49" charset="0"/>
              </a:rPr>
              <a:t>// code in main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bool </a:t>
            </a: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retVal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retVal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3D8963"/>
                </a:solidFill>
                <a:latin typeface="Courier New" pitchFamily="49" charset="0"/>
              </a:rPr>
              <a:t>= </a:t>
            </a: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isValid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(score); </a:t>
            </a:r>
            <a:r>
              <a:rPr lang="en-US" sz="2200" b="1" dirty="0">
                <a:latin typeface="Courier New" pitchFamily="49" charset="0"/>
              </a:rPr>
              <a:t>// call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if (</a:t>
            </a: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retVal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== true)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&lt;&lt; "Valid score\n";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&lt;&lt; "Invalid score\n";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3D8963"/>
                </a:solidFill>
                <a:latin typeface="Courier New" pitchFamily="49" charset="0"/>
              </a:rPr>
              <a:t>===============================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bool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isValid(</a:t>
            </a: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val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) </a:t>
            </a:r>
            <a:r>
              <a:rPr lang="en-US" sz="2200" b="1" dirty="0" smtClean="0">
                <a:latin typeface="Courier New" pitchFamily="49" charset="0"/>
              </a:rPr>
              <a:t>// function definition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{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	 if (</a:t>
            </a: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val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&gt;= 0 &amp;&amp; </a:t>
            </a:r>
            <a:r>
              <a:rPr lang="en-US" sz="2200" b="1" dirty="0" err="1" smtClean="0">
                <a:solidFill>
                  <a:srgbClr val="3D8963"/>
                </a:solidFill>
                <a:latin typeface="Courier New" pitchFamily="49" charset="0"/>
              </a:rPr>
              <a:t>val</a:t>
            </a: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&lt;= 100)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     return true;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  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      return false;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space available – your advertisement here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Algerian" pitchFamily="82" charset="0"/>
                <a:cs typeface="Arial" pitchFamily="34" charset="0"/>
              </a:rPr>
              <a:t>The End</a:t>
            </a:r>
          </a:p>
          <a:p>
            <a:pPr marL="0" indent="0" algn="ctr">
              <a:buNone/>
            </a:pPr>
            <a:r>
              <a:rPr lang="en-US" sz="800" dirty="0" smtClean="0">
                <a:cs typeface="Arial" pitchFamily="34" charset="0"/>
              </a:rPr>
              <a:t>Of slide show – and you if you don't study</a:t>
            </a:r>
            <a:endParaRPr lang="en-US" sz="8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Functions - Steps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4958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Define function</a:t>
            </a:r>
          </a:p>
          <a:p>
            <a:pPr marL="514350" indent="-514350" eaLnBrk="1" hangingPunct="1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Prototype function</a:t>
            </a:r>
          </a:p>
          <a:p>
            <a:pPr marL="514350" indent="-514350" eaLnBrk="1" hangingPunct="1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Call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Function Definition -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94688" cy="41497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Function header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int main()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Function body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&lt;&lt; "Hello!";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  return 0;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endParaRPr lang="en-US" u="sng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Function Header -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94688" cy="3657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Function header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int main()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Return Value (here 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dirty="0" smtClean="0"/>
              <a:t>)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Function name (here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main</a:t>
            </a:r>
            <a:r>
              <a:rPr lang="en-US" sz="2800" dirty="0" smtClean="0"/>
              <a:t>)</a:t>
            </a:r>
          </a:p>
          <a:p>
            <a:pPr marL="514350" indent="-514350" eaLnBrk="1" hangingPunct="1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Parameters within parentheses (</a:t>
            </a:r>
            <a:r>
              <a:rPr lang="en-US" sz="2800" dirty="0"/>
              <a:t>h</a:t>
            </a:r>
            <a:r>
              <a:rPr lang="en-US" sz="2800" dirty="0" smtClean="0"/>
              <a:t>ere empty)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 smtClean="0"/>
              <a:t>Note: No semi-colon at end of function header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endParaRPr lang="en-US" u="sng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48000" y="2209800"/>
            <a:ext cx="213360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No </a:t>
            </a:r>
            <a:r>
              <a:rPr lang="en-US" sz="2400" b="1" dirty="0">
                <a:solidFill>
                  <a:schemeClr val="accent2"/>
                </a:solidFill>
              </a:rPr>
              <a:t>;</a:t>
            </a:r>
            <a:r>
              <a:rPr lang="en-US" sz="2000" b="1" dirty="0">
                <a:solidFill>
                  <a:schemeClr val="accent2"/>
                </a:solidFill>
              </a:rPr>
              <a:t>  goes here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2262188" y="2417647"/>
            <a:ext cx="7858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Function header – Return Value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Function either has a return value or no return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If has a return value, return value may be any data </a:t>
            </a:r>
            <a:r>
              <a:rPr lang="en-US" sz="2800" dirty="0"/>
              <a:t>type </a:t>
            </a:r>
            <a:r>
              <a:rPr lang="en-US" sz="2800" dirty="0" smtClean="0"/>
              <a:t>(e.g.,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, float</a:t>
            </a:r>
            <a:r>
              <a:rPr lang="en-US" sz="2800" dirty="0" smtClean="0"/>
              <a:t>,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 smtClean="0"/>
              <a:t>,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sizeOfClass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() //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return value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string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getName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() //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string return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If no return value, then use keyword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void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print()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// no return value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Function header – Function Name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2637"/>
            <a:ext cx="8229600" cy="27432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int main()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main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dirty="0" smtClean="0"/>
              <a:t>is </a:t>
            </a:r>
            <a:r>
              <a:rPr lang="en-US" sz="2800" i="1" dirty="0" smtClean="0"/>
              <a:t>name</a:t>
            </a:r>
            <a:r>
              <a:rPr lang="en-US" sz="2800" dirty="0" smtClean="0"/>
              <a:t> of </a:t>
            </a:r>
            <a:r>
              <a:rPr lang="en-US" sz="2800" dirty="0"/>
              <a:t>function. </a:t>
            </a:r>
            <a:r>
              <a:rPr lang="en-US" sz="2800" dirty="0" smtClean="0"/>
              <a:t>Name goes between return value and parameters.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Naming </a:t>
            </a:r>
            <a:r>
              <a:rPr lang="en-US" sz="2800" dirty="0"/>
              <a:t>rules </a:t>
            </a:r>
            <a:r>
              <a:rPr lang="en-US" sz="2800" dirty="0" smtClean="0"/>
              <a:t>for functions basically </a:t>
            </a:r>
            <a:r>
              <a:rPr lang="en-US" sz="2800" dirty="0"/>
              <a:t>same as for naming </a:t>
            </a:r>
            <a:r>
              <a:rPr lang="en-US" sz="2800" dirty="0" smtClean="0"/>
              <a:t>variables</a:t>
            </a:r>
            <a:r>
              <a:rPr lang="en-US" sz="2800" dirty="0" smtClean="0"/>
              <a:t>. No keywords, no embedded spaces. 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Function header – Parameters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()</a:t>
            </a:r>
            <a:r>
              <a:rPr lang="en-US" sz="2800" dirty="0" smtClean="0"/>
              <a:t>enclose </a:t>
            </a:r>
            <a:r>
              <a:rPr lang="en-US" sz="2800" i="1" dirty="0" smtClean="0"/>
              <a:t>parameters </a:t>
            </a:r>
            <a:r>
              <a:rPr lang="en-US" sz="2800" dirty="0" smtClean="0"/>
              <a:t>(if any) of function</a:t>
            </a:r>
          </a:p>
          <a:p>
            <a:r>
              <a:rPr lang="en-US" sz="2800" dirty="0" smtClean="0"/>
              <a:t>Parameters are variables </a:t>
            </a:r>
            <a:r>
              <a:rPr lang="en-US" sz="2800" dirty="0"/>
              <a:t>that hold values </a:t>
            </a:r>
            <a:r>
              <a:rPr lang="en-US" sz="2800" dirty="0" smtClean="0"/>
              <a:t>(or addresses) passed </a:t>
            </a:r>
            <a:r>
              <a:rPr lang="en-US" sz="2800" dirty="0"/>
              <a:t>to </a:t>
            </a:r>
            <a:r>
              <a:rPr lang="en-US" sz="2800" dirty="0" smtClean="0"/>
              <a:t>function by function call</a:t>
            </a:r>
          </a:p>
          <a:p>
            <a:r>
              <a:rPr lang="en-US" sz="2800" dirty="0" smtClean="0"/>
              <a:t>Purpose of parameter – enabling passing of information function needs to do its job </a:t>
            </a:r>
          </a:p>
          <a:p>
            <a:r>
              <a:rPr lang="en-US" sz="2800" dirty="0" smtClean="0"/>
              <a:t>Parentheses </a:t>
            </a:r>
            <a:r>
              <a:rPr lang="en-US" sz="2800" dirty="0"/>
              <a:t>empty if no parameters</a:t>
            </a:r>
            <a:r>
              <a:rPr lang="en-US" sz="2800" dirty="0" smtClean="0"/>
              <a:t>. Otherwise, each parameter a data type followed by a name. Multiple parameters separated by commas: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void print(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, string s) </a:t>
            </a:r>
            <a:endParaRPr lang="en-US" sz="2400" b="1" dirty="0">
              <a:solidFill>
                <a:srgbClr val="3D8963"/>
              </a:solidFill>
              <a:latin typeface="Courier New" pitchFamily="49" charset="0"/>
            </a:endParaRPr>
          </a:p>
          <a:p>
            <a:r>
              <a:rPr lang="en-US" sz="2800" dirty="0" smtClean="0"/>
              <a:t>Naming </a:t>
            </a:r>
            <a:r>
              <a:rPr lang="en-US" sz="2800" dirty="0"/>
              <a:t>rules for </a:t>
            </a:r>
            <a:r>
              <a:rPr lang="en-US" sz="2800" dirty="0" smtClean="0"/>
              <a:t>parameters </a:t>
            </a:r>
            <a:r>
              <a:rPr lang="en-US" sz="2800" dirty="0" smtClean="0"/>
              <a:t>same </a:t>
            </a:r>
            <a:r>
              <a:rPr lang="en-US" sz="2800" dirty="0"/>
              <a:t>as for naming variables.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Function body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…</a:t>
            </a:r>
            <a:br>
              <a:rPr lang="en-US" sz="28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800" dirty="0" smtClean="0">
                <a:cs typeface="Arial" pitchFamily="34" charset="0"/>
              </a:rPr>
              <a:t>Function body contains </a:t>
            </a:r>
            <a:r>
              <a:rPr lang="en-US" sz="2800" i="1" dirty="0" smtClean="0">
                <a:cs typeface="Arial" pitchFamily="34" charset="0"/>
              </a:rPr>
              <a:t>statements</a:t>
            </a:r>
            <a:r>
              <a:rPr lang="en-US" sz="2800" dirty="0" smtClean="0">
                <a:cs typeface="Arial" pitchFamily="34" charset="0"/>
              </a:rPr>
              <a:t> belonging to function</a:t>
            </a:r>
          </a:p>
          <a:p>
            <a:r>
              <a:rPr lang="en-US" sz="2800" dirty="0" smtClean="0">
                <a:cs typeface="Arial" pitchFamily="34" charset="0"/>
              </a:rPr>
              <a:t>Open curly brace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b="1" dirty="0" smtClean="0">
                <a:solidFill>
                  <a:srgbClr val="3D896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is beginning of function body; no function statements go before it</a:t>
            </a:r>
          </a:p>
          <a:p>
            <a:r>
              <a:rPr lang="en-US" sz="2800" dirty="0" smtClean="0">
                <a:cs typeface="Arial" pitchFamily="34" charset="0"/>
              </a:rPr>
              <a:t>Close curly brace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800" dirty="0" smtClean="0">
                <a:cs typeface="Arial" pitchFamily="34" charset="0"/>
              </a:rPr>
              <a:t>is end of function body; no function statements go after it</a:t>
            </a:r>
            <a:r>
              <a:rPr lang="en-US" sz="2800" dirty="0" smtClean="0">
                <a:cs typeface="Arial" pitchFamily="34" charset="0"/>
              </a:rPr>
              <a:t>.</a:t>
            </a:r>
          </a:p>
          <a:p>
            <a:r>
              <a:rPr lang="en-US" sz="2800" dirty="0" smtClean="0">
                <a:cs typeface="Arial" pitchFamily="34" charset="0"/>
              </a:rPr>
              <a:t>Function ends with </a:t>
            </a:r>
            <a:r>
              <a:rPr lang="en-US" sz="2800" i="1" dirty="0" smtClean="0">
                <a:cs typeface="Arial" pitchFamily="34" charset="0"/>
              </a:rPr>
              <a:t>return</a:t>
            </a:r>
            <a:r>
              <a:rPr lang="en-US" sz="2800" dirty="0" smtClean="0">
                <a:cs typeface="Arial" pitchFamily="34" charset="0"/>
              </a:rPr>
              <a:t> statement if function returns value</a:t>
            </a:r>
            <a:endParaRPr lang="en-US" sz="2800" dirty="0" smtClean="0"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F313-11AE-4FDC-8EC7-689A52E1DA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9057</TotalTime>
  <Words>1228</Words>
  <Application>Microsoft Office PowerPoint</Application>
  <PresentationFormat>On-screen Show (4:3)</PresentationFormat>
  <Paragraphs>272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Algerian</vt:lpstr>
      <vt:lpstr>Arial</vt:lpstr>
      <vt:lpstr>Calibri</vt:lpstr>
      <vt:lpstr>Courier New</vt:lpstr>
      <vt:lpstr>Times New Roman</vt:lpstr>
      <vt:lpstr>Office Theme</vt:lpstr>
      <vt:lpstr>PowerPoint Presentation</vt:lpstr>
      <vt:lpstr>Functions - Introduction</vt:lpstr>
      <vt:lpstr>Functions - Steps</vt:lpstr>
      <vt:lpstr>Function Definition - Components</vt:lpstr>
      <vt:lpstr>Function Header - Components</vt:lpstr>
      <vt:lpstr>Function header – Return Value</vt:lpstr>
      <vt:lpstr>Function header – Function Name</vt:lpstr>
      <vt:lpstr>Function header – Parameters</vt:lpstr>
      <vt:lpstr>Function body</vt:lpstr>
      <vt:lpstr>Function Definition - Example</vt:lpstr>
      <vt:lpstr>Function Prototypes</vt:lpstr>
      <vt:lpstr>Function Prototype - Example</vt:lpstr>
      <vt:lpstr>Calling a Function - Introduction</vt:lpstr>
      <vt:lpstr>Calling a Function - Syntax</vt:lpstr>
      <vt:lpstr>Calling a Function - Arguments</vt:lpstr>
      <vt:lpstr>Passing by value - Putting it together</vt:lpstr>
      <vt:lpstr>Passing by value - Argument not changed by change in value of parameter</vt:lpstr>
      <vt:lpstr>Variable passed by value needs value</vt:lpstr>
      <vt:lpstr>Passing by Reference</vt:lpstr>
      <vt:lpstr>Passing by reference - Argument changed by change in value of parameter</vt:lpstr>
      <vt:lpstr>Another Pass by Reference Example</vt:lpstr>
      <vt:lpstr>return - Introduction</vt:lpstr>
      <vt:lpstr>return – how it works</vt:lpstr>
      <vt:lpstr>Compare</vt:lpstr>
      <vt:lpstr>Boolean return Example</vt:lpstr>
      <vt:lpstr>This space available – your advertisement here</vt:lpstr>
    </vt:vector>
  </TitlesOfParts>
  <Company>North Central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Slides for Starting Out with C++ Early Objects Seventh Edition</dc:title>
  <dc:creator>Christopher Kardaras</dc:creator>
  <cp:lastModifiedBy>Jeffrey Kent</cp:lastModifiedBy>
  <cp:revision>438</cp:revision>
  <dcterms:created xsi:type="dcterms:W3CDTF">2002-07-06T17:30:06Z</dcterms:created>
  <dcterms:modified xsi:type="dcterms:W3CDTF">2014-09-08T22:51:14Z</dcterms:modified>
</cp:coreProperties>
</file>