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39"/>
  </p:notesMasterIdLst>
  <p:handoutMasterIdLst>
    <p:handoutMasterId r:id="rId40"/>
  </p:handoutMasterIdLst>
  <p:sldIdLst>
    <p:sldId id="317" r:id="rId2"/>
    <p:sldId id="258" r:id="rId3"/>
    <p:sldId id="259" r:id="rId4"/>
    <p:sldId id="260" r:id="rId5"/>
    <p:sldId id="315" r:id="rId6"/>
    <p:sldId id="316" r:id="rId7"/>
    <p:sldId id="295" r:id="rId8"/>
    <p:sldId id="322" r:id="rId9"/>
    <p:sldId id="274" r:id="rId10"/>
    <p:sldId id="261" r:id="rId11"/>
    <p:sldId id="309" r:id="rId12"/>
    <p:sldId id="296" r:id="rId13"/>
    <p:sldId id="277" r:id="rId14"/>
    <p:sldId id="321" r:id="rId15"/>
    <p:sldId id="319" r:id="rId16"/>
    <p:sldId id="308" r:id="rId17"/>
    <p:sldId id="269" r:id="rId18"/>
    <p:sldId id="278" r:id="rId19"/>
    <p:sldId id="279" r:id="rId20"/>
    <p:sldId id="267" r:id="rId21"/>
    <p:sldId id="310" r:id="rId22"/>
    <p:sldId id="280" r:id="rId23"/>
    <p:sldId id="311" r:id="rId24"/>
    <p:sldId id="266" r:id="rId25"/>
    <p:sldId id="297" r:id="rId26"/>
    <p:sldId id="303" r:id="rId27"/>
    <p:sldId id="264" r:id="rId28"/>
    <p:sldId id="312" r:id="rId29"/>
    <p:sldId id="300" r:id="rId30"/>
    <p:sldId id="323" r:id="rId31"/>
    <p:sldId id="283" r:id="rId32"/>
    <p:sldId id="263" r:id="rId33"/>
    <p:sldId id="284" r:id="rId34"/>
    <p:sldId id="285" r:id="rId35"/>
    <p:sldId id="286" r:id="rId36"/>
    <p:sldId id="287" r:id="rId37"/>
    <p:sldId id="320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8963"/>
    <a:srgbClr val="FDFCE5"/>
    <a:srgbClr val="F9F3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03" autoAdjust="0"/>
    <p:restoredTop sz="93432" autoAdjust="0"/>
  </p:normalViewPr>
  <p:slideViewPr>
    <p:cSldViewPr>
      <p:cViewPr>
        <p:scale>
          <a:sx n="76" d="100"/>
          <a:sy n="76" d="100"/>
        </p:scale>
        <p:origin x="-1086" y="-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82"/>
    </p:cViewPr>
  </p:sorterViewPr>
  <p:notesViewPr>
    <p:cSldViewPr>
      <p:cViewPr>
        <p:scale>
          <a:sx n="66" d="100"/>
          <a:sy n="66" d="100"/>
        </p:scale>
        <p:origin x="-936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pPr>
              <a:defRPr/>
            </a:pPr>
            <a:fld id="{4835FD70-2E27-44FF-9A6E-A04E403410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10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pPr>
              <a:defRPr/>
            </a:pPr>
            <a:fld id="{0DFF336A-47E1-4CFA-A43B-82BABB15F9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451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7DA9DEA-C39D-4DEB-8912-DE223D232EDF}" type="slidenum">
              <a:rPr lang="en-US" sz="1200" baseline="0" smtClean="0"/>
              <a:pPr eaLnBrk="1" hangingPunct="1"/>
              <a:t>2</a:t>
            </a:fld>
            <a:endParaRPr lang="en-US" sz="1200" baseline="0" smtClean="0"/>
          </a:p>
        </p:txBody>
      </p:sp>
      <p:sp>
        <p:nvSpPr>
          <p:cNvPr id="4403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12679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C69BDD2-6DC7-4869-99FE-E0AF0205C9BC}" type="slidenum">
              <a:rPr lang="en-US" sz="1200" baseline="0" smtClean="0"/>
              <a:pPr eaLnBrk="1" hangingPunct="1"/>
              <a:t>14</a:t>
            </a:fld>
            <a:endParaRPr lang="en-US" sz="1200" baseline="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See pr8-01.cpp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70746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FE09C6D-D84E-496D-BA56-5926A574265A}" type="slidenum">
              <a:rPr lang="en-US" sz="1200" baseline="0" smtClean="0"/>
              <a:pPr eaLnBrk="1" hangingPunct="1"/>
              <a:t>15</a:t>
            </a:fld>
            <a:endParaRPr lang="en-US" sz="1200" baseline="0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See pr8-01.cpp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01570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9CF8872-F9C0-4A3F-A36F-C97539819F84}" type="slidenum">
              <a:rPr lang="en-US" sz="1200" baseline="0" smtClean="0"/>
              <a:pPr eaLnBrk="1" hangingPunct="1"/>
              <a:t>16</a:t>
            </a:fld>
            <a:endParaRPr lang="en-US" sz="1200" baseline="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See pr8-04.cpp</a:t>
            </a:r>
          </a:p>
        </p:txBody>
      </p:sp>
    </p:spTree>
    <p:extLst>
      <p:ext uri="{BB962C8B-B14F-4D97-AF65-F5344CB8AC3E}">
        <p14:creationId xmlns:p14="http://schemas.microsoft.com/office/powerpoint/2010/main" val="2009282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81D9DE2-DB3C-4982-A0E1-A478E7B5BCF2}" type="slidenum">
              <a:rPr lang="en-US" sz="1200" baseline="0" smtClean="0"/>
              <a:pPr eaLnBrk="1" hangingPunct="1"/>
              <a:t>17</a:t>
            </a:fld>
            <a:endParaRPr lang="en-US" sz="1200" baseline="0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See pr8-05.cpp, pr8-06.cpp, and pr8-07.cpp</a:t>
            </a:r>
          </a:p>
        </p:txBody>
      </p:sp>
    </p:spTree>
    <p:extLst>
      <p:ext uri="{BB962C8B-B14F-4D97-AF65-F5344CB8AC3E}">
        <p14:creationId xmlns:p14="http://schemas.microsoft.com/office/powerpoint/2010/main" val="32043713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7A19E3A-1F85-45A5-AB93-12A63B16DC8D}" type="slidenum">
              <a:rPr lang="en-US" sz="1200" baseline="0" smtClean="0"/>
              <a:pPr eaLnBrk="1" hangingPunct="1"/>
              <a:t>18</a:t>
            </a:fld>
            <a:endParaRPr lang="en-US" sz="1200" baseline="0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See pr8-08.cpp</a:t>
            </a:r>
          </a:p>
        </p:txBody>
      </p:sp>
    </p:spTree>
    <p:extLst>
      <p:ext uri="{BB962C8B-B14F-4D97-AF65-F5344CB8AC3E}">
        <p14:creationId xmlns:p14="http://schemas.microsoft.com/office/powerpoint/2010/main" val="19792365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587FCFE-3244-467B-AA5E-A0414F4CD7BE}" type="slidenum">
              <a:rPr lang="en-US" sz="1200" baseline="0" smtClean="0"/>
              <a:pPr eaLnBrk="1" hangingPunct="1"/>
              <a:t>19</a:t>
            </a:fld>
            <a:endParaRPr lang="en-US" sz="1200" baseline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81965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3D7DB9B-48CA-48E4-8054-C4649F8052C1}" type="slidenum">
              <a:rPr lang="en-US" sz="1200" baseline="0" smtClean="0"/>
              <a:pPr eaLnBrk="1" hangingPunct="1"/>
              <a:t>20</a:t>
            </a:fld>
            <a:endParaRPr lang="en-US" sz="1200" baseline="0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See pr8-09.cpp</a:t>
            </a:r>
          </a:p>
        </p:txBody>
      </p:sp>
    </p:spTree>
    <p:extLst>
      <p:ext uri="{BB962C8B-B14F-4D97-AF65-F5344CB8AC3E}">
        <p14:creationId xmlns:p14="http://schemas.microsoft.com/office/powerpoint/2010/main" val="25353824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2A2CDFB-C179-4B81-9474-D36429C6CF73}" type="slidenum">
              <a:rPr lang="en-US" sz="1200" baseline="0" smtClean="0"/>
              <a:pPr eaLnBrk="1" hangingPunct="1"/>
              <a:t>21</a:t>
            </a:fld>
            <a:endParaRPr lang="en-US" sz="1200" baseline="0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73466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9E6C2CC-640F-4F00-BC82-509EF4176C40}" type="slidenum">
              <a:rPr lang="en-US" sz="1200" baseline="0" smtClean="0"/>
              <a:pPr eaLnBrk="1" hangingPunct="1"/>
              <a:t>22</a:t>
            </a:fld>
            <a:endParaRPr lang="en-US" sz="1200" baseline="0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18052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0CFEFD1-9D36-4BAA-8DA0-AFE72A10C41F}" type="slidenum">
              <a:rPr lang="en-US" sz="1200" baseline="0" smtClean="0"/>
              <a:pPr eaLnBrk="1" hangingPunct="1"/>
              <a:t>23</a:t>
            </a:fld>
            <a:endParaRPr lang="en-US" sz="1200" baseline="0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See pr8-10.cpp and pr8-11.cpp</a:t>
            </a:r>
          </a:p>
        </p:txBody>
      </p:sp>
    </p:spTree>
    <p:extLst>
      <p:ext uri="{BB962C8B-B14F-4D97-AF65-F5344CB8AC3E}">
        <p14:creationId xmlns:p14="http://schemas.microsoft.com/office/powerpoint/2010/main" val="634718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B909D84-37BD-4D4E-BF25-36F43A26EF4C}" type="slidenum">
              <a:rPr lang="en-US" sz="1200" baseline="0" smtClean="0"/>
              <a:pPr eaLnBrk="1" hangingPunct="1"/>
              <a:t>3</a:t>
            </a:fld>
            <a:endParaRPr lang="en-US" sz="1200" baseline="0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37336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A4E07F9-53D1-4883-B5F4-10CF15A65193}" type="slidenum">
              <a:rPr lang="en-US" sz="1200" baseline="0" smtClean="0"/>
              <a:pPr eaLnBrk="1" hangingPunct="1"/>
              <a:t>24</a:t>
            </a:fld>
            <a:endParaRPr lang="en-US" sz="1200" baseline="0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10269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D4335E6-C6B4-4F48-A774-56619F7365F3}" type="slidenum">
              <a:rPr lang="en-US" sz="1200" baseline="0" smtClean="0"/>
              <a:pPr eaLnBrk="1" hangingPunct="1"/>
              <a:t>25</a:t>
            </a:fld>
            <a:endParaRPr lang="en-US" sz="1200" baseline="0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14735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1B6022A-7C47-4ED7-A1CC-C7D25AF81894}" type="slidenum">
              <a:rPr lang="en-US" sz="1200" baseline="0" smtClean="0"/>
              <a:pPr eaLnBrk="1" hangingPunct="1"/>
              <a:t>26</a:t>
            </a:fld>
            <a:endParaRPr lang="en-US" sz="1200" baseline="0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See pr8-13.cpp</a:t>
            </a:r>
          </a:p>
        </p:txBody>
      </p:sp>
    </p:spTree>
    <p:extLst>
      <p:ext uri="{BB962C8B-B14F-4D97-AF65-F5344CB8AC3E}">
        <p14:creationId xmlns:p14="http://schemas.microsoft.com/office/powerpoint/2010/main" val="30339135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B57BD35-1A99-4F34-A959-955C4824235E}" type="slidenum">
              <a:rPr lang="en-US" sz="1200" baseline="0" smtClean="0"/>
              <a:pPr eaLnBrk="1" hangingPunct="1"/>
              <a:t>27</a:t>
            </a:fld>
            <a:endParaRPr lang="en-US" sz="1200" baseline="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61566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6889E2E-09EA-42D3-BFFC-11B4675B803D}" type="slidenum">
              <a:rPr lang="en-US" sz="1200" baseline="0" smtClean="0"/>
              <a:pPr eaLnBrk="1" hangingPunct="1"/>
              <a:t>28</a:t>
            </a:fld>
            <a:endParaRPr lang="en-US" sz="1200" baseline="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See pr8-14.cpp</a:t>
            </a:r>
          </a:p>
        </p:txBody>
      </p:sp>
    </p:spTree>
    <p:extLst>
      <p:ext uri="{BB962C8B-B14F-4D97-AF65-F5344CB8AC3E}">
        <p14:creationId xmlns:p14="http://schemas.microsoft.com/office/powerpoint/2010/main" val="24875229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108DB97-8F38-4486-96BE-87533991F605}" type="slidenum">
              <a:rPr lang="en-US" sz="1200" baseline="0" smtClean="0"/>
              <a:pPr eaLnBrk="1" hangingPunct="1"/>
              <a:t>29</a:t>
            </a:fld>
            <a:endParaRPr lang="en-US" sz="1200" baseline="0" smtClean="0"/>
          </a:p>
        </p:txBody>
      </p:sp>
      <p:sp>
        <p:nvSpPr>
          <p:cNvPr id="6758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See pr8-15.cpp and pr8-18.cpp</a:t>
            </a:r>
          </a:p>
        </p:txBody>
      </p:sp>
    </p:spTree>
    <p:extLst>
      <p:ext uri="{BB962C8B-B14F-4D97-AF65-F5344CB8AC3E}">
        <p14:creationId xmlns:p14="http://schemas.microsoft.com/office/powerpoint/2010/main" val="268069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8D42FDA-6675-4E6D-A4B0-9E404313A675}" type="slidenum">
              <a:rPr lang="en-US" sz="1200" baseline="0" smtClean="0"/>
              <a:pPr eaLnBrk="1" hangingPunct="1"/>
              <a:t>31</a:t>
            </a:fld>
            <a:endParaRPr lang="en-US" sz="1200" baseline="0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See pr8-17.cpp</a:t>
            </a:r>
          </a:p>
        </p:txBody>
      </p:sp>
    </p:spTree>
    <p:extLst>
      <p:ext uri="{BB962C8B-B14F-4D97-AF65-F5344CB8AC3E}">
        <p14:creationId xmlns:p14="http://schemas.microsoft.com/office/powerpoint/2010/main" val="42040344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202CA20-5890-4B83-BCE7-77F305FC7C3F}" type="slidenum">
              <a:rPr lang="en-US" sz="1200" baseline="0" smtClean="0"/>
              <a:pPr eaLnBrk="1" hangingPunct="1"/>
              <a:t>32</a:t>
            </a:fld>
            <a:endParaRPr lang="en-US" sz="1200" baseline="0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8800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FEAAA6C-4BCD-49BA-B105-1EC8F949EC10}" type="slidenum">
              <a:rPr lang="en-US" sz="1200" baseline="0" smtClean="0"/>
              <a:pPr eaLnBrk="1" hangingPunct="1"/>
              <a:t>33</a:t>
            </a:fld>
            <a:endParaRPr lang="en-US" sz="1200" baseline="0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See pr8-19.cpp</a:t>
            </a:r>
          </a:p>
        </p:txBody>
      </p:sp>
    </p:spTree>
    <p:extLst>
      <p:ext uri="{BB962C8B-B14F-4D97-AF65-F5344CB8AC3E}">
        <p14:creationId xmlns:p14="http://schemas.microsoft.com/office/powerpoint/2010/main" val="16590318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CE3B074-BA4C-43BC-A34F-5FF24C259A7D}" type="slidenum">
              <a:rPr lang="en-US" sz="1200" baseline="0" smtClean="0"/>
              <a:pPr eaLnBrk="1" hangingPunct="1"/>
              <a:t>34</a:t>
            </a:fld>
            <a:endParaRPr lang="en-US" sz="1200" baseline="0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6319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D0E16FD-7898-480E-921E-8BB6E4D2BF24}" type="slidenum">
              <a:rPr lang="en-US" sz="1200" baseline="0" smtClean="0"/>
              <a:pPr eaLnBrk="1" hangingPunct="1"/>
              <a:t>4</a:t>
            </a:fld>
            <a:endParaRPr lang="en-US" sz="1200" baseline="0" smtClean="0"/>
          </a:p>
        </p:txBody>
      </p:sp>
      <p:sp>
        <p:nvSpPr>
          <p:cNvPr id="4608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57468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01BAC85-5B6F-425B-AD94-3C01C55907A8}" type="slidenum">
              <a:rPr lang="en-US" sz="1200" baseline="0" smtClean="0"/>
              <a:pPr eaLnBrk="1" hangingPunct="1"/>
              <a:t>35</a:t>
            </a:fld>
            <a:endParaRPr lang="en-US" sz="1200" baseline="0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See pr8-20.cpp</a:t>
            </a:r>
          </a:p>
        </p:txBody>
      </p:sp>
    </p:spTree>
    <p:extLst>
      <p:ext uri="{BB962C8B-B14F-4D97-AF65-F5344CB8AC3E}">
        <p14:creationId xmlns:p14="http://schemas.microsoft.com/office/powerpoint/2010/main" val="42391954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2E3D40C-AD53-4F78-AA95-CD4F6567EC99}" type="slidenum">
              <a:rPr lang="en-US" sz="1200" baseline="0" smtClean="0"/>
              <a:pPr eaLnBrk="1" hangingPunct="1"/>
              <a:t>36</a:t>
            </a:fld>
            <a:endParaRPr lang="en-US" sz="1200" baseline="0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See pr8-21.cpp</a:t>
            </a:r>
          </a:p>
        </p:txBody>
      </p:sp>
    </p:spTree>
    <p:extLst>
      <p:ext uri="{BB962C8B-B14F-4D97-AF65-F5344CB8AC3E}">
        <p14:creationId xmlns:p14="http://schemas.microsoft.com/office/powerpoint/2010/main" val="632597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D14D4CD-3CAD-468E-8AFE-497A35124933}" type="slidenum">
              <a:rPr lang="en-US" sz="1200" baseline="0" smtClean="0"/>
              <a:pPr eaLnBrk="1" hangingPunct="1"/>
              <a:t>7</a:t>
            </a:fld>
            <a:endParaRPr lang="en-US" sz="1200" baseline="0" smtClean="0"/>
          </a:p>
        </p:txBody>
      </p:sp>
      <p:sp>
        <p:nvSpPr>
          <p:cNvPr id="4710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471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949EC0C-4AE1-4982-BFA8-925FC730B336}" type="slidenum">
              <a:rPr lang="en-US" sz="1200" baseline="0" smtClean="0"/>
              <a:pPr eaLnBrk="1" hangingPunct="1"/>
              <a:t>9</a:t>
            </a:fld>
            <a:endParaRPr lang="en-US" sz="1200" baseline="0" smtClean="0"/>
          </a:p>
        </p:txBody>
      </p:sp>
      <p:sp>
        <p:nvSpPr>
          <p:cNvPr id="481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2837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320D573-C39E-4616-90EA-E6E3410F871D}" type="slidenum">
              <a:rPr lang="en-US" sz="1200" baseline="0" smtClean="0"/>
              <a:pPr eaLnBrk="1" hangingPunct="1"/>
              <a:t>10</a:t>
            </a:fld>
            <a:endParaRPr lang="en-US" sz="1200" baseline="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8013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4F2A131-C51C-4F5B-887B-66DE05FCFFB7}" type="slidenum">
              <a:rPr lang="en-US" sz="1200" baseline="0" smtClean="0"/>
              <a:pPr eaLnBrk="1" hangingPunct="1"/>
              <a:t>11</a:t>
            </a:fld>
            <a:endParaRPr lang="en-US" sz="1200" baseline="0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4088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B3716D9-95D5-4CE4-959E-4DEA9B617C36}" type="slidenum">
              <a:rPr lang="en-US" sz="1200" baseline="0" smtClean="0"/>
              <a:pPr eaLnBrk="1" hangingPunct="1"/>
              <a:t>12</a:t>
            </a:fld>
            <a:endParaRPr lang="en-US" sz="1200" baseline="0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6168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C69BDD2-6DC7-4869-99FE-E0AF0205C9BC}" type="slidenum">
              <a:rPr lang="en-US" sz="1200" baseline="0" smtClean="0"/>
              <a:pPr eaLnBrk="1" hangingPunct="1"/>
              <a:t>13</a:t>
            </a:fld>
            <a:endParaRPr lang="en-US" sz="1200" baseline="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See pr8-01.cpp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15110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26" descr="awtri_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791200"/>
            <a:ext cx="766763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027"/>
          <p:cNvSpPr>
            <a:spLocks noChangeArrowheads="1"/>
          </p:cNvSpPr>
          <p:nvPr/>
        </p:nvSpPr>
        <p:spPr bwMode="auto">
          <a:xfrm>
            <a:off x="1147763" y="6324600"/>
            <a:ext cx="556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0" hangingPunct="0">
              <a:spcBef>
                <a:spcPct val="50000"/>
              </a:spcBef>
            </a:pPr>
            <a:r>
              <a:rPr lang="en-US" sz="1100" baseline="0">
                <a:latin typeface="Arial" charset="0"/>
              </a:rPr>
              <a:t>Copyright © 2008 Pearson Education, Inc. Publishing as Pearson Addison-Wesley</a:t>
            </a:r>
          </a:p>
        </p:txBody>
      </p:sp>
      <p:sp>
        <p:nvSpPr>
          <p:cNvPr id="4" name="AutoShape 1028"/>
          <p:cNvSpPr>
            <a:spLocks noChangeArrowheads="1"/>
          </p:cNvSpPr>
          <p:nvPr/>
        </p:nvSpPr>
        <p:spPr bwMode="auto">
          <a:xfrm flipH="1">
            <a:off x="0" y="1524000"/>
            <a:ext cx="9144000" cy="152400"/>
          </a:xfrm>
          <a:prstGeom prst="homePlate">
            <a:avLst>
              <a:gd name="adj" fmla="val 0"/>
            </a:avLst>
          </a:prstGeom>
          <a:solidFill>
            <a:srgbClr val="4958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1029"/>
          <p:cNvSpPr>
            <a:spLocks noChangeArrowheads="1"/>
          </p:cNvSpPr>
          <p:nvPr/>
        </p:nvSpPr>
        <p:spPr bwMode="auto">
          <a:xfrm>
            <a:off x="304800" y="303213"/>
            <a:ext cx="8610600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baseline="0"/>
              <a:t> </a:t>
            </a:r>
          </a:p>
        </p:txBody>
      </p:sp>
      <p:sp>
        <p:nvSpPr>
          <p:cNvPr id="6" name="Rectangle 1030"/>
          <p:cNvSpPr>
            <a:spLocks noChangeArrowheads="1"/>
          </p:cNvSpPr>
          <p:nvPr/>
        </p:nvSpPr>
        <p:spPr bwMode="auto">
          <a:xfrm>
            <a:off x="838200" y="1981200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baseline="0">
                <a:latin typeface="Arial" charset="0"/>
              </a:rPr>
              <a:t>Starting Out with C++ </a:t>
            </a:r>
            <a:br>
              <a:rPr lang="en-US" baseline="0">
                <a:latin typeface="Arial" charset="0"/>
              </a:rPr>
            </a:br>
            <a:r>
              <a:rPr lang="en-US" baseline="0">
                <a:latin typeface="Arial" charset="0"/>
              </a:rPr>
              <a:t>Early  Objects </a:t>
            </a:r>
          </a:p>
          <a:p>
            <a:pPr algn="ctr"/>
            <a:r>
              <a:rPr lang="en-US" baseline="0">
                <a:latin typeface="Arial" charset="0"/>
              </a:rPr>
              <a:t>Sixth Edition</a:t>
            </a:r>
          </a:p>
        </p:txBody>
      </p:sp>
      <p:sp>
        <p:nvSpPr>
          <p:cNvPr id="7" name="Rectangle 1031"/>
          <p:cNvSpPr>
            <a:spLocks noChangeArrowheads="1"/>
          </p:cNvSpPr>
          <p:nvPr/>
        </p:nvSpPr>
        <p:spPr bwMode="auto">
          <a:xfrm>
            <a:off x="304800" y="457200"/>
            <a:ext cx="853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US" sz="3200" b="1" baseline="0">
                <a:latin typeface="Arial" charset="0"/>
              </a:rPr>
              <a:t>Chapter 8:  Arrays</a:t>
            </a:r>
          </a:p>
        </p:txBody>
      </p:sp>
      <p:sp>
        <p:nvSpPr>
          <p:cNvPr id="8" name="Text Box 1032"/>
          <p:cNvSpPr txBox="1">
            <a:spLocks noChangeArrowheads="1"/>
          </p:cNvSpPr>
          <p:nvPr/>
        </p:nvSpPr>
        <p:spPr bwMode="auto">
          <a:xfrm>
            <a:off x="2667000" y="3962400"/>
            <a:ext cx="42672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sz="2200" baseline="0">
                <a:latin typeface="Arial" charset="0"/>
              </a:rPr>
              <a:t>by Tony Gaddis, Judy Walters, </a:t>
            </a:r>
            <a:br>
              <a:rPr lang="en-US" sz="2200" baseline="0">
                <a:latin typeface="Arial" charset="0"/>
              </a:rPr>
            </a:br>
            <a:r>
              <a:rPr lang="en-US" sz="2200" baseline="0">
                <a:latin typeface="Arial" charset="0"/>
              </a:rPr>
              <a:t>and Godfrey Muganda</a:t>
            </a:r>
          </a:p>
          <a:p>
            <a:pPr eaLnBrk="1" hangingPunct="1">
              <a:spcBef>
                <a:spcPct val="5000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</a:t>
            </a:r>
            <a:fld id="{E38934FF-6BDB-4B46-AB9B-069544297E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20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152650" cy="5868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3213"/>
            <a:ext cx="6305550" cy="5868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</a:t>
            </a:r>
            <a:fld id="{BFF6F4B5-19A5-4BB3-A1FD-0E225EC94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24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</a:t>
            </a:r>
            <a:fld id="{800B7E6E-B811-42F3-8BD5-156AF74522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24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</a:t>
            </a:r>
            <a:fld id="{03E331F2-4A2F-465E-9F93-3A1237D1E3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4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7550" y="1600200"/>
            <a:ext cx="4071938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</a:t>
            </a:r>
            <a:fld id="{2B301FDC-6364-4ECA-9202-CFD5006F9E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27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</a:t>
            </a:r>
            <a:fld id="{ADC8F823-5A88-4A8E-89E8-A73ED0ED4E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5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</a:t>
            </a:r>
            <a:fld id="{80C813FB-952A-451A-AE53-AE5FD70E84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14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</a:t>
            </a:r>
            <a:fld id="{88F49FF3-EF17-452B-BCE0-17D7BA8A2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4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</a:t>
            </a:r>
            <a:fld id="{D8513258-D11E-4CCC-8894-3463194D87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47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</a:t>
            </a:r>
            <a:fld id="{E901D9ED-FFA8-45C1-8534-C82E4A0C1E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08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1026"/>
          <p:cNvSpPr>
            <a:spLocks noChangeArrowheads="1"/>
          </p:cNvSpPr>
          <p:nvPr/>
        </p:nvSpPr>
        <p:spPr bwMode="auto">
          <a:xfrm flipH="1">
            <a:off x="0" y="-76200"/>
            <a:ext cx="9144000" cy="21336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E3D638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47" name="Rectangle 102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8-</a:t>
            </a:r>
            <a:fld id="{8BF52FC4-8414-48AC-AEC5-1CFF5D4B36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Rectangle 1028"/>
          <p:cNvSpPr>
            <a:spLocks noChangeArrowheads="1"/>
          </p:cNvSpPr>
          <p:nvPr/>
        </p:nvSpPr>
        <p:spPr bwMode="auto">
          <a:xfrm>
            <a:off x="228600" y="6324600"/>
            <a:ext cx="556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0" hangingPunct="0">
              <a:spcBef>
                <a:spcPct val="50000"/>
              </a:spcBef>
            </a:pPr>
            <a:r>
              <a:rPr lang="en-US" sz="1100" baseline="0">
                <a:latin typeface="Arial" charset="0"/>
              </a:rPr>
              <a:t>Copyright © 2008 Pearson Education, Inc. Publishing as Pearson Addison-Wesley</a:t>
            </a:r>
          </a:p>
        </p:txBody>
      </p:sp>
      <p:sp>
        <p:nvSpPr>
          <p:cNvPr id="1029" name="Rectangle 102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3213"/>
            <a:ext cx="8610600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30" name="Rectangle 103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00200"/>
            <a:ext cx="829468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8 – </a:t>
            </a:r>
            <a:r>
              <a:rPr lang="en-US" smtClean="0"/>
              <a:t>Numeric Arrays</a:t>
            </a:r>
            <a:endParaRPr lang="en-US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the textbook authors,</a:t>
            </a:r>
          </a:p>
          <a:p>
            <a:r>
              <a:rPr lang="en-US" dirty="0" smtClean="0"/>
              <a:t>with modifications by</a:t>
            </a:r>
          </a:p>
          <a:p>
            <a:endParaRPr lang="en-US" dirty="0" smtClean="0"/>
          </a:p>
          <a:p>
            <a:r>
              <a:rPr lang="en-US" dirty="0" smtClean="0"/>
              <a:t>Jeffrey A. Kent</a:t>
            </a:r>
          </a:p>
          <a:p>
            <a:r>
              <a:rPr lang="en-US" dirty="0" smtClean="0"/>
              <a:t>Professor of Computer Science</a:t>
            </a:r>
          </a:p>
          <a:p>
            <a:r>
              <a:rPr lang="en-US" dirty="0" smtClean="0"/>
              <a:t>Los Angeles Valley College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8-</a:t>
            </a:r>
            <a:fld id="{30BA6156-1FF8-4A11-A604-56AC3E23B3B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BB0B8353-04E0-4C65-B68B-FEFC671AC159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1143000"/>
          </a:xfrm>
        </p:spPr>
        <p:txBody>
          <a:bodyPr/>
          <a:lstStyle/>
          <a:p>
            <a:pPr eaLnBrk="1" hangingPunct="1"/>
            <a:r>
              <a:rPr lang="en-US" smtClean="0"/>
              <a:t>8.2  Accessing Array Elements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294688" cy="3810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sz="2400" dirty="0" smtClean="0"/>
              <a:t>Each array element has a </a:t>
            </a:r>
            <a:r>
              <a:rPr lang="en-US" sz="2400" dirty="0" smtClean="0">
                <a:solidFill>
                  <a:schemeClr val="accent2"/>
                </a:solidFill>
              </a:rPr>
              <a:t>index</a:t>
            </a:r>
            <a:r>
              <a:rPr lang="en-US" sz="2400" dirty="0" smtClean="0"/>
              <a:t> (also called </a:t>
            </a:r>
            <a:r>
              <a:rPr lang="en-US" sz="2400" dirty="0" smtClean="0">
                <a:solidFill>
                  <a:schemeClr val="accent2"/>
                </a:solidFill>
              </a:rPr>
              <a:t>subscript</a:t>
            </a:r>
            <a:r>
              <a:rPr lang="en-US" sz="2400" dirty="0" smtClean="0"/>
              <a:t>) used to access the element.</a:t>
            </a:r>
          </a:p>
          <a:p>
            <a:pPr eaLnBrk="1" hangingPunct="1">
              <a:spcBef>
                <a:spcPct val="40000"/>
              </a:spcBef>
              <a:buFontTx/>
              <a:buChar char="•"/>
            </a:pPr>
            <a:r>
              <a:rPr lang="en-US" sz="2400" dirty="0" smtClean="0"/>
              <a:t>Index starts at 0</a:t>
            </a:r>
          </a:p>
          <a:p>
            <a:pPr eaLnBrk="1" hangingPunct="1">
              <a:spcBef>
                <a:spcPct val="40000"/>
              </a:spcBef>
              <a:buFontTx/>
              <a:buChar char="•"/>
            </a:pPr>
            <a:r>
              <a:rPr lang="en-US" sz="2400" dirty="0" smtClean="0"/>
              <a:t>So last index number of elements - 1</a:t>
            </a:r>
          </a:p>
          <a:p>
            <a:pPr eaLnBrk="1" hangingPunct="1"/>
            <a:endParaRPr lang="en-US" dirty="0" smtClean="0"/>
          </a:p>
        </p:txBody>
      </p:sp>
      <p:grpSp>
        <p:nvGrpSpPr>
          <p:cNvPr id="11269" name="Group 96"/>
          <p:cNvGrpSpPr>
            <a:grpSpLocks/>
          </p:cNvGrpSpPr>
          <p:nvPr/>
        </p:nvGrpSpPr>
        <p:grpSpPr bwMode="auto">
          <a:xfrm>
            <a:off x="914400" y="3962400"/>
            <a:ext cx="7162800" cy="854075"/>
            <a:chOff x="576" y="2880"/>
            <a:chExt cx="4512" cy="538"/>
          </a:xfrm>
        </p:grpSpPr>
        <p:sp>
          <p:nvSpPr>
            <p:cNvPr id="11270" name="Text Box 53"/>
            <p:cNvSpPr txBox="1">
              <a:spLocks noChangeArrowheads="1"/>
            </p:cNvSpPr>
            <p:nvPr/>
          </p:nvSpPr>
          <p:spPr bwMode="auto">
            <a:xfrm>
              <a:off x="576" y="3168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2000" b="1" baseline="0" dirty="0" smtClean="0">
                  <a:solidFill>
                    <a:schemeClr val="accent2"/>
                  </a:solidFill>
                  <a:latin typeface="Arial" charset="0"/>
                </a:rPr>
                <a:t>index</a:t>
              </a:r>
              <a:endParaRPr lang="en-US" sz="2000" b="1" baseline="0" dirty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271" name="Line 87"/>
            <p:cNvSpPr>
              <a:spLocks noChangeShapeType="1"/>
            </p:cNvSpPr>
            <p:nvPr/>
          </p:nvSpPr>
          <p:spPr bwMode="auto">
            <a:xfrm>
              <a:off x="1152" y="3312"/>
              <a:ext cx="28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2" name="Text Box 88"/>
            <p:cNvSpPr txBox="1">
              <a:spLocks noChangeArrowheads="1"/>
            </p:cNvSpPr>
            <p:nvPr/>
          </p:nvSpPr>
          <p:spPr bwMode="auto">
            <a:xfrm>
              <a:off x="1488" y="3120"/>
              <a:ext cx="36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aseline="0"/>
                <a:t> </a:t>
              </a:r>
              <a:r>
                <a:rPr lang="en-US" b="1" baseline="0">
                  <a:solidFill>
                    <a:schemeClr val="accent2"/>
                  </a:solidFill>
                </a:rPr>
                <a:t>0             1             2              3             4</a:t>
              </a:r>
              <a:r>
                <a:rPr lang="en-US" baseline="0">
                  <a:solidFill>
                    <a:schemeClr val="accent2"/>
                  </a:solidFill>
                </a:rPr>
                <a:t>   </a:t>
              </a:r>
              <a:endParaRPr lang="en-US" baseline="0"/>
            </a:p>
          </p:txBody>
        </p:sp>
        <p:grpSp>
          <p:nvGrpSpPr>
            <p:cNvPr id="11273" name="Group 95"/>
            <p:cNvGrpSpPr>
              <a:grpSpLocks/>
            </p:cNvGrpSpPr>
            <p:nvPr/>
          </p:nvGrpSpPr>
          <p:grpSpPr bwMode="auto">
            <a:xfrm>
              <a:off x="1488" y="2880"/>
              <a:ext cx="3600" cy="240"/>
              <a:chOff x="1488" y="2880"/>
              <a:chExt cx="3600" cy="240"/>
            </a:xfrm>
          </p:grpSpPr>
          <p:sp>
            <p:nvSpPr>
              <p:cNvPr id="11274" name="Rectangle 91"/>
              <p:cNvSpPr>
                <a:spLocks noChangeArrowheads="1"/>
              </p:cNvSpPr>
              <p:nvPr/>
            </p:nvSpPr>
            <p:spPr bwMode="auto">
              <a:xfrm>
                <a:off x="4368" y="2880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5" name="Rectangle 89"/>
              <p:cNvSpPr>
                <a:spLocks noChangeArrowheads="1"/>
              </p:cNvSpPr>
              <p:nvPr/>
            </p:nvSpPr>
            <p:spPr bwMode="auto">
              <a:xfrm>
                <a:off x="1488" y="2880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6" name="Rectangle 90"/>
              <p:cNvSpPr>
                <a:spLocks noChangeArrowheads="1"/>
              </p:cNvSpPr>
              <p:nvPr/>
            </p:nvSpPr>
            <p:spPr bwMode="auto">
              <a:xfrm>
                <a:off x="2928" y="2880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7" name="Rectangle 92"/>
              <p:cNvSpPr>
                <a:spLocks noChangeArrowheads="1"/>
              </p:cNvSpPr>
              <p:nvPr/>
            </p:nvSpPr>
            <p:spPr bwMode="auto">
              <a:xfrm>
                <a:off x="2208" y="2880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8" name="Rectangle 93"/>
              <p:cNvSpPr>
                <a:spLocks noChangeArrowheads="1"/>
              </p:cNvSpPr>
              <p:nvPr/>
            </p:nvSpPr>
            <p:spPr bwMode="auto">
              <a:xfrm>
                <a:off x="3648" y="2880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946D4276-AC1C-4830-A7F3-1546B79E7040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229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 smtClean="0"/>
              <a:t>Array Index</a:t>
            </a:r>
          </a:p>
        </p:txBody>
      </p:sp>
      <p:sp>
        <p:nvSpPr>
          <p:cNvPr id="1229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686800" cy="373380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sz="2400" dirty="0" smtClean="0"/>
              <a:t>Array index can be an integer constant, integer variable, or integer expression</a:t>
            </a:r>
          </a:p>
          <a:p>
            <a:pPr eaLnBrk="1" hangingPunct="1">
              <a:spcAft>
                <a:spcPts val="1200"/>
              </a:spcAft>
              <a:buFontTx/>
              <a:buChar char="•"/>
            </a:pPr>
            <a:r>
              <a:rPr lang="en-US" sz="2400" dirty="0" smtClean="0"/>
              <a:t>Examples:                          </a:t>
            </a:r>
            <a:r>
              <a:rPr lang="en-US" sz="2000" b="1" u="sng" dirty="0" smtClean="0">
                <a:solidFill>
                  <a:schemeClr val="accent2"/>
                </a:solidFill>
              </a:rPr>
              <a:t>Index is</a:t>
            </a:r>
          </a:p>
          <a:p>
            <a:pPr lvl="2" eaLnBrk="1" hangingPunct="1">
              <a:spcAft>
                <a:spcPts val="600"/>
              </a:spcAft>
              <a:buFontTx/>
              <a:buNone/>
            </a:pP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</a:rPr>
              <a:t>cin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  &gt;&gt; tests[3];  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dirty="0" smtClean="0"/>
              <a:t>constant (literal)</a:t>
            </a:r>
          </a:p>
          <a:p>
            <a:pPr lvl="2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</a:rPr>
              <a:t>cout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 &lt;&lt; tests[i];  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dirty="0" smtClean="0"/>
              <a:t>variable</a:t>
            </a:r>
          </a:p>
          <a:p>
            <a:pPr lvl="2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</a:rPr>
              <a:t>cout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 &lt;&lt; tests[</a:t>
            </a: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</a:rPr>
              <a:t>i+j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];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dirty="0" smtClean="0"/>
              <a:t>expression</a:t>
            </a:r>
          </a:p>
          <a:p>
            <a:pPr marL="457200" indent="-457200" eaLnBrk="1" hangingPunct="1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/>
              <a:t>Data type of index always an </a:t>
            </a:r>
            <a:r>
              <a:rPr lang="en-US" sz="2400" dirty="0" err="1" smtClean="0">
                <a:solidFill>
                  <a:srgbClr val="3D8963"/>
                </a:solidFill>
              </a:rPr>
              <a:t>int</a:t>
            </a:r>
            <a:r>
              <a:rPr lang="en-US" sz="2400" dirty="0" smtClean="0">
                <a:solidFill>
                  <a:srgbClr val="3D8963"/>
                </a:solidFill>
              </a:rPr>
              <a:t> </a:t>
            </a:r>
            <a:r>
              <a:rPr lang="en-US" sz="2400" dirty="0" smtClean="0"/>
              <a:t>even if data type of array </a:t>
            </a:r>
            <a:r>
              <a:rPr lang="en-US" sz="2400" dirty="0"/>
              <a:t>not </a:t>
            </a:r>
            <a:r>
              <a:rPr lang="en-US" sz="2400" dirty="0" smtClean="0"/>
              <a:t>an </a:t>
            </a:r>
            <a:r>
              <a:rPr lang="en-US" sz="2400" dirty="0" err="1" smtClean="0">
                <a:solidFill>
                  <a:srgbClr val="3D8963"/>
                </a:solidFill>
              </a:rPr>
              <a:t>int</a:t>
            </a:r>
            <a:r>
              <a:rPr lang="en-US" sz="2400" dirty="0" smtClean="0">
                <a:solidFill>
                  <a:srgbClr val="3D8963"/>
                </a:solidFill>
              </a:rPr>
              <a:t> </a:t>
            </a:r>
            <a:endParaRPr lang="en-US" sz="2400" dirty="0" smtClean="0"/>
          </a:p>
          <a:p>
            <a:pPr lvl="2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38D20969-546B-4570-B7E2-6C784737FB8C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10600" cy="685800"/>
          </a:xfrm>
        </p:spPr>
        <p:txBody>
          <a:bodyPr/>
          <a:lstStyle/>
          <a:p>
            <a:pPr eaLnBrk="1" hangingPunct="1"/>
            <a:r>
              <a:rPr lang="en-US" smtClean="0"/>
              <a:t>Accessing Array Elements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sz="2400" dirty="0" smtClean="0"/>
              <a:t>Array elements (accessed by array name and index) can be used as regular variables</a:t>
            </a:r>
          </a:p>
          <a:p>
            <a:pPr eaLnBrk="1" hangingPunct="1"/>
            <a:endParaRPr lang="en-US" dirty="0" smtClean="0"/>
          </a:p>
          <a:p>
            <a:pPr lvl="1" eaLnBrk="1" hangingPunct="1">
              <a:lnSpc>
                <a:spcPct val="55000"/>
              </a:lnSpc>
              <a:buFontTx/>
              <a:buNone/>
            </a:pPr>
            <a:endParaRPr lang="en-US" b="1" dirty="0" smtClean="0">
              <a:solidFill>
                <a:srgbClr val="3D8963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5000"/>
              </a:lnSpc>
              <a:buFontTx/>
              <a:buNone/>
            </a:pPr>
            <a:endParaRPr lang="en-US" b="1" dirty="0" smtClean="0">
              <a:solidFill>
                <a:srgbClr val="3D8963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tests[0] = 79;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</a:rPr>
              <a:t>cout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 &lt;&lt; tests[0];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</a:rPr>
              <a:t>cin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  &gt;&gt; tests[1];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tests[4] = tests[0] + tests[1];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sz="2000" b="1" dirty="0">
              <a:solidFill>
                <a:srgbClr val="3D8963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               </a:t>
            </a:r>
            <a:endParaRPr lang="en-US" b="1" dirty="0" smtClean="0">
              <a:solidFill>
                <a:srgbClr val="3D8963"/>
              </a:solidFill>
            </a:endParaRPr>
          </a:p>
        </p:txBody>
      </p:sp>
      <p:grpSp>
        <p:nvGrpSpPr>
          <p:cNvPr id="13317" name="Group 59"/>
          <p:cNvGrpSpPr>
            <a:grpSpLocks/>
          </p:cNvGrpSpPr>
          <p:nvPr/>
        </p:nvGrpSpPr>
        <p:grpSpPr bwMode="auto">
          <a:xfrm>
            <a:off x="1066800" y="2590800"/>
            <a:ext cx="7010400" cy="914400"/>
            <a:chOff x="720" y="1872"/>
            <a:chExt cx="4416" cy="576"/>
          </a:xfrm>
        </p:grpSpPr>
        <p:grpSp>
          <p:nvGrpSpPr>
            <p:cNvPr id="13318" name="Group 57"/>
            <p:cNvGrpSpPr>
              <a:grpSpLocks/>
            </p:cNvGrpSpPr>
            <p:nvPr/>
          </p:nvGrpSpPr>
          <p:grpSpPr bwMode="auto">
            <a:xfrm>
              <a:off x="1536" y="1920"/>
              <a:ext cx="3600" cy="528"/>
              <a:chOff x="1536" y="1872"/>
              <a:chExt cx="3600" cy="528"/>
            </a:xfrm>
          </p:grpSpPr>
          <p:sp>
            <p:nvSpPr>
              <p:cNvPr id="13320" name="Text Box 50"/>
              <p:cNvSpPr txBox="1">
                <a:spLocks noChangeArrowheads="1"/>
              </p:cNvSpPr>
              <p:nvPr/>
            </p:nvSpPr>
            <p:spPr bwMode="auto">
              <a:xfrm>
                <a:off x="1536" y="2112"/>
                <a:ext cx="36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baseline="0"/>
                  <a:t> </a:t>
                </a:r>
                <a:r>
                  <a:rPr lang="en-US" b="1" baseline="0">
                    <a:solidFill>
                      <a:schemeClr val="accent2"/>
                    </a:solidFill>
                  </a:rPr>
                  <a:t>0             1             2              3             4</a:t>
                </a:r>
                <a:r>
                  <a:rPr lang="en-US" baseline="0">
                    <a:solidFill>
                      <a:schemeClr val="accent2"/>
                    </a:solidFill>
                  </a:rPr>
                  <a:t>   </a:t>
                </a:r>
                <a:endParaRPr lang="en-US" baseline="0"/>
              </a:p>
            </p:txBody>
          </p:sp>
          <p:sp>
            <p:nvSpPr>
              <p:cNvPr id="13321" name="Rectangle 52"/>
              <p:cNvSpPr>
                <a:spLocks noChangeArrowheads="1"/>
              </p:cNvSpPr>
              <p:nvPr/>
            </p:nvSpPr>
            <p:spPr bwMode="auto">
              <a:xfrm>
                <a:off x="4416" y="1872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2" name="Rectangle 53"/>
              <p:cNvSpPr>
                <a:spLocks noChangeArrowheads="1"/>
              </p:cNvSpPr>
              <p:nvPr/>
            </p:nvSpPr>
            <p:spPr bwMode="auto">
              <a:xfrm>
                <a:off x="1536" y="1872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3" name="Rectangle 54"/>
              <p:cNvSpPr>
                <a:spLocks noChangeArrowheads="1"/>
              </p:cNvSpPr>
              <p:nvPr/>
            </p:nvSpPr>
            <p:spPr bwMode="auto">
              <a:xfrm>
                <a:off x="2976" y="1872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4" name="Rectangle 55"/>
              <p:cNvSpPr>
                <a:spLocks noChangeArrowheads="1"/>
              </p:cNvSpPr>
              <p:nvPr/>
            </p:nvSpPr>
            <p:spPr bwMode="auto">
              <a:xfrm>
                <a:off x="2256" y="1872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5" name="Rectangle 56"/>
              <p:cNvSpPr>
                <a:spLocks noChangeArrowheads="1"/>
              </p:cNvSpPr>
              <p:nvPr/>
            </p:nvSpPr>
            <p:spPr bwMode="auto">
              <a:xfrm>
                <a:off x="3696" y="1872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19" name="Text Box 58"/>
            <p:cNvSpPr txBox="1">
              <a:spLocks noChangeArrowheads="1"/>
            </p:cNvSpPr>
            <p:nvPr/>
          </p:nvSpPr>
          <p:spPr bwMode="auto">
            <a:xfrm>
              <a:off x="720" y="1872"/>
              <a:ext cx="8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800" b="1" baseline="0">
                  <a:solidFill>
                    <a:schemeClr val="accent2"/>
                  </a:solidFill>
                  <a:latin typeface="Courier New" pitchFamily="49" charset="0"/>
                </a:rPr>
                <a:t>tests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3E90823E-CC5D-4C39-83BF-E5B09ABD541D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609600"/>
          </a:xfrm>
        </p:spPr>
        <p:txBody>
          <a:bodyPr/>
          <a:lstStyle/>
          <a:p>
            <a:pPr eaLnBrk="1" hangingPunct="1"/>
            <a:r>
              <a:rPr lang="en-US" dirty="0" smtClean="0"/>
              <a:t>Array – </a:t>
            </a:r>
            <a:r>
              <a:rPr lang="en-US" dirty="0" err="1" smtClean="0"/>
              <a:t>cin</a:t>
            </a:r>
            <a:r>
              <a:rPr lang="en-US" dirty="0" smtClean="0"/>
              <a:t> &amp; </a:t>
            </a:r>
            <a:r>
              <a:rPr lang="en-US" dirty="0" err="1" smtClean="0"/>
              <a:t>cout</a:t>
            </a:r>
            <a:endParaRPr lang="en-US" dirty="0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34400" cy="38862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dirty="0" smtClean="0"/>
              <a:t>	</a:t>
            </a:r>
            <a:r>
              <a:rPr lang="en-US" sz="2400" b="1" dirty="0" err="1" smtClean="0">
                <a:latin typeface="Courier New" pitchFamily="49" charset="0"/>
              </a:rPr>
              <a:t>cout</a:t>
            </a:r>
            <a:r>
              <a:rPr lang="en-US" sz="2400" dirty="0" smtClean="0"/>
              <a:t> can operate on an entire array because the name of an array represents an address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sz="2000" b="1" dirty="0" err="1">
                <a:solidFill>
                  <a:srgbClr val="3D8963"/>
                </a:solidFill>
                <a:latin typeface="Courier New" pitchFamily="49" charset="0"/>
              </a:rPr>
              <a:t>const</a:t>
            </a:r>
            <a:r>
              <a:rPr lang="en-US" sz="2000" b="1" dirty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3D8963"/>
                </a:solidFill>
                <a:latin typeface="Courier New" pitchFamily="49" charset="0"/>
              </a:rPr>
              <a:t> ISIZE = 5;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sz="2000" b="1" dirty="0" err="1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3D8963"/>
                </a:solidFill>
                <a:latin typeface="Courier New" pitchFamily="49" charset="0"/>
              </a:rPr>
              <a:t> tests[ISIZE]; 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000" b="1" dirty="0" err="1">
                <a:solidFill>
                  <a:srgbClr val="3D8963"/>
                </a:solidFill>
                <a:latin typeface="Courier New" pitchFamily="49" charset="0"/>
              </a:rPr>
              <a:t>cout</a:t>
            </a:r>
            <a:r>
              <a:rPr lang="en-US" sz="2000" b="1" dirty="0">
                <a:solidFill>
                  <a:srgbClr val="3D8963"/>
                </a:solidFill>
                <a:latin typeface="Courier New" pitchFamily="49" charset="0"/>
              </a:rPr>
              <a:t> &lt;&lt; tests; // outputs 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address of array</a:t>
            </a:r>
            <a:endParaRPr lang="en-US" sz="2000" b="1" dirty="0">
              <a:solidFill>
                <a:srgbClr val="3D8963"/>
              </a:solidFill>
              <a:latin typeface="Courier New" pitchFamily="49" charset="0"/>
            </a:endParaRPr>
          </a:p>
          <a:p>
            <a:pPr eaLnBrk="1" hangingPunct="1">
              <a:spcAft>
                <a:spcPts val="1200"/>
              </a:spcAft>
            </a:pPr>
            <a:r>
              <a:rPr lang="en-US" sz="2400" b="1" dirty="0" smtClean="0">
                <a:latin typeface="Courier New" pitchFamily="49" charset="0"/>
              </a:rPr>
              <a:t>	</a:t>
            </a:r>
            <a:r>
              <a:rPr lang="en-US" sz="2400" b="1" dirty="0" err="1" smtClean="0">
                <a:latin typeface="Courier New" pitchFamily="49" charset="0"/>
              </a:rPr>
              <a:t>cin</a:t>
            </a:r>
            <a:r>
              <a:rPr lang="en-US" sz="2400" dirty="0" smtClean="0"/>
              <a:t> cannot (works with a value, not an address)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</a:rPr>
              <a:t>const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3D8963"/>
                </a:solidFill>
                <a:latin typeface="Courier New" pitchFamily="49" charset="0"/>
              </a:rPr>
              <a:t> ISIZE = 5;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sz="2000" b="1" dirty="0" err="1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3D8963"/>
                </a:solidFill>
                <a:latin typeface="Courier New" pitchFamily="49" charset="0"/>
              </a:rPr>
              <a:t> tests[ISIZE]; 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</a:rPr>
              <a:t>cin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 &gt;&gt; tests;</a:t>
            </a:r>
            <a:endParaRPr lang="en-US" b="1" dirty="0" smtClean="0">
              <a:solidFill>
                <a:srgbClr val="3D8963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3E90823E-CC5D-4C39-83BF-E5B09ABD541D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609600"/>
          </a:xfrm>
        </p:spPr>
        <p:txBody>
          <a:bodyPr/>
          <a:lstStyle/>
          <a:p>
            <a:pPr eaLnBrk="1" hangingPunct="1"/>
            <a:r>
              <a:rPr lang="en-US" smtClean="0"/>
              <a:t>8.3 Array Contents – cin &amp; cout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38862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dirty="0" smtClean="0"/>
              <a:t>	</a:t>
            </a:r>
            <a:r>
              <a:rPr lang="en-US" sz="2400" b="1" dirty="0" err="1" smtClean="0">
                <a:latin typeface="Courier New" pitchFamily="49" charset="0"/>
              </a:rPr>
              <a:t>cout</a:t>
            </a:r>
            <a:r>
              <a:rPr lang="en-US" sz="2400" dirty="0" smtClean="0"/>
              <a:t> and </a:t>
            </a:r>
            <a:r>
              <a:rPr lang="en-US" sz="2400" b="1" dirty="0" err="1" smtClean="0">
                <a:latin typeface="Courier New" pitchFamily="49" charset="0"/>
              </a:rPr>
              <a:t>cin</a:t>
            </a:r>
            <a:r>
              <a:rPr lang="en-US" sz="2400" dirty="0" smtClean="0"/>
              <a:t> can be used to store values into and display values from an array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</a:rPr>
              <a:t>const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 ISIZE = 5;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 tests[ISIZE]; 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</a:rPr>
              <a:t>cin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  &gt;&gt;  tests[0];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</a:rPr>
              <a:t>cout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 &lt;&lt;  tests[0];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</a:rPr>
              <a:t>cin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  &gt;&gt;  tests[1];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</a:rPr>
              <a:t>cout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 &lt;&lt;  tests[1];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// and so on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sz="2000" b="1" dirty="0" smtClean="0">
              <a:solidFill>
                <a:srgbClr val="3D8963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b="1" dirty="0" smtClean="0">
              <a:solidFill>
                <a:srgbClr val="3D8963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94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1DFDA5AB-26C3-431D-9895-EE8641DB5F1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609600"/>
          </a:xfrm>
        </p:spPr>
        <p:txBody>
          <a:bodyPr/>
          <a:lstStyle/>
          <a:p>
            <a:pPr eaLnBrk="1" hangingPunct="1"/>
            <a:r>
              <a:rPr lang="en-US" smtClean="0"/>
              <a:t>8.3 Array Contents – cin &amp; cout &amp; loop 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534400" cy="53340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dirty="0" smtClean="0"/>
              <a:t>	</a:t>
            </a:r>
            <a:r>
              <a:rPr lang="en-US" sz="2400" b="1" dirty="0" err="1" smtClean="0">
                <a:latin typeface="Courier New" pitchFamily="49" charset="0"/>
              </a:rPr>
              <a:t>cout</a:t>
            </a:r>
            <a:r>
              <a:rPr lang="en-US" sz="2400" dirty="0" smtClean="0"/>
              <a:t> and </a:t>
            </a:r>
            <a:r>
              <a:rPr lang="en-US" sz="2400" b="1" dirty="0" err="1" smtClean="0">
                <a:latin typeface="Courier New" pitchFamily="49" charset="0"/>
              </a:rPr>
              <a:t>cin</a:t>
            </a:r>
            <a:r>
              <a:rPr lang="en-US" sz="2400" dirty="0" smtClean="0"/>
              <a:t> can be used better with a loop to store values into and display values from an array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</a:rPr>
              <a:t>const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 ISIZE = 5;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 tests[ISIZE]; 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for (i = 0; i &lt; ISIZE; i++)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	  </a:t>
            </a: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</a:rPr>
              <a:t>cin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 &gt;&gt; tests[i];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for (i = 0; i &lt; ISIZE; i++)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	  </a:t>
            </a: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</a:rPr>
              <a:t>cout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 &lt;&lt; tests[i] &lt;&lt; </a:t>
            </a: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</a:rPr>
              <a:t>endl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;</a:t>
            </a:r>
          </a:p>
          <a:p>
            <a:pPr lvl="1" eaLnBrk="1" hangingPunct="1"/>
            <a:r>
              <a:rPr lang="en-US" sz="2400" dirty="0" smtClean="0"/>
              <a:t>loop control variable (</a:t>
            </a:r>
            <a:r>
              <a:rPr lang="en-US" sz="2000" dirty="0" smtClean="0">
                <a:solidFill>
                  <a:srgbClr val="3D8963"/>
                </a:solidFill>
              </a:rPr>
              <a:t>i</a:t>
            </a:r>
            <a:r>
              <a:rPr lang="en-US" sz="2400" dirty="0" smtClean="0"/>
              <a:t>) is the array index</a:t>
            </a:r>
          </a:p>
          <a:p>
            <a:pPr lvl="1" eaLnBrk="1" hangingPunct="1"/>
            <a:r>
              <a:rPr lang="en-US" sz="2400" dirty="0" smtClean="0"/>
              <a:t>Starts at 0 (first index)</a:t>
            </a:r>
          </a:p>
          <a:p>
            <a:pPr lvl="1" eaLnBrk="1" hangingPunct="1"/>
            <a:r>
              <a:rPr lang="en-US" sz="2400" dirty="0" smtClean="0"/>
              <a:t>Ends at number of elements – 1 (last index)</a:t>
            </a:r>
          </a:p>
          <a:p>
            <a:pPr lvl="1" eaLnBrk="1" hangingPunct="1"/>
            <a:r>
              <a:rPr lang="en-US" sz="2400" dirty="0" smtClean="0"/>
              <a:t>So </a:t>
            </a:r>
            <a:r>
              <a:rPr lang="en-US" sz="2400" b="1" dirty="0" err="1">
                <a:solidFill>
                  <a:srgbClr val="3D8963"/>
                </a:solidFill>
                <a:latin typeface="Courier New" pitchFamily="49" charset="0"/>
              </a:rPr>
              <a:t>i</a:t>
            </a: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</a:rPr>
              <a:t> &lt; 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ISIZE</a:t>
            </a:r>
            <a:r>
              <a:rPr lang="en-US" sz="2400" dirty="0" smtClean="0"/>
              <a:t> not </a:t>
            </a:r>
            <a:r>
              <a:rPr lang="en-US" sz="2400" b="1" dirty="0" err="1">
                <a:solidFill>
                  <a:srgbClr val="3D8963"/>
                </a:solidFill>
                <a:latin typeface="Courier New" pitchFamily="49" charset="0"/>
              </a:rPr>
              <a:t>i</a:t>
            </a: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&lt;= </a:t>
            </a: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</a:rPr>
              <a:t>ISIZE</a:t>
            </a:r>
            <a:r>
              <a:rPr lang="en-US" sz="2400" dirty="0" smtClean="0"/>
              <a:t> </a:t>
            </a:r>
          </a:p>
          <a:p>
            <a:pPr lvl="1" eaLnBrk="1" hangingPunct="1"/>
            <a:r>
              <a:rPr lang="en-US" sz="2400" dirty="0" smtClean="0"/>
              <a:t>Different array element accessed each iteration</a:t>
            </a:r>
            <a:endParaRPr lang="en-US" sz="2400" b="1" dirty="0" smtClean="0">
              <a:solidFill>
                <a:srgbClr val="3D8963"/>
              </a:solidFill>
            </a:endParaRP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en-US" sz="2000" b="1" dirty="0" smtClean="0">
              <a:solidFill>
                <a:srgbClr val="3D8963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sz="2000" b="1" dirty="0" smtClean="0">
              <a:solidFill>
                <a:srgbClr val="3D8963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b="1" dirty="0" smtClean="0">
              <a:solidFill>
                <a:srgbClr val="3D8963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8-</a:t>
            </a:r>
            <a:fld id="{6CFFF9CB-D520-4C4A-B2C5-E1DE55FA92F3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6096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Warning</a:t>
            </a:r>
            <a:r>
              <a:rPr lang="en-US" smtClean="0"/>
              <a:t> - No Bounds Checking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0323" y="1295400"/>
            <a:ext cx="8915400" cy="4495800"/>
          </a:xfrm>
        </p:spPr>
        <p:txBody>
          <a:bodyPr/>
          <a:lstStyle/>
          <a:p>
            <a:pPr eaLnBrk="1" hangingPunct="1">
              <a:lnSpc>
                <a:spcPct val="75000"/>
              </a:lnSpc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en-US" sz="2400" dirty="0" smtClean="0"/>
              <a:t>There are no checks in C++ that an array index is in range</a:t>
            </a:r>
          </a:p>
          <a:p>
            <a:pPr eaLnBrk="1" hangingPunct="1">
              <a:lnSpc>
                <a:spcPct val="75000"/>
              </a:lnSpc>
              <a:spcBef>
                <a:spcPct val="40000"/>
              </a:spcBef>
              <a:spcAft>
                <a:spcPts val="1200"/>
              </a:spcAft>
              <a:buFontTx/>
              <a:buChar char="•"/>
            </a:pPr>
            <a:r>
              <a:rPr lang="en-US" sz="2400" dirty="0" smtClean="0"/>
              <a:t>An invalid array index can cause program to overwrite other memory</a:t>
            </a:r>
          </a:p>
          <a:p>
            <a:pPr eaLnBrk="1" hangingPunct="1">
              <a:lnSpc>
                <a:spcPct val="75000"/>
              </a:lnSpc>
              <a:spcBef>
                <a:spcPct val="40000"/>
              </a:spcBef>
              <a:spcAft>
                <a:spcPts val="1200"/>
              </a:spcAft>
              <a:buFontTx/>
              <a:buChar char="•"/>
            </a:pPr>
            <a:r>
              <a:rPr lang="en-US" sz="2400" dirty="0" smtClean="0"/>
              <a:t>Consequences unpredictable but not good</a:t>
            </a:r>
            <a:br>
              <a:rPr lang="en-US" sz="2400" dirty="0" smtClean="0"/>
            </a:br>
            <a:endParaRPr lang="en-US" sz="2400" dirty="0" smtClean="0"/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</a:rPr>
              <a:t>const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 ISIZE = 3;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 i = 4;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</a:rPr>
              <a:t>num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[ISIZE];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</a:rPr>
              <a:t>num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[i] = 25; // no good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endParaRPr lang="en-US" sz="2000" b="1" dirty="0" smtClean="0">
              <a:solidFill>
                <a:srgbClr val="3D8963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75000"/>
              </a:lnSpc>
              <a:buFontTx/>
              <a:buNone/>
            </a:pPr>
            <a:endParaRPr lang="en-US" sz="2000" b="1" dirty="0">
              <a:solidFill>
                <a:srgbClr val="3D8963"/>
              </a:solidFill>
              <a:latin typeface="Courier New" pitchFamily="49" charset="0"/>
            </a:endParaRPr>
          </a:p>
          <a:p>
            <a:pPr eaLnBrk="1" hangingPunct="1">
              <a:lnSpc>
                <a:spcPct val="75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Or 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 &lt;= </a:t>
            </a: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</a:rPr>
              <a:t>ISIZE</a:t>
            </a:r>
            <a:r>
              <a:rPr lang="en-US" sz="2400" dirty="0"/>
              <a:t> </a:t>
            </a:r>
            <a:r>
              <a:rPr lang="en-US" sz="2400" dirty="0" smtClean="0"/>
              <a:t>rather than 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 &lt; </a:t>
            </a: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</a:rPr>
              <a:t>ISIZE</a:t>
            </a:r>
            <a:r>
              <a:rPr lang="en-US" sz="2400" dirty="0"/>
              <a:t> </a:t>
            </a:r>
            <a:r>
              <a:rPr lang="en-US" sz="2400" dirty="0" smtClean="0"/>
              <a:t>in previous slide</a:t>
            </a:r>
            <a:endParaRPr lang="en-US" sz="2400" dirty="0"/>
          </a:p>
          <a:p>
            <a:pPr lvl="1" eaLnBrk="1" hangingPunct="1">
              <a:lnSpc>
                <a:spcPct val="75000"/>
              </a:lnSpc>
              <a:buFontTx/>
              <a:buNone/>
            </a:pPr>
            <a:endParaRPr lang="en-US" sz="2000" b="1" dirty="0" smtClean="0">
              <a:solidFill>
                <a:srgbClr val="3D8963"/>
              </a:solidFill>
              <a:latin typeface="Courier New" pitchFamily="49" charset="0"/>
            </a:endParaRPr>
          </a:p>
        </p:txBody>
      </p:sp>
      <p:grpSp>
        <p:nvGrpSpPr>
          <p:cNvPr id="16389" name="Group 21"/>
          <p:cNvGrpSpPr>
            <a:grpSpLocks/>
          </p:cNvGrpSpPr>
          <p:nvPr/>
        </p:nvGrpSpPr>
        <p:grpSpPr bwMode="auto">
          <a:xfrm>
            <a:off x="4800600" y="3505200"/>
            <a:ext cx="3048000" cy="1600200"/>
            <a:chOff x="2544" y="2640"/>
            <a:chExt cx="1920" cy="1008"/>
          </a:xfrm>
        </p:grpSpPr>
        <p:sp>
          <p:nvSpPr>
            <p:cNvPr id="16390" name="Text Box 13"/>
            <p:cNvSpPr txBox="1">
              <a:spLocks noChangeArrowheads="1"/>
            </p:cNvSpPr>
            <p:nvPr/>
          </p:nvSpPr>
          <p:spPr bwMode="auto">
            <a:xfrm>
              <a:off x="2832" y="2640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800" b="1" baseline="0">
                  <a:latin typeface="Courier New" pitchFamily="49" charset="0"/>
                </a:rPr>
                <a:t>num</a:t>
              </a:r>
            </a:p>
          </p:txBody>
        </p:sp>
        <p:sp>
          <p:nvSpPr>
            <p:cNvPr id="16391" name="Text Box 14"/>
            <p:cNvSpPr txBox="1">
              <a:spLocks noChangeArrowheads="1"/>
            </p:cNvSpPr>
            <p:nvPr/>
          </p:nvSpPr>
          <p:spPr bwMode="auto">
            <a:xfrm>
              <a:off x="2544" y="3360"/>
              <a:ext cx="1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 baseline="0" dirty="0"/>
                <a:t> [0]   [1]   [2]</a:t>
              </a:r>
            </a:p>
          </p:txBody>
        </p:sp>
        <p:grpSp>
          <p:nvGrpSpPr>
            <p:cNvPr id="16392" name="Group 20"/>
            <p:cNvGrpSpPr>
              <a:grpSpLocks/>
            </p:cNvGrpSpPr>
            <p:nvPr/>
          </p:nvGrpSpPr>
          <p:grpSpPr bwMode="auto">
            <a:xfrm>
              <a:off x="2544" y="3072"/>
              <a:ext cx="1920" cy="327"/>
              <a:chOff x="2544" y="3072"/>
              <a:chExt cx="1920" cy="327"/>
            </a:xfrm>
          </p:grpSpPr>
          <p:sp>
            <p:nvSpPr>
              <p:cNvPr id="16394" name="Rectangle 7"/>
              <p:cNvSpPr>
                <a:spLocks noChangeArrowheads="1"/>
              </p:cNvSpPr>
              <p:nvPr/>
            </p:nvSpPr>
            <p:spPr bwMode="auto">
              <a:xfrm>
                <a:off x="3696" y="3120"/>
                <a:ext cx="384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95" name="Rectangle 8"/>
              <p:cNvSpPr>
                <a:spLocks noChangeArrowheads="1"/>
              </p:cNvSpPr>
              <p:nvPr/>
            </p:nvSpPr>
            <p:spPr bwMode="auto">
              <a:xfrm>
                <a:off x="4080" y="3120"/>
                <a:ext cx="384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96" name="Rectangle 10"/>
              <p:cNvSpPr>
                <a:spLocks noChangeArrowheads="1"/>
              </p:cNvSpPr>
              <p:nvPr/>
            </p:nvSpPr>
            <p:spPr bwMode="auto">
              <a:xfrm>
                <a:off x="2544" y="3120"/>
                <a:ext cx="384" cy="240"/>
              </a:xfrm>
              <a:prstGeom prst="rect">
                <a:avLst/>
              </a:prstGeom>
              <a:solidFill>
                <a:srgbClr val="FDFC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97" name="Rectangle 11"/>
              <p:cNvSpPr>
                <a:spLocks noChangeArrowheads="1"/>
              </p:cNvSpPr>
              <p:nvPr/>
            </p:nvSpPr>
            <p:spPr bwMode="auto">
              <a:xfrm>
                <a:off x="2928" y="3120"/>
                <a:ext cx="384" cy="240"/>
              </a:xfrm>
              <a:prstGeom prst="rect">
                <a:avLst/>
              </a:prstGeom>
              <a:solidFill>
                <a:srgbClr val="FDFC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98" name="Rectangle 12"/>
              <p:cNvSpPr>
                <a:spLocks noChangeArrowheads="1"/>
              </p:cNvSpPr>
              <p:nvPr/>
            </p:nvSpPr>
            <p:spPr bwMode="auto">
              <a:xfrm>
                <a:off x="3312" y="3120"/>
                <a:ext cx="384" cy="240"/>
              </a:xfrm>
              <a:prstGeom prst="rect">
                <a:avLst/>
              </a:prstGeom>
              <a:solidFill>
                <a:srgbClr val="FDFC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99" name="Text Box 16"/>
              <p:cNvSpPr txBox="1">
                <a:spLocks noChangeArrowheads="1"/>
              </p:cNvSpPr>
              <p:nvPr/>
            </p:nvSpPr>
            <p:spPr bwMode="auto">
              <a:xfrm>
                <a:off x="4080" y="3072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800" b="1" baseline="0" smtClean="0">
                    <a:latin typeface="Courier New" pitchFamily="49" charset="0"/>
                  </a:rPr>
                  <a:t>25</a:t>
                </a:r>
                <a:endParaRPr lang="en-US" sz="2800" b="1" baseline="0" dirty="0">
                  <a:latin typeface="Courier New" pitchFamily="49" charset="0"/>
                </a:endParaRPr>
              </a:p>
            </p:txBody>
          </p:sp>
        </p:grpSp>
        <p:sp>
          <p:nvSpPr>
            <p:cNvPr id="16393" name="AutoShape 17"/>
            <p:cNvSpPr>
              <a:spLocks/>
            </p:cNvSpPr>
            <p:nvPr/>
          </p:nvSpPr>
          <p:spPr bwMode="auto">
            <a:xfrm rot="5400000">
              <a:off x="3048" y="2424"/>
              <a:ext cx="96" cy="1104"/>
            </a:xfrm>
            <a:prstGeom prst="leftBrace">
              <a:avLst>
                <a:gd name="adj1" fmla="val 95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F9EDAF7F-9941-4233-BEB3-3ECE04012252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3213"/>
            <a:ext cx="8610600" cy="839787"/>
          </a:xfrm>
        </p:spPr>
        <p:txBody>
          <a:bodyPr/>
          <a:lstStyle/>
          <a:p>
            <a:pPr eaLnBrk="1" hangingPunct="1"/>
            <a:r>
              <a:rPr lang="en-US" smtClean="0"/>
              <a:t>8.4  Array Initialization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610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1200"/>
              </a:spcAft>
              <a:buFontTx/>
              <a:buChar char="•"/>
            </a:pPr>
            <a:r>
              <a:rPr lang="en-US" sz="2400" smtClean="0"/>
              <a:t>Elements can be assigned values after array declared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tests[0] = 79;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tests[1] = 82; // etc.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Tx/>
              <a:buChar char="•"/>
            </a:pPr>
            <a:r>
              <a:rPr lang="en-US" sz="2400" smtClean="0"/>
              <a:t>Or elements can be initialized when array declared with </a:t>
            </a:r>
            <a:r>
              <a:rPr lang="en-US" sz="2400" smtClean="0">
                <a:solidFill>
                  <a:schemeClr val="accent2"/>
                </a:solidFill>
              </a:rPr>
              <a:t>initialization list</a:t>
            </a:r>
            <a:r>
              <a:rPr lang="en-US" sz="2400" smtClean="0"/>
              <a:t>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const int ISIZE = 5;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int tests[ISIZE] = {79,82,91,77,84};</a:t>
            </a:r>
            <a:endParaRPr lang="en-US" sz="2000" b="1" smtClean="0">
              <a:solidFill>
                <a:srgbClr val="3D896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9BEDCBDC-CF3E-4D76-8E6A-1C4C8854DA01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3213"/>
            <a:ext cx="8610600" cy="687387"/>
          </a:xfrm>
        </p:spPr>
        <p:txBody>
          <a:bodyPr/>
          <a:lstStyle/>
          <a:p>
            <a:pPr eaLnBrk="1" hangingPunct="1"/>
            <a:r>
              <a:rPr lang="en-US" smtClean="0"/>
              <a:t>Partial Array Initialization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763000" cy="3733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sz="2400" smtClean="0"/>
              <a:t>If array is initialized at definition with fewer values than the size declarator, remaining elements set to </a:t>
            </a:r>
            <a:r>
              <a:rPr lang="en-US" sz="2400" b="1" smtClean="0">
                <a:latin typeface="Courier New" pitchFamily="49" charset="0"/>
              </a:rPr>
              <a:t>0</a:t>
            </a:r>
            <a:r>
              <a:rPr lang="en-US" sz="2400" smtClean="0"/>
              <a:t> or </a:t>
            </a:r>
            <a:r>
              <a:rPr lang="en-US" sz="2400" b="1" smtClean="0">
                <a:latin typeface="Courier New" pitchFamily="49" charset="0"/>
              </a:rPr>
              <a:t>NULL</a:t>
            </a:r>
            <a:r>
              <a:rPr lang="en-US" sz="2400" smtClean="0">
                <a:latin typeface="Courier New" pitchFamily="49" charset="0"/>
              </a:rPr>
              <a:t> </a:t>
            </a:r>
          </a:p>
          <a:p>
            <a:pPr lvl="1" eaLnBrk="1" hangingPunct="1">
              <a:spcBef>
                <a:spcPct val="30000"/>
              </a:spcBef>
              <a:spcAft>
                <a:spcPts val="1200"/>
              </a:spcAft>
              <a:buFontTx/>
              <a:buNone/>
            </a:pP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int tests[ISIZE] = {79, 82};</a:t>
            </a:r>
          </a:p>
          <a:p>
            <a:pPr eaLnBrk="1" hangingPunct="1">
              <a:lnSpc>
                <a:spcPct val="200000"/>
              </a:lnSpc>
              <a:spcBef>
                <a:spcPts val="2400"/>
              </a:spcBef>
              <a:buFontTx/>
              <a:buChar char="•"/>
            </a:pPr>
            <a:r>
              <a:rPr lang="en-US" sz="2400" smtClean="0"/>
              <a:t>Initial values used in order; cannot skip over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2400" smtClean="0"/>
              <a:t>   elements to initialize noncontiguous range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  <a:spcAft>
                <a:spcPts val="1200"/>
              </a:spcAft>
              <a:buFontTx/>
              <a:buNone/>
            </a:pP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int tests[ISIZE] = {79, , 82}; // 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</a:rPr>
              <a:t>error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sz="24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sz="2400" smtClean="0"/>
          </a:p>
        </p:txBody>
      </p:sp>
      <p:graphicFrame>
        <p:nvGraphicFramePr>
          <p:cNvPr id="66593" name="Group 33"/>
          <p:cNvGraphicFramePr>
            <a:graphicFrameLocks noGrp="1"/>
          </p:cNvGraphicFramePr>
          <p:nvPr/>
        </p:nvGraphicFramePr>
        <p:xfrm>
          <a:off x="838200" y="2971800"/>
          <a:ext cx="6096000" cy="45720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79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627917A1-0406-408B-BB42-C4D7AA2FF68A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1945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303213"/>
            <a:ext cx="8610600" cy="611187"/>
          </a:xfrm>
        </p:spPr>
        <p:txBody>
          <a:bodyPr/>
          <a:lstStyle/>
          <a:p>
            <a:pPr eaLnBrk="1" hangingPunct="1"/>
            <a:r>
              <a:rPr lang="en-US" smtClean="0"/>
              <a:t>Implicit Array Sizing</a:t>
            </a:r>
          </a:p>
        </p:txBody>
      </p:sp>
      <p:sp>
        <p:nvSpPr>
          <p:cNvPr id="1946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294688" cy="457200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sz="2400" smtClean="0"/>
              <a:t>May omit size declarator if using initialization list </a:t>
            </a:r>
          </a:p>
          <a:p>
            <a:pPr lvl="1" eaLnBrk="1" hangingPunct="1">
              <a:buFontTx/>
              <a:buNone/>
            </a:pPr>
            <a:r>
              <a:rPr lang="en-US" b="1" smtClean="0">
                <a:solidFill>
                  <a:srgbClr val="3D8963"/>
                </a:solidFill>
              </a:rPr>
              <a:t>	</a:t>
            </a: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short quizzes[]={12,17,15,11};</a:t>
            </a:r>
            <a:endParaRPr lang="en-US" sz="2000" b="1" smtClean="0">
              <a:solidFill>
                <a:srgbClr val="3D8963"/>
              </a:solidFill>
            </a:endParaRPr>
          </a:p>
          <a:p>
            <a:pPr lvl="1" eaLnBrk="1" hangingPunct="1">
              <a:buFontTx/>
              <a:buNone/>
            </a:pPr>
            <a:endParaRPr lang="en-US" smtClean="0"/>
          </a:p>
          <a:p>
            <a:pPr lvl="1" eaLnBrk="1" hangingPunct="1">
              <a:buFontTx/>
              <a:buNone/>
            </a:pPr>
            <a:endParaRPr lang="en-US" smtClean="0"/>
          </a:p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sz="2400" smtClean="0"/>
              <a:t>	Size then is determined by number of elements in initialization list</a:t>
            </a:r>
          </a:p>
          <a:p>
            <a:pPr eaLnBrk="1" hangingPunct="1">
              <a:spcAft>
                <a:spcPts val="1200"/>
              </a:spcAft>
              <a:buFontTx/>
              <a:buChar char="•"/>
            </a:pPr>
            <a:r>
              <a:rPr lang="en-US" sz="2400" smtClean="0"/>
              <a:t>Must use either array size declarator or initialization list when array is defined</a:t>
            </a:r>
          </a:p>
          <a:p>
            <a:pPr eaLnBrk="1" hangingPunct="1"/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	short quizzes[]; // 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</a:rPr>
              <a:t>error</a:t>
            </a:r>
            <a:endParaRPr lang="en-US" sz="2000" b="1" smtClean="0">
              <a:solidFill>
                <a:srgbClr val="FF0000"/>
              </a:solidFill>
            </a:endParaRPr>
          </a:p>
        </p:txBody>
      </p:sp>
      <p:graphicFrame>
        <p:nvGraphicFramePr>
          <p:cNvPr id="68635" name="Group 1051"/>
          <p:cNvGraphicFramePr>
            <a:graphicFrameLocks noGrp="1"/>
          </p:cNvGraphicFramePr>
          <p:nvPr/>
        </p:nvGraphicFramePr>
        <p:xfrm>
          <a:off x="914400" y="2362200"/>
          <a:ext cx="6096000" cy="4572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4EAD2543-98D7-4C05-8B45-BDF863EADCC7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3213"/>
            <a:ext cx="8610600" cy="763587"/>
          </a:xfrm>
        </p:spPr>
        <p:txBody>
          <a:bodyPr/>
          <a:lstStyle/>
          <a:p>
            <a:pPr algn="ctr" eaLnBrk="1" hangingPunct="1"/>
            <a:r>
              <a:rPr lang="en-US" smtClean="0"/>
              <a:t>Topics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229600" cy="4114800"/>
          </a:xfrm>
        </p:spPr>
        <p:txBody>
          <a:bodyPr/>
          <a:lstStyle/>
          <a:p>
            <a:pPr eaLnBrk="1" hangingPunct="1"/>
            <a:r>
              <a:rPr lang="en-US" smtClean="0"/>
              <a:t>8.1  Arrays Hold Multiple Values</a:t>
            </a:r>
          </a:p>
          <a:p>
            <a:pPr eaLnBrk="1" hangingPunct="1"/>
            <a:r>
              <a:rPr lang="en-US" smtClean="0"/>
              <a:t>8.2  Accessing Array Elements</a:t>
            </a:r>
          </a:p>
          <a:p>
            <a:pPr eaLnBrk="1" hangingPunct="1"/>
            <a:r>
              <a:rPr lang="en-US" smtClean="0"/>
              <a:t>8.3  Inputting and Displaying Array Contents</a:t>
            </a:r>
          </a:p>
          <a:p>
            <a:pPr eaLnBrk="1" hangingPunct="1"/>
            <a:r>
              <a:rPr lang="en-US" smtClean="0"/>
              <a:t>8.4  Array Initialization</a:t>
            </a:r>
          </a:p>
          <a:p>
            <a:pPr eaLnBrk="1" hangingPunct="1"/>
            <a:r>
              <a:rPr lang="en-US" smtClean="0"/>
              <a:t>8.5  Processing Array Contents</a:t>
            </a:r>
          </a:p>
          <a:p>
            <a:pPr eaLnBrk="1" hangingPunct="1"/>
            <a:r>
              <a:rPr lang="en-US" smtClean="0"/>
              <a:t>8.6  Using Parallel Arrays</a:t>
            </a:r>
          </a:p>
          <a:p>
            <a:pPr eaLnBrk="1" hangingPunct="1"/>
            <a:r>
              <a:rPr lang="en-US" smtClean="0"/>
              <a:t>8.7  The </a:t>
            </a:r>
            <a:r>
              <a:rPr lang="en-US" b="1" smtClean="0">
                <a:latin typeface="Courier New" pitchFamily="49" charset="0"/>
              </a:rPr>
              <a:t>typedef</a:t>
            </a:r>
            <a:r>
              <a:rPr lang="en-US" smtClean="0"/>
              <a:t> Statement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129BCB9D-291E-4A49-B3BF-36A5F9B01FAF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609600"/>
          </a:xfrm>
        </p:spPr>
        <p:txBody>
          <a:bodyPr/>
          <a:lstStyle/>
          <a:p>
            <a:pPr eaLnBrk="1" hangingPunct="1"/>
            <a:r>
              <a:rPr lang="en-US" smtClean="0"/>
              <a:t>8.5  Processing Array Contents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  <a:buFontTx/>
              <a:buChar char="•"/>
            </a:pPr>
            <a:r>
              <a:rPr lang="en-US" sz="2400" smtClean="0"/>
              <a:t>Array elements can be treated as ordinary variables of the same data type as the array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  <a:buFontTx/>
              <a:buChar char="•"/>
            </a:pPr>
            <a:r>
              <a:rPr lang="en-US" sz="2400" smtClean="0"/>
              <a:t>And thus used in arithmetic operations, relational expressions, etc.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600" b="1" smtClean="0">
                <a:solidFill>
                  <a:srgbClr val="3D8963"/>
                </a:solidFill>
                <a:latin typeface="Courier New" pitchFamily="49" charset="0"/>
              </a:rPr>
              <a:t>	</a:t>
            </a: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if (principalAmt[3] &gt;= 10000)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  		interest = principalAmt[3] * intRate1;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 	else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   	interest = principalAmt[3] * intRate2;</a:t>
            </a: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30774F3A-0A66-4E07-9F92-6980332DC6C3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2150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1143000"/>
          </a:xfrm>
        </p:spPr>
        <p:txBody>
          <a:bodyPr/>
          <a:lstStyle/>
          <a:p>
            <a:pPr eaLnBrk="1" hangingPunct="1"/>
            <a:r>
              <a:rPr lang="en-US" smtClean="0"/>
              <a:t>Using Increment and Decrement Operators with Array Elements</a:t>
            </a:r>
          </a:p>
        </p:txBody>
      </p:sp>
      <p:sp>
        <p:nvSpPr>
          <p:cNvPr id="2150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534400" cy="38100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spcAft>
                <a:spcPts val="1800"/>
              </a:spcAft>
              <a:buFontTx/>
              <a:buChar char="•"/>
            </a:pPr>
            <a:r>
              <a:rPr lang="en-US" sz="2400" dirty="0" smtClean="0"/>
              <a:t>When using </a:t>
            </a:r>
            <a:r>
              <a:rPr lang="en-US" sz="2400" b="1" dirty="0" smtClean="0">
                <a:latin typeface="Courier New" pitchFamily="49" charset="0"/>
              </a:rPr>
              <a:t>++</a:t>
            </a:r>
            <a:r>
              <a:rPr lang="en-US" sz="2400" dirty="0" smtClean="0"/>
              <a:t> and </a:t>
            </a:r>
            <a:r>
              <a:rPr lang="en-US" sz="2400" b="1" dirty="0" smtClean="0">
                <a:latin typeface="Courier New" pitchFamily="49" charset="0"/>
              </a:rPr>
              <a:t>--</a:t>
            </a:r>
            <a:r>
              <a:rPr lang="en-US" sz="2400" dirty="0" smtClean="0"/>
              <a:t> operators, don’t confuse the element with the index</a:t>
            </a:r>
          </a:p>
          <a:p>
            <a:pPr eaLnBrk="1" hangingPunct="1">
              <a:spcBef>
                <a:spcPct val="0"/>
              </a:spcBef>
            </a:pP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	// adds 1 to the </a:t>
            </a:r>
            <a:r>
              <a:rPr lang="en-US" sz="2000" b="1" u="sng" dirty="0" smtClean="0">
                <a:solidFill>
                  <a:srgbClr val="3D8963"/>
                </a:solidFill>
                <a:latin typeface="Courier New" pitchFamily="49" charset="0"/>
              </a:rPr>
              <a:t>value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 at tests[</a:t>
            </a: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]</a:t>
            </a:r>
          </a:p>
          <a:p>
            <a:pPr eaLnBrk="1" hangingPunct="1">
              <a:spcBef>
                <a:spcPct val="0"/>
              </a:spcBef>
            </a:pP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	// index or subscript unchanged</a:t>
            </a:r>
          </a:p>
          <a:p>
            <a:pPr eaLnBrk="1" hangingPunct="1">
              <a:spcBef>
                <a:spcPct val="0"/>
              </a:spcBef>
            </a:pP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	tests[</a:t>
            </a: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]++;</a:t>
            </a:r>
          </a:p>
          <a:p>
            <a:pPr eaLnBrk="1" hangingPunct="1">
              <a:spcBef>
                <a:spcPct val="0"/>
              </a:spcBef>
            </a:pPr>
            <a:endParaRPr lang="en-US" sz="2000" b="1" dirty="0" smtClean="0">
              <a:solidFill>
                <a:srgbClr val="3D8963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	// increments the </a:t>
            </a:r>
            <a:r>
              <a:rPr lang="en-US" sz="2000" b="1" u="sng" dirty="0" smtClean="0">
                <a:solidFill>
                  <a:srgbClr val="3D8963"/>
                </a:solidFill>
                <a:latin typeface="Courier New" pitchFamily="49" charset="0"/>
              </a:rPr>
              <a:t>index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 or </a:t>
            </a:r>
            <a:r>
              <a:rPr lang="en-US" sz="2000" b="1" u="sng" dirty="0" smtClean="0">
                <a:solidFill>
                  <a:srgbClr val="3D8963"/>
                </a:solidFill>
                <a:latin typeface="Courier New" pitchFamily="49" charset="0"/>
              </a:rPr>
              <a:t>subscript</a:t>
            </a:r>
            <a:endParaRPr lang="en-US" sz="2000" b="1" u="sng" dirty="0" smtClean="0">
              <a:solidFill>
                <a:srgbClr val="3D8963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	// value of elements in tests unchanged</a:t>
            </a:r>
          </a:p>
          <a:p>
            <a:pPr eaLnBrk="1" hangingPunct="1">
              <a:spcBef>
                <a:spcPct val="0"/>
              </a:spcBef>
            </a:pP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  tests[</a:t>
            </a: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++]; </a:t>
            </a:r>
            <a:endParaRPr lang="en-US" sz="2000" b="1" u="sng" dirty="0" smtClean="0">
              <a:solidFill>
                <a:srgbClr val="3D896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C3BF634B-E519-4C24-B20E-D83F93619EE5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3213"/>
            <a:ext cx="8610600" cy="687387"/>
          </a:xfrm>
        </p:spPr>
        <p:txBody>
          <a:bodyPr/>
          <a:lstStyle/>
          <a:p>
            <a:pPr eaLnBrk="1" hangingPunct="1"/>
            <a:r>
              <a:rPr lang="en-US" dirty="0" smtClean="0"/>
              <a:t>Sum/Average of Array Elements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8686800" cy="3505200"/>
          </a:xfrm>
        </p:spPr>
        <p:txBody>
          <a:bodyPr/>
          <a:lstStyle/>
          <a:p>
            <a:pPr eaLnBrk="1" hangingPunct="1">
              <a:spcAft>
                <a:spcPts val="1200"/>
              </a:spcAft>
              <a:buFontTx/>
              <a:buChar char="•"/>
            </a:pPr>
            <a:r>
              <a:rPr lang="en-US" sz="2400" smtClean="0"/>
              <a:t>Using loop to add together array elements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float average, sum = 0;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for (int tnum = 0; tnum &lt; ISIZE; tnum++)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   sum += tests[tnum];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  <a:buFontTx/>
              <a:buChar char="•"/>
            </a:pPr>
            <a:r>
              <a:rPr lang="en-US" sz="2400" smtClean="0"/>
              <a:t>Once summed, average can be computed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average = sum / ISIZE;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5098D341-651C-4B50-B8FE-F74802FDFBB1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2355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303213"/>
            <a:ext cx="8610600" cy="727075"/>
          </a:xfrm>
        </p:spPr>
        <p:txBody>
          <a:bodyPr/>
          <a:lstStyle/>
          <a:p>
            <a:pPr eaLnBrk="1" hangingPunct="1"/>
            <a:r>
              <a:rPr lang="en-US" dirty="0" smtClean="0"/>
              <a:t>Largest Array Element</a:t>
            </a:r>
          </a:p>
        </p:txBody>
      </p:sp>
      <p:sp>
        <p:nvSpPr>
          <p:cNvPr id="2355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52400" y="1676400"/>
            <a:ext cx="8839200" cy="4038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1200"/>
              </a:spcAft>
              <a:buFontTx/>
              <a:buChar char="•"/>
            </a:pPr>
            <a:r>
              <a:rPr lang="en-US" sz="2400" smtClean="0"/>
              <a:t>Use a loop to examine each element and find the largest element (</a:t>
            </a:r>
            <a:r>
              <a:rPr lang="en-US" sz="2400" i="1" smtClean="0"/>
              <a:t>i.e.,</a:t>
            </a:r>
            <a:r>
              <a:rPr lang="en-US" sz="2400" smtClean="0"/>
              <a:t> one with the largest value)</a:t>
            </a:r>
          </a:p>
          <a:p>
            <a:pPr eaLnBrk="1" hangingPunct="1">
              <a:spcBef>
                <a:spcPct val="0"/>
              </a:spcBef>
            </a:pP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	</a:t>
            </a: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int largest = tests[0];</a:t>
            </a:r>
          </a:p>
          <a:p>
            <a:pPr eaLnBrk="1" hangingPunct="1">
              <a:spcBef>
                <a:spcPct val="0"/>
              </a:spcBef>
            </a:pP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 	for (int tnum = 1; tnum &lt; ISIZE; tnum++) </a:t>
            </a:r>
          </a:p>
          <a:p>
            <a:pPr eaLnBrk="1" hangingPunct="1">
              <a:spcBef>
                <a:spcPct val="0"/>
              </a:spcBef>
            </a:pP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 	{  if (tests[tnum] &gt; largest)</a:t>
            </a:r>
          </a:p>
          <a:p>
            <a:pPr eaLnBrk="1" hangingPunct="1">
              <a:spcBef>
                <a:spcPct val="0"/>
              </a:spcBef>
            </a:pP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       largest = tests[tnum];</a:t>
            </a:r>
          </a:p>
          <a:p>
            <a:pPr eaLnBrk="1" hangingPunct="1">
              <a:spcBef>
                <a:spcPct val="0"/>
              </a:spcBef>
            </a:pP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 	}</a:t>
            </a:r>
          </a:p>
          <a:p>
            <a:pPr eaLnBrk="1" hangingPunct="1">
              <a:spcBef>
                <a:spcPct val="0"/>
              </a:spcBef>
            </a:pP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 	cout &lt;&lt; "Highest score is " &lt;&lt; largest; 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  <a:buFontTx/>
              <a:buChar char="•"/>
            </a:pPr>
            <a:r>
              <a:rPr lang="en-US" sz="2400" smtClean="0"/>
              <a:t>Similar algorithm to find the smallest element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D0FF024F-93A4-42FF-B89E-6B87DD705FB4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8.6  Using Parallel Arrays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57400"/>
            <a:ext cx="8294688" cy="302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sz="2400" dirty="0" smtClean="0">
                <a:solidFill>
                  <a:schemeClr val="accent2"/>
                </a:solidFill>
              </a:rPr>
              <a:t>Parallel arrays</a:t>
            </a:r>
            <a:r>
              <a:rPr lang="en-US" sz="2400" dirty="0" smtClean="0"/>
              <a:t>: two or more arrays that contain related data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2400" dirty="0" smtClean="0"/>
              <a:t>Index is used to relate arrays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elements at same index are related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2400" dirty="0" smtClean="0"/>
              <a:t>The different arrays may have different data types</a:t>
            </a:r>
            <a:endParaRPr lang="en-US" sz="2400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E2CE8038-7E49-4228-84E2-0ACA733CEC38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3213"/>
            <a:ext cx="8610600" cy="727075"/>
          </a:xfrm>
        </p:spPr>
        <p:txBody>
          <a:bodyPr/>
          <a:lstStyle/>
          <a:p>
            <a:pPr eaLnBrk="1" hangingPunct="1"/>
            <a:r>
              <a:rPr lang="en-US" smtClean="0"/>
              <a:t>Parallel Array Example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772400" cy="4267200"/>
          </a:xfrm>
        </p:spPr>
        <p:txBody>
          <a:bodyPr/>
          <a:lstStyle/>
          <a:p>
            <a:pPr eaLnBrk="1" hangingPunct="1"/>
            <a:r>
              <a:rPr lang="en-US" sz="2000" smtClean="0"/>
              <a:t>	</a:t>
            </a: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const int ISIZE = 5;</a:t>
            </a:r>
          </a:p>
          <a:p>
            <a:pPr eaLnBrk="1" hangingPunct="1">
              <a:spcBef>
                <a:spcPct val="0"/>
              </a:spcBef>
            </a:pP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 	string name[ISIZE];   // student name</a:t>
            </a:r>
          </a:p>
          <a:p>
            <a:pPr eaLnBrk="1" hangingPunct="1">
              <a:spcBef>
                <a:spcPct val="0"/>
              </a:spcBef>
            </a:pP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	float average[ISIZE]; // course average</a:t>
            </a:r>
          </a:p>
          <a:p>
            <a:pPr eaLnBrk="1" hangingPunct="1">
              <a:spcBef>
                <a:spcPct val="0"/>
              </a:spcBef>
            </a:pP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	char grade[ISIZE];    // course grade</a:t>
            </a:r>
            <a:endParaRPr lang="en-US" sz="2000" smtClean="0">
              <a:latin typeface="Courier New" pitchFamily="49" charset="0"/>
            </a:endParaRPr>
          </a:p>
        </p:txBody>
      </p:sp>
      <p:grpSp>
        <p:nvGrpSpPr>
          <p:cNvPr id="25605" name="Group 33"/>
          <p:cNvGrpSpPr>
            <a:grpSpLocks/>
          </p:cNvGrpSpPr>
          <p:nvPr/>
        </p:nvGrpSpPr>
        <p:grpSpPr bwMode="auto">
          <a:xfrm>
            <a:off x="1295400" y="3048000"/>
            <a:ext cx="6096000" cy="2149475"/>
            <a:chOff x="1248" y="2400"/>
            <a:chExt cx="3840" cy="1354"/>
          </a:xfrm>
        </p:grpSpPr>
        <p:grpSp>
          <p:nvGrpSpPr>
            <p:cNvPr id="25606" name="Group 15"/>
            <p:cNvGrpSpPr>
              <a:grpSpLocks/>
            </p:cNvGrpSpPr>
            <p:nvPr/>
          </p:nvGrpSpPr>
          <p:grpSpPr bwMode="auto">
            <a:xfrm>
              <a:off x="1248" y="2736"/>
              <a:ext cx="768" cy="1018"/>
              <a:chOff x="1248" y="2496"/>
              <a:chExt cx="768" cy="1018"/>
            </a:xfrm>
          </p:grpSpPr>
          <p:grpSp>
            <p:nvGrpSpPr>
              <p:cNvPr id="25624" name="Group 9"/>
              <p:cNvGrpSpPr>
                <a:grpSpLocks/>
              </p:cNvGrpSpPr>
              <p:nvPr/>
            </p:nvGrpSpPr>
            <p:grpSpPr bwMode="auto">
              <a:xfrm>
                <a:off x="1488" y="2496"/>
                <a:ext cx="528" cy="960"/>
                <a:chOff x="1488" y="2496"/>
                <a:chExt cx="528" cy="960"/>
              </a:xfrm>
            </p:grpSpPr>
            <p:sp>
              <p:nvSpPr>
                <p:cNvPr id="25626" name="Rectangle 4"/>
                <p:cNvSpPr>
                  <a:spLocks noChangeArrowheads="1"/>
                </p:cNvSpPr>
                <p:nvPr/>
              </p:nvSpPr>
              <p:spPr bwMode="auto">
                <a:xfrm>
                  <a:off x="1488" y="2496"/>
                  <a:ext cx="528" cy="192"/>
                </a:xfrm>
                <a:prstGeom prst="rect">
                  <a:avLst/>
                </a:prstGeom>
                <a:solidFill>
                  <a:srgbClr val="FDFCE5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27" name="Rectangle 5"/>
                <p:cNvSpPr>
                  <a:spLocks noChangeArrowheads="1"/>
                </p:cNvSpPr>
                <p:nvPr/>
              </p:nvSpPr>
              <p:spPr bwMode="auto">
                <a:xfrm>
                  <a:off x="1488" y="2688"/>
                  <a:ext cx="528" cy="192"/>
                </a:xfrm>
                <a:prstGeom prst="rect">
                  <a:avLst/>
                </a:prstGeom>
                <a:solidFill>
                  <a:srgbClr val="FDFCE5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28" name="Rectangle 6"/>
                <p:cNvSpPr>
                  <a:spLocks noChangeArrowheads="1"/>
                </p:cNvSpPr>
                <p:nvPr/>
              </p:nvSpPr>
              <p:spPr bwMode="auto">
                <a:xfrm>
                  <a:off x="1488" y="2880"/>
                  <a:ext cx="528" cy="192"/>
                </a:xfrm>
                <a:prstGeom prst="rect">
                  <a:avLst/>
                </a:prstGeom>
                <a:solidFill>
                  <a:srgbClr val="FDFCE5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29" name="Rectangle 7"/>
                <p:cNvSpPr>
                  <a:spLocks noChangeArrowheads="1"/>
                </p:cNvSpPr>
                <p:nvPr/>
              </p:nvSpPr>
              <p:spPr bwMode="auto">
                <a:xfrm>
                  <a:off x="1488" y="3072"/>
                  <a:ext cx="528" cy="192"/>
                </a:xfrm>
                <a:prstGeom prst="rect">
                  <a:avLst/>
                </a:prstGeom>
                <a:solidFill>
                  <a:srgbClr val="FDFCE5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30" name="Rectangle 8"/>
                <p:cNvSpPr>
                  <a:spLocks noChangeArrowheads="1"/>
                </p:cNvSpPr>
                <p:nvPr/>
              </p:nvSpPr>
              <p:spPr bwMode="auto">
                <a:xfrm>
                  <a:off x="1488" y="3264"/>
                  <a:ext cx="528" cy="192"/>
                </a:xfrm>
                <a:prstGeom prst="rect">
                  <a:avLst/>
                </a:prstGeom>
                <a:solidFill>
                  <a:srgbClr val="FDFCE5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5625" name="Text Box 10"/>
              <p:cNvSpPr txBox="1">
                <a:spLocks noChangeArrowheads="1"/>
              </p:cNvSpPr>
              <p:nvPr/>
            </p:nvSpPr>
            <p:spPr bwMode="auto">
              <a:xfrm>
                <a:off x="1248" y="2496"/>
                <a:ext cx="192" cy="10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2000" b="1" baseline="0">
                    <a:latin typeface="Courier New" pitchFamily="49" charset="0"/>
                  </a:rPr>
                  <a:t>0</a:t>
                </a:r>
              </a:p>
              <a:p>
                <a:pPr eaLnBrk="1" hangingPunct="1"/>
                <a:r>
                  <a:rPr lang="en-US" sz="2000" b="1" baseline="0">
                    <a:latin typeface="Courier New" pitchFamily="49" charset="0"/>
                  </a:rPr>
                  <a:t>1</a:t>
                </a:r>
              </a:p>
              <a:p>
                <a:pPr eaLnBrk="1" hangingPunct="1"/>
                <a:r>
                  <a:rPr lang="en-US" sz="2000" b="1" baseline="0">
                    <a:latin typeface="Courier New" pitchFamily="49" charset="0"/>
                  </a:rPr>
                  <a:t>2</a:t>
                </a:r>
              </a:p>
              <a:p>
                <a:pPr eaLnBrk="1" hangingPunct="1"/>
                <a:r>
                  <a:rPr lang="en-US" sz="2000" b="1" baseline="0">
                    <a:latin typeface="Courier New" pitchFamily="49" charset="0"/>
                  </a:rPr>
                  <a:t>3</a:t>
                </a:r>
              </a:p>
              <a:p>
                <a:pPr eaLnBrk="1" hangingPunct="1"/>
                <a:r>
                  <a:rPr lang="en-US" sz="2000" b="1" baseline="0">
                    <a:latin typeface="Courier New" pitchFamily="49" charset="0"/>
                  </a:rPr>
                  <a:t>4</a:t>
                </a:r>
              </a:p>
            </p:txBody>
          </p:sp>
        </p:grpSp>
        <p:grpSp>
          <p:nvGrpSpPr>
            <p:cNvPr id="25607" name="Group 16"/>
            <p:cNvGrpSpPr>
              <a:grpSpLocks/>
            </p:cNvGrpSpPr>
            <p:nvPr/>
          </p:nvGrpSpPr>
          <p:grpSpPr bwMode="auto">
            <a:xfrm>
              <a:off x="2736" y="2736"/>
              <a:ext cx="768" cy="1018"/>
              <a:chOff x="1248" y="2496"/>
              <a:chExt cx="768" cy="1018"/>
            </a:xfrm>
          </p:grpSpPr>
          <p:grpSp>
            <p:nvGrpSpPr>
              <p:cNvPr id="25617" name="Group 17"/>
              <p:cNvGrpSpPr>
                <a:grpSpLocks/>
              </p:cNvGrpSpPr>
              <p:nvPr/>
            </p:nvGrpSpPr>
            <p:grpSpPr bwMode="auto">
              <a:xfrm>
                <a:off x="1488" y="2496"/>
                <a:ext cx="528" cy="960"/>
                <a:chOff x="1488" y="2496"/>
                <a:chExt cx="528" cy="960"/>
              </a:xfrm>
            </p:grpSpPr>
            <p:sp>
              <p:nvSpPr>
                <p:cNvPr id="25619" name="Rectangle 18"/>
                <p:cNvSpPr>
                  <a:spLocks noChangeArrowheads="1"/>
                </p:cNvSpPr>
                <p:nvPr/>
              </p:nvSpPr>
              <p:spPr bwMode="auto">
                <a:xfrm>
                  <a:off x="1488" y="2496"/>
                  <a:ext cx="528" cy="192"/>
                </a:xfrm>
                <a:prstGeom prst="rect">
                  <a:avLst/>
                </a:prstGeom>
                <a:solidFill>
                  <a:srgbClr val="FDFCE5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20" name="Rectangle 19"/>
                <p:cNvSpPr>
                  <a:spLocks noChangeArrowheads="1"/>
                </p:cNvSpPr>
                <p:nvPr/>
              </p:nvSpPr>
              <p:spPr bwMode="auto">
                <a:xfrm>
                  <a:off x="1488" y="2688"/>
                  <a:ext cx="528" cy="192"/>
                </a:xfrm>
                <a:prstGeom prst="rect">
                  <a:avLst/>
                </a:prstGeom>
                <a:solidFill>
                  <a:srgbClr val="FDFCE5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21" name="Rectangle 20"/>
                <p:cNvSpPr>
                  <a:spLocks noChangeArrowheads="1"/>
                </p:cNvSpPr>
                <p:nvPr/>
              </p:nvSpPr>
              <p:spPr bwMode="auto">
                <a:xfrm>
                  <a:off x="1488" y="2880"/>
                  <a:ext cx="528" cy="192"/>
                </a:xfrm>
                <a:prstGeom prst="rect">
                  <a:avLst/>
                </a:prstGeom>
                <a:solidFill>
                  <a:srgbClr val="FDFCE5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22" name="Rectangle 21"/>
                <p:cNvSpPr>
                  <a:spLocks noChangeArrowheads="1"/>
                </p:cNvSpPr>
                <p:nvPr/>
              </p:nvSpPr>
              <p:spPr bwMode="auto">
                <a:xfrm>
                  <a:off x="1488" y="3072"/>
                  <a:ext cx="528" cy="192"/>
                </a:xfrm>
                <a:prstGeom prst="rect">
                  <a:avLst/>
                </a:prstGeom>
                <a:solidFill>
                  <a:srgbClr val="FDFCE5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23" name="Rectangle 22"/>
                <p:cNvSpPr>
                  <a:spLocks noChangeArrowheads="1"/>
                </p:cNvSpPr>
                <p:nvPr/>
              </p:nvSpPr>
              <p:spPr bwMode="auto">
                <a:xfrm>
                  <a:off x="1488" y="3264"/>
                  <a:ext cx="528" cy="192"/>
                </a:xfrm>
                <a:prstGeom prst="rect">
                  <a:avLst/>
                </a:prstGeom>
                <a:solidFill>
                  <a:srgbClr val="FDFCE5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5618" name="Text Box 23"/>
              <p:cNvSpPr txBox="1">
                <a:spLocks noChangeArrowheads="1"/>
              </p:cNvSpPr>
              <p:nvPr/>
            </p:nvSpPr>
            <p:spPr bwMode="auto">
              <a:xfrm>
                <a:off x="1248" y="2496"/>
                <a:ext cx="192" cy="10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2000" b="1" baseline="0">
                    <a:latin typeface="Courier New" pitchFamily="49" charset="0"/>
                  </a:rPr>
                  <a:t>0</a:t>
                </a:r>
              </a:p>
              <a:p>
                <a:pPr eaLnBrk="1" hangingPunct="1"/>
                <a:r>
                  <a:rPr lang="en-US" sz="2000" b="1" baseline="0">
                    <a:latin typeface="Courier New" pitchFamily="49" charset="0"/>
                  </a:rPr>
                  <a:t>1</a:t>
                </a:r>
              </a:p>
              <a:p>
                <a:pPr eaLnBrk="1" hangingPunct="1"/>
                <a:r>
                  <a:rPr lang="en-US" sz="2000" b="1" baseline="0">
                    <a:latin typeface="Courier New" pitchFamily="49" charset="0"/>
                  </a:rPr>
                  <a:t>2</a:t>
                </a:r>
              </a:p>
              <a:p>
                <a:pPr eaLnBrk="1" hangingPunct="1"/>
                <a:r>
                  <a:rPr lang="en-US" sz="2000" b="1" baseline="0">
                    <a:latin typeface="Courier New" pitchFamily="49" charset="0"/>
                  </a:rPr>
                  <a:t>3</a:t>
                </a:r>
              </a:p>
              <a:p>
                <a:pPr eaLnBrk="1" hangingPunct="1"/>
                <a:r>
                  <a:rPr lang="en-US" sz="2000" b="1" baseline="0">
                    <a:latin typeface="Courier New" pitchFamily="49" charset="0"/>
                  </a:rPr>
                  <a:t>4</a:t>
                </a:r>
              </a:p>
            </p:txBody>
          </p:sp>
        </p:grpSp>
        <p:grpSp>
          <p:nvGrpSpPr>
            <p:cNvPr id="25608" name="Group 24"/>
            <p:cNvGrpSpPr>
              <a:grpSpLocks/>
            </p:cNvGrpSpPr>
            <p:nvPr/>
          </p:nvGrpSpPr>
          <p:grpSpPr bwMode="auto">
            <a:xfrm>
              <a:off x="4128" y="2736"/>
              <a:ext cx="768" cy="1018"/>
              <a:chOff x="1248" y="2496"/>
              <a:chExt cx="768" cy="1018"/>
            </a:xfrm>
          </p:grpSpPr>
          <p:grpSp>
            <p:nvGrpSpPr>
              <p:cNvPr id="25610" name="Group 25"/>
              <p:cNvGrpSpPr>
                <a:grpSpLocks/>
              </p:cNvGrpSpPr>
              <p:nvPr/>
            </p:nvGrpSpPr>
            <p:grpSpPr bwMode="auto">
              <a:xfrm>
                <a:off x="1488" y="2496"/>
                <a:ext cx="528" cy="960"/>
                <a:chOff x="1488" y="2496"/>
                <a:chExt cx="528" cy="960"/>
              </a:xfrm>
            </p:grpSpPr>
            <p:sp>
              <p:nvSpPr>
                <p:cNvPr id="25612" name="Rectangle 26"/>
                <p:cNvSpPr>
                  <a:spLocks noChangeArrowheads="1"/>
                </p:cNvSpPr>
                <p:nvPr/>
              </p:nvSpPr>
              <p:spPr bwMode="auto">
                <a:xfrm>
                  <a:off x="1488" y="2496"/>
                  <a:ext cx="528" cy="192"/>
                </a:xfrm>
                <a:prstGeom prst="rect">
                  <a:avLst/>
                </a:prstGeom>
                <a:solidFill>
                  <a:srgbClr val="FDFCE5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13" name="Rectangle 27"/>
                <p:cNvSpPr>
                  <a:spLocks noChangeArrowheads="1"/>
                </p:cNvSpPr>
                <p:nvPr/>
              </p:nvSpPr>
              <p:spPr bwMode="auto">
                <a:xfrm>
                  <a:off x="1488" y="2688"/>
                  <a:ext cx="528" cy="192"/>
                </a:xfrm>
                <a:prstGeom prst="rect">
                  <a:avLst/>
                </a:prstGeom>
                <a:solidFill>
                  <a:srgbClr val="FDFCE5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14" name="Rectangle 28"/>
                <p:cNvSpPr>
                  <a:spLocks noChangeArrowheads="1"/>
                </p:cNvSpPr>
                <p:nvPr/>
              </p:nvSpPr>
              <p:spPr bwMode="auto">
                <a:xfrm>
                  <a:off x="1488" y="2880"/>
                  <a:ext cx="528" cy="192"/>
                </a:xfrm>
                <a:prstGeom prst="rect">
                  <a:avLst/>
                </a:prstGeom>
                <a:solidFill>
                  <a:srgbClr val="FDFCE5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15" name="Rectangle 29"/>
                <p:cNvSpPr>
                  <a:spLocks noChangeArrowheads="1"/>
                </p:cNvSpPr>
                <p:nvPr/>
              </p:nvSpPr>
              <p:spPr bwMode="auto">
                <a:xfrm>
                  <a:off x="1488" y="3072"/>
                  <a:ext cx="528" cy="192"/>
                </a:xfrm>
                <a:prstGeom prst="rect">
                  <a:avLst/>
                </a:prstGeom>
                <a:solidFill>
                  <a:srgbClr val="FDFCE5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16" name="Rectangle 30"/>
                <p:cNvSpPr>
                  <a:spLocks noChangeArrowheads="1"/>
                </p:cNvSpPr>
                <p:nvPr/>
              </p:nvSpPr>
              <p:spPr bwMode="auto">
                <a:xfrm>
                  <a:off x="1488" y="3264"/>
                  <a:ext cx="528" cy="192"/>
                </a:xfrm>
                <a:prstGeom prst="rect">
                  <a:avLst/>
                </a:prstGeom>
                <a:solidFill>
                  <a:srgbClr val="FDFCE5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5611" name="Text Box 31"/>
              <p:cNvSpPr txBox="1">
                <a:spLocks noChangeArrowheads="1"/>
              </p:cNvSpPr>
              <p:nvPr/>
            </p:nvSpPr>
            <p:spPr bwMode="auto">
              <a:xfrm>
                <a:off x="1248" y="2496"/>
                <a:ext cx="192" cy="10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2000" b="1" baseline="0">
                    <a:latin typeface="Courier New" pitchFamily="49" charset="0"/>
                  </a:rPr>
                  <a:t>0</a:t>
                </a:r>
              </a:p>
              <a:p>
                <a:pPr eaLnBrk="1" hangingPunct="1"/>
                <a:r>
                  <a:rPr lang="en-US" sz="2000" b="1" baseline="0">
                    <a:latin typeface="Courier New" pitchFamily="49" charset="0"/>
                  </a:rPr>
                  <a:t>1</a:t>
                </a:r>
              </a:p>
              <a:p>
                <a:pPr eaLnBrk="1" hangingPunct="1"/>
                <a:r>
                  <a:rPr lang="en-US" sz="2000" b="1" baseline="0">
                    <a:latin typeface="Courier New" pitchFamily="49" charset="0"/>
                  </a:rPr>
                  <a:t>2</a:t>
                </a:r>
              </a:p>
              <a:p>
                <a:pPr eaLnBrk="1" hangingPunct="1"/>
                <a:r>
                  <a:rPr lang="en-US" sz="2000" b="1" baseline="0">
                    <a:latin typeface="Courier New" pitchFamily="49" charset="0"/>
                  </a:rPr>
                  <a:t>3</a:t>
                </a:r>
              </a:p>
              <a:p>
                <a:pPr eaLnBrk="1" hangingPunct="1"/>
                <a:r>
                  <a:rPr lang="en-US" sz="2000" b="1" baseline="0">
                    <a:latin typeface="Courier New" pitchFamily="49" charset="0"/>
                  </a:rPr>
                  <a:t>4</a:t>
                </a:r>
              </a:p>
            </p:txBody>
          </p:sp>
        </p:grpSp>
        <p:sp>
          <p:nvSpPr>
            <p:cNvPr id="25609" name="Text Box 32"/>
            <p:cNvSpPr txBox="1">
              <a:spLocks noChangeArrowheads="1"/>
            </p:cNvSpPr>
            <p:nvPr/>
          </p:nvSpPr>
          <p:spPr bwMode="auto">
            <a:xfrm>
              <a:off x="1488" y="2400"/>
              <a:ext cx="36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 baseline="0">
                  <a:latin typeface="Courier New" pitchFamily="49" charset="0"/>
                </a:rPr>
                <a:t>name       average      grade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83DB94F2-4D9A-4972-8434-33932570E2BF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2662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Parallel Array Processing</a:t>
            </a:r>
          </a:p>
        </p:txBody>
      </p:sp>
      <p:sp>
        <p:nvSpPr>
          <p:cNvPr id="26628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	</a:t>
            </a: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const int ISIZE = 5;</a:t>
            </a:r>
          </a:p>
          <a:p>
            <a:pPr eaLnBrk="1" hangingPunct="1"/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 	string name[ISIZE];   // student name</a:t>
            </a:r>
          </a:p>
          <a:p>
            <a:pPr eaLnBrk="1" hangingPunct="1"/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	float average[ISIZE]; // course average</a:t>
            </a:r>
          </a:p>
          <a:p>
            <a:pPr eaLnBrk="1" hangingPunct="1"/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	char grade[ISIZE];    // course grade</a:t>
            </a:r>
          </a:p>
          <a:p>
            <a:pPr eaLnBrk="1" hangingPunct="1"/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	...</a:t>
            </a:r>
          </a:p>
          <a:p>
            <a:pPr eaLnBrk="1" hangingPunct="1"/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	for (int i = 0; i &lt; ISIZE; i++)</a:t>
            </a:r>
          </a:p>
          <a:p>
            <a:pPr eaLnBrk="1" hangingPunct="1"/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		cout 	&lt;&lt; " Student: " &lt;&lt; name[i]</a:t>
            </a:r>
          </a:p>
          <a:p>
            <a:pPr eaLnBrk="1" hangingPunct="1"/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		     	&lt;&lt; " Average: " &lt;&lt; average[i]</a:t>
            </a:r>
          </a:p>
          <a:p>
            <a:pPr eaLnBrk="1" hangingPunct="1"/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			&lt;&lt; " Grade: "   &lt;&lt; grade[i]</a:t>
            </a:r>
          </a:p>
          <a:p>
            <a:pPr eaLnBrk="1" hangingPunct="1"/>
            <a:r>
              <a:rPr lang="en-US" sz="2000" b="1" smtClean="0">
                <a:solidFill>
                  <a:srgbClr val="3D8963"/>
                </a:solidFill>
              </a:rPr>
              <a:t>	</a:t>
            </a: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		&lt;&lt; endl;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914A7920-5D5A-4F47-A2CF-019F45D48CD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839200" cy="685800"/>
          </a:xfrm>
        </p:spPr>
        <p:txBody>
          <a:bodyPr/>
          <a:lstStyle/>
          <a:p>
            <a:pPr eaLnBrk="1" hangingPunct="1"/>
            <a:r>
              <a:rPr lang="en-US" smtClean="0"/>
              <a:t>8.8  Arrays as Function Arguments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4582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1200"/>
              </a:spcAft>
              <a:buFontTx/>
              <a:buChar char="•"/>
            </a:pPr>
            <a:r>
              <a:rPr lang="en-US" sz="2400" smtClean="0"/>
              <a:t>To define a function that has an array parameter, use empty </a:t>
            </a:r>
            <a:r>
              <a:rPr lang="en-US" sz="2400" b="1" smtClean="0">
                <a:latin typeface="Courier New" pitchFamily="49" charset="0"/>
              </a:rPr>
              <a:t>[]</a:t>
            </a:r>
            <a:r>
              <a:rPr lang="en-US" sz="2400" smtClean="0"/>
              <a:t> for array argument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sz="2400" smtClean="0"/>
              <a:t>To pass an array to a function, just use the array name</a:t>
            </a:r>
          </a:p>
          <a:p>
            <a:pPr eaLnBrk="1" hangingPunct="1">
              <a:lnSpc>
                <a:spcPct val="80000"/>
              </a:lnSpc>
            </a:pPr>
            <a:endParaRPr lang="en-US" sz="24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2800" smtClean="0">
                <a:latin typeface="Courier New" pitchFamily="49" charset="0"/>
              </a:rPr>
              <a:t>	</a:t>
            </a: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// Function prototype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	void showScores(int []);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sz="2000" b="1" smtClean="0">
              <a:solidFill>
                <a:srgbClr val="3D8963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	// Function header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	void showScores(int tests[])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sz="2000" b="1" smtClean="0">
              <a:solidFill>
                <a:srgbClr val="3D8963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	// Function call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	showScores(tests);</a:t>
            </a:r>
            <a:endParaRPr lang="en-US" sz="2000" b="1" smtClean="0">
              <a:solidFill>
                <a:srgbClr val="3D896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C56C4B5C-5FF6-43D7-A15B-1DAED4C4B4A2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pPr eaLnBrk="1" hangingPunct="1"/>
            <a:r>
              <a:rPr lang="en-US" smtClean="0"/>
              <a:t>Passing an Array Element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820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1200"/>
              </a:spcAft>
              <a:buFontTx/>
              <a:buChar char="•"/>
            </a:pPr>
            <a:r>
              <a:rPr lang="en-US" sz="2400" smtClean="0"/>
              <a:t>Passing a single array element to a function is no different than passing a regular variable of that data type </a:t>
            </a:r>
          </a:p>
          <a:p>
            <a:pPr eaLnBrk="1" hangingPunct="1">
              <a:lnSpc>
                <a:spcPct val="80000"/>
              </a:lnSpc>
              <a:spcAft>
                <a:spcPts val="1200"/>
              </a:spcAft>
              <a:buFontTx/>
              <a:buChar char="•"/>
            </a:pPr>
            <a:r>
              <a:rPr lang="en-US" sz="2400" smtClean="0"/>
              <a:t>Normally you’d call the function in a loop whose iterations = size declarator to process each array element</a:t>
            </a:r>
          </a:p>
          <a:p>
            <a:pPr eaLnBrk="1" hangingPunct="1">
              <a:lnSpc>
                <a:spcPct val="80000"/>
              </a:lnSpc>
              <a:spcAft>
                <a:spcPts val="1200"/>
              </a:spcAft>
              <a:buFontTx/>
              <a:buChar char="•"/>
            </a:pPr>
            <a:r>
              <a:rPr lang="en-US" sz="2400" smtClean="0"/>
              <a:t>Function does not need to know the value it receives is coming from an array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spcAft>
                <a:spcPts val="1200"/>
              </a:spcAft>
            </a:pP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  for (int i = 0; i &lt; ISIZE; i++) 	displayValue(score[i]);     	// call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  void displayValue(int item) 	// header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  {  	cout &lt;&lt; item &lt;&lt; endl; }</a:t>
            </a:r>
            <a:endParaRPr lang="en-US" sz="2000" b="1" smtClean="0">
              <a:solidFill>
                <a:srgbClr val="3D896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ED1E979D-4028-449B-BA76-C4DD3D90D005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09600"/>
          </a:xfrm>
        </p:spPr>
        <p:txBody>
          <a:bodyPr/>
          <a:lstStyle/>
          <a:p>
            <a:pPr eaLnBrk="1" hangingPunct="1"/>
            <a:r>
              <a:rPr lang="en-US" smtClean="0"/>
              <a:t>Passing an Entire Array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4191000"/>
          </a:xfrm>
        </p:spPr>
        <p:txBody>
          <a:bodyPr/>
          <a:lstStyle/>
          <a:p>
            <a:pPr eaLnBrk="1" hangingPunct="1">
              <a:spcAft>
                <a:spcPts val="1200"/>
              </a:spcAft>
              <a:buFontTx/>
              <a:buChar char="•"/>
            </a:pPr>
            <a:r>
              <a:rPr lang="en-US" sz="2400" dirty="0" smtClean="0"/>
              <a:t>Use the array name, without any brackets, as the argument</a:t>
            </a:r>
          </a:p>
          <a:p>
            <a:pPr eaLnBrk="1" hangingPunct="1">
              <a:spcAft>
                <a:spcPts val="1200"/>
              </a:spcAft>
              <a:buFontTx/>
              <a:buChar char="•"/>
            </a:pPr>
            <a:r>
              <a:rPr lang="en-US" sz="2400" dirty="0" smtClean="0"/>
              <a:t>Should also pass the array size so the function knows how many elements to process in </a:t>
            </a:r>
            <a:r>
              <a:rPr lang="en-US" sz="2400" u="sng" dirty="0" smtClean="0"/>
              <a:t>its</a:t>
            </a:r>
            <a:r>
              <a:rPr lang="en-US" sz="2400" dirty="0" smtClean="0"/>
              <a:t> loop</a:t>
            </a:r>
          </a:p>
          <a:p>
            <a:pPr eaLnBrk="1" hangingPunct="1">
              <a:spcBef>
                <a:spcPct val="30000"/>
              </a:spcBef>
            </a:pP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</a:rPr>
              <a:t>showScores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(tests, 5);			// call</a:t>
            </a:r>
          </a:p>
          <a:p>
            <a:pPr eaLnBrk="1" hangingPunct="1"/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 void </a:t>
            </a: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</a:rPr>
              <a:t>showScores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[],</a:t>
            </a:r>
            <a:r>
              <a:rPr lang="en-US" sz="2000" b="1" dirty="0" smtClean="0">
                <a:solidFill>
                  <a:srgbClr val="3D8963"/>
                </a:solidFill>
              </a:rPr>
              <a:t> </a:t>
            </a: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); 		// prototype </a:t>
            </a:r>
          </a:p>
          <a:p>
            <a:pPr eaLnBrk="1" hangingPunct="1"/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 void </a:t>
            </a: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</a:rPr>
              <a:t>showScores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 A[], </a:t>
            </a: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 size)	// header</a:t>
            </a:r>
          </a:p>
          <a:p>
            <a:pPr eaLnBrk="1" hangingPunct="1"/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 {  	</a:t>
            </a:r>
          </a:p>
          <a:p>
            <a:pPr eaLnBrk="1" hangingPunct="1"/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	 for (</a:t>
            </a: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 x = 0; x &lt; size; x++) </a:t>
            </a:r>
          </a:p>
          <a:p>
            <a:pPr eaLnBrk="1" hangingPunct="1"/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		</a:t>
            </a: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</a:rPr>
              <a:t>cout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 &lt;&lt; A[x] &lt;&lt; </a:t>
            </a: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</a:rPr>
              <a:t>endl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; </a:t>
            </a:r>
          </a:p>
          <a:p>
            <a:pPr eaLnBrk="1" hangingPunct="1"/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FB2B3634-DBE6-47C5-9E21-597F5049B5AE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3213"/>
            <a:ext cx="8610600" cy="839787"/>
          </a:xfrm>
        </p:spPr>
        <p:txBody>
          <a:bodyPr/>
          <a:lstStyle/>
          <a:p>
            <a:pPr algn="ctr" eaLnBrk="1" hangingPunct="1"/>
            <a:r>
              <a:rPr lang="en-US" smtClean="0"/>
              <a:t>Topics </a:t>
            </a:r>
            <a:r>
              <a:rPr lang="en-US" sz="3200" smtClean="0"/>
              <a:t>(continued)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2552700"/>
            <a:ext cx="81534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8.8   Arrays as Function Arguments</a:t>
            </a:r>
          </a:p>
          <a:p>
            <a:pPr eaLnBrk="1" hangingPunct="1"/>
            <a:r>
              <a:rPr lang="en-US" dirty="0" smtClean="0"/>
              <a:t>8.9   Two-Dimensional Arrays</a:t>
            </a:r>
          </a:p>
          <a:p>
            <a:pPr eaLnBrk="1" hangingPunct="1"/>
            <a:r>
              <a:rPr lang="en-US" dirty="0" smtClean="0"/>
              <a:t>8.10 Arrays with Three or More Dimensions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3213"/>
            <a:ext cx="8610600" cy="611187"/>
          </a:xfrm>
        </p:spPr>
        <p:txBody>
          <a:bodyPr/>
          <a:lstStyle/>
          <a:p>
            <a:r>
              <a:rPr lang="en-US" sz="3200" dirty="0" err="1"/>
              <a:t>s</a:t>
            </a:r>
            <a:r>
              <a:rPr lang="en-US" sz="3200" dirty="0" err="1" smtClean="0"/>
              <a:t>izeof</a:t>
            </a:r>
            <a:r>
              <a:rPr lang="en-US" sz="3200" dirty="0" smtClean="0"/>
              <a:t> operator when passing array to function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294688" cy="4572000"/>
          </a:xfrm>
        </p:spPr>
        <p:txBody>
          <a:bodyPr/>
          <a:lstStyle/>
          <a:p>
            <a:pPr marL="0" indent="0"/>
            <a:r>
              <a:rPr lang="en-US" sz="2400" dirty="0" smtClean="0"/>
              <a:t>You can't use the </a:t>
            </a:r>
            <a:r>
              <a:rPr lang="en-US" sz="2400" dirty="0" err="1" smtClean="0"/>
              <a:t>sizeof</a:t>
            </a:r>
            <a:r>
              <a:rPr lang="en-US" sz="2400" dirty="0" smtClean="0"/>
              <a:t> operator to determine the number of elements in an array:</a:t>
            </a:r>
            <a:br>
              <a:rPr lang="en-US" sz="2400" dirty="0" smtClean="0"/>
            </a:br>
            <a:endParaRPr lang="en-US" sz="2400" dirty="0" smtClean="0"/>
          </a:p>
          <a:p>
            <a:pPr marL="0" indent="0"/>
            <a:r>
              <a:rPr lang="en-US" sz="2000" b="1" dirty="0">
                <a:solidFill>
                  <a:srgbClr val="3D8963"/>
                </a:solidFill>
                <a:latin typeface="Courier New" pitchFamily="49" charset="0"/>
              </a:rPr>
              <a:t>void foo(</a:t>
            </a:r>
            <a:r>
              <a:rPr lang="en-US" sz="2000" b="1" dirty="0" err="1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3D8963"/>
                </a:solidFill>
                <a:latin typeface="Courier New" pitchFamily="49" charset="0"/>
              </a:rPr>
              <a:t> a[])</a:t>
            </a:r>
          </a:p>
          <a:p>
            <a:pPr marL="0" indent="0"/>
            <a:r>
              <a:rPr lang="en-US" sz="2000" b="1" dirty="0">
                <a:solidFill>
                  <a:srgbClr val="3D8963"/>
                </a:solidFill>
                <a:latin typeface="Courier New" pitchFamily="49" charset="0"/>
              </a:rPr>
              <a:t>{</a:t>
            </a:r>
          </a:p>
          <a:p>
            <a:pPr marL="0" indent="0"/>
            <a:r>
              <a:rPr lang="en-US" sz="2000" b="1" dirty="0" err="1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3D8963"/>
                </a:solidFill>
                <a:latin typeface="Courier New" pitchFamily="49" charset="0"/>
              </a:rPr>
              <a:t>num</a:t>
            </a:r>
            <a:r>
              <a:rPr lang="en-US" sz="2000" b="1" dirty="0">
                <a:solidFill>
                  <a:srgbClr val="3D8963"/>
                </a:solidFill>
                <a:latin typeface="Courier New" pitchFamily="49" charset="0"/>
              </a:rPr>
              <a:t> = </a:t>
            </a:r>
            <a:r>
              <a:rPr lang="en-US" sz="2000" b="1" dirty="0" err="1">
                <a:solidFill>
                  <a:srgbClr val="3D8963"/>
                </a:solidFill>
                <a:latin typeface="Courier New" pitchFamily="49" charset="0"/>
              </a:rPr>
              <a:t>sizeof</a:t>
            </a:r>
            <a:r>
              <a:rPr lang="en-US" sz="2000" b="1" dirty="0">
                <a:solidFill>
                  <a:srgbClr val="3D8963"/>
                </a:solidFill>
                <a:latin typeface="Courier New" pitchFamily="49" charset="0"/>
              </a:rPr>
              <a:t>(a) / </a:t>
            </a:r>
            <a:r>
              <a:rPr lang="en-US" sz="2000" b="1" dirty="0" err="1">
                <a:solidFill>
                  <a:srgbClr val="3D8963"/>
                </a:solidFill>
                <a:latin typeface="Courier New" pitchFamily="49" charset="0"/>
              </a:rPr>
              <a:t>sizeof</a:t>
            </a:r>
            <a:r>
              <a:rPr lang="en-US" sz="2000" b="1" dirty="0">
                <a:solidFill>
                  <a:srgbClr val="3D8963"/>
                </a:solidFill>
                <a:latin typeface="Courier New" pitchFamily="49" charset="0"/>
              </a:rPr>
              <a:t>(</a:t>
            </a:r>
            <a:r>
              <a:rPr lang="en-US" sz="2000" b="1" dirty="0" err="1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3D8963"/>
                </a:solidFill>
                <a:latin typeface="Courier New" pitchFamily="49" charset="0"/>
              </a:rPr>
              <a:t>);</a:t>
            </a:r>
          </a:p>
          <a:p>
            <a:pPr marL="0" indent="0"/>
            <a:r>
              <a:rPr lang="en-US" sz="2000" b="1" dirty="0" err="1">
                <a:solidFill>
                  <a:srgbClr val="3D8963"/>
                </a:solidFill>
                <a:latin typeface="Courier New" pitchFamily="49" charset="0"/>
              </a:rPr>
              <a:t>cout</a:t>
            </a:r>
            <a:r>
              <a:rPr lang="en-US" sz="2000" b="1" dirty="0">
                <a:solidFill>
                  <a:srgbClr val="3D8963"/>
                </a:solidFill>
                <a:latin typeface="Courier New" pitchFamily="49" charset="0"/>
              </a:rPr>
              <a:t> &lt;&lt; </a:t>
            </a:r>
            <a:r>
              <a:rPr lang="en-US" sz="2000" b="1" dirty="0" err="1">
                <a:solidFill>
                  <a:srgbClr val="3D8963"/>
                </a:solidFill>
                <a:latin typeface="Courier New" pitchFamily="49" charset="0"/>
              </a:rPr>
              <a:t>num</a:t>
            </a:r>
            <a:r>
              <a:rPr lang="en-US" sz="2000" b="1" dirty="0">
                <a:solidFill>
                  <a:srgbClr val="3D8963"/>
                </a:solidFill>
                <a:latin typeface="Courier New" pitchFamily="49" charset="0"/>
              </a:rPr>
              <a:t> &lt;&lt; </a:t>
            </a:r>
            <a:r>
              <a:rPr lang="en-US" sz="2000" b="1" dirty="0" err="1">
                <a:solidFill>
                  <a:srgbClr val="3D8963"/>
                </a:solidFill>
                <a:latin typeface="Courier New" pitchFamily="49" charset="0"/>
              </a:rPr>
              <a:t>endl</a:t>
            </a:r>
            <a:r>
              <a:rPr lang="en-US" sz="2000" b="1" dirty="0">
                <a:solidFill>
                  <a:srgbClr val="3D8963"/>
                </a:solidFill>
                <a:latin typeface="Courier New" pitchFamily="49" charset="0"/>
              </a:rPr>
              <a:t>; </a:t>
            </a:r>
          </a:p>
          <a:p>
            <a:pPr marL="0" indent="0"/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}</a:t>
            </a:r>
          </a:p>
          <a:p>
            <a:pPr marL="0" indent="0"/>
            <a:endParaRPr lang="en-US" sz="2000" b="1" dirty="0">
              <a:solidFill>
                <a:srgbClr val="3D8963"/>
              </a:solidFill>
              <a:latin typeface="Courier New" pitchFamily="49" charset="0"/>
            </a:endParaRPr>
          </a:p>
          <a:p>
            <a:pPr marL="0" indent="0"/>
            <a:r>
              <a:rPr lang="en-US" sz="2400" dirty="0"/>
              <a:t>Reason: a is a pointer, so </a:t>
            </a:r>
            <a:r>
              <a:rPr lang="en-US" sz="2400" dirty="0" err="1"/>
              <a:t>sizeof</a:t>
            </a:r>
            <a:r>
              <a:rPr lang="en-US" sz="2400" dirty="0"/>
              <a:t>(a) will be size of pointer (usually 4), not </a:t>
            </a:r>
            <a:r>
              <a:rPr lang="en-US" sz="2400" dirty="0" err="1"/>
              <a:t>sizeof</a:t>
            </a:r>
            <a:r>
              <a:rPr lang="en-US" sz="2400" dirty="0"/>
              <a:t> the array.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8-</a:t>
            </a:r>
            <a:fld id="{800B7E6E-B811-42F3-8BD5-156AF7452294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2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2F6BE78F-2D11-47B3-AADD-EAB765661BE2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3213"/>
            <a:ext cx="8610600" cy="687387"/>
          </a:xfrm>
        </p:spPr>
        <p:txBody>
          <a:bodyPr/>
          <a:lstStyle/>
          <a:p>
            <a:pPr eaLnBrk="1" hangingPunct="1"/>
            <a:r>
              <a:rPr lang="en-US" smtClean="0"/>
              <a:t>Modifying Arrays in Functions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3276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1200"/>
              </a:spcAft>
              <a:buFontTx/>
              <a:buChar char="•"/>
            </a:pPr>
            <a:r>
              <a:rPr lang="en-US" sz="2400" dirty="0" smtClean="0"/>
              <a:t>Array parameters in functions are similar to reference variables</a:t>
            </a:r>
          </a:p>
          <a:p>
            <a:pPr eaLnBrk="1" hangingPunct="1">
              <a:lnSpc>
                <a:spcPct val="80000"/>
              </a:lnSpc>
              <a:spcAft>
                <a:spcPts val="1200"/>
              </a:spcAft>
              <a:buFontTx/>
              <a:buChar char="•"/>
            </a:pPr>
            <a:r>
              <a:rPr lang="en-US" sz="2400" dirty="0" smtClean="0"/>
              <a:t>Reason: name of array is an address</a:t>
            </a:r>
          </a:p>
          <a:p>
            <a:pPr eaLnBrk="1" hangingPunct="1">
              <a:lnSpc>
                <a:spcPct val="80000"/>
              </a:lnSpc>
              <a:spcAft>
                <a:spcPts val="1200"/>
              </a:spcAft>
              <a:buFontTx/>
              <a:buChar char="•"/>
            </a:pPr>
            <a:r>
              <a:rPr lang="en-US" sz="2400" dirty="0" smtClean="0"/>
              <a:t>So changes made to array in a function are made to the actual array in the calling function</a:t>
            </a:r>
          </a:p>
          <a:p>
            <a:pPr eaLnBrk="1" hangingPunct="1">
              <a:lnSpc>
                <a:spcPct val="80000"/>
              </a:lnSpc>
              <a:spcAft>
                <a:spcPts val="1200"/>
              </a:spcAft>
              <a:buFontTx/>
              <a:buChar char="•"/>
            </a:pPr>
            <a:r>
              <a:rPr lang="en-US" sz="2400" dirty="0" smtClean="0"/>
              <a:t>Therefore must be careful that an array is not </a:t>
            </a:r>
            <a:r>
              <a:rPr lang="en-US" sz="2400" i="1" dirty="0" smtClean="0"/>
              <a:t>inadvertently</a:t>
            </a:r>
            <a:r>
              <a:rPr lang="en-US" sz="2400" dirty="0" smtClean="0"/>
              <a:t> changed by a function (or an use </a:t>
            </a:r>
            <a:r>
              <a:rPr lang="en-US" sz="2400" dirty="0" err="1" smtClean="0"/>
              <a:t>const</a:t>
            </a:r>
            <a:r>
              <a:rPr lang="en-US" sz="2400" dirty="0" smtClean="0"/>
              <a:t> keyword, to be covered later)</a:t>
            </a:r>
          </a:p>
          <a:p>
            <a:pPr eaLnBrk="1" hangingPunct="1"/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92212E94-151F-40B8-9AC7-93A504DB5677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8.9  Two-Dimensional Arrays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57400"/>
            <a:ext cx="8915400" cy="2819400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buFontTx/>
              <a:buChar char="•"/>
            </a:pPr>
            <a:r>
              <a:rPr lang="en-US" smtClean="0"/>
              <a:t>Can define one array for multiple sets of data</a:t>
            </a:r>
          </a:p>
          <a:p>
            <a:pPr eaLnBrk="1" hangingPunct="1">
              <a:spcBef>
                <a:spcPct val="40000"/>
              </a:spcBef>
              <a:buFontTx/>
              <a:buChar char="•"/>
            </a:pPr>
            <a:r>
              <a:rPr lang="en-US" smtClean="0"/>
              <a:t>Like a table in a spreadsheet</a:t>
            </a:r>
          </a:p>
          <a:p>
            <a:pPr eaLnBrk="1" hangingPunct="1">
              <a:spcBef>
                <a:spcPct val="40000"/>
              </a:spcBef>
              <a:buFontTx/>
              <a:buChar char="•"/>
            </a:pPr>
            <a:r>
              <a:rPr lang="en-US" smtClean="0"/>
              <a:t>Use two size declarators in definition</a:t>
            </a:r>
          </a:p>
          <a:p>
            <a:pPr lvl="1" eaLnBrk="1" hangingPunct="1">
              <a:spcBef>
                <a:spcPct val="40000"/>
              </a:spcBef>
              <a:buFontTx/>
              <a:buNone/>
            </a:pPr>
            <a:r>
              <a:rPr lang="en-US" b="1" smtClean="0">
                <a:solidFill>
                  <a:srgbClr val="3D8963"/>
                </a:solidFill>
              </a:rPr>
              <a:t>	</a:t>
            </a: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int exams[4][3];</a:t>
            </a:r>
          </a:p>
        </p:txBody>
      </p:sp>
      <p:grpSp>
        <p:nvGrpSpPr>
          <p:cNvPr id="31749" name="Group 11"/>
          <p:cNvGrpSpPr>
            <a:grpSpLocks/>
          </p:cNvGrpSpPr>
          <p:nvPr/>
        </p:nvGrpSpPr>
        <p:grpSpPr bwMode="auto">
          <a:xfrm>
            <a:off x="1828800" y="5105400"/>
            <a:ext cx="1371600" cy="838200"/>
            <a:chOff x="2064" y="3360"/>
            <a:chExt cx="864" cy="528"/>
          </a:xfrm>
        </p:grpSpPr>
        <p:sp>
          <p:nvSpPr>
            <p:cNvPr id="31755" name="Text Box 4"/>
            <p:cNvSpPr txBox="1">
              <a:spLocks noChangeArrowheads="1"/>
            </p:cNvSpPr>
            <p:nvPr/>
          </p:nvSpPr>
          <p:spPr bwMode="auto">
            <a:xfrm>
              <a:off x="2064" y="3408"/>
              <a:ext cx="86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b="1" baseline="0">
                  <a:solidFill>
                    <a:schemeClr val="accent2"/>
                  </a:solidFill>
                  <a:latin typeface="Arial" charset="0"/>
                </a:rPr>
                <a:t>Number     of rows</a:t>
              </a:r>
            </a:p>
          </p:txBody>
        </p:sp>
        <p:sp>
          <p:nvSpPr>
            <p:cNvPr id="31756" name="Oval 5"/>
            <p:cNvSpPr>
              <a:spLocks noChangeArrowheads="1"/>
            </p:cNvSpPr>
            <p:nvPr/>
          </p:nvSpPr>
          <p:spPr bwMode="auto">
            <a:xfrm>
              <a:off x="2064" y="3360"/>
              <a:ext cx="864" cy="528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750" name="Group 12"/>
          <p:cNvGrpSpPr>
            <a:grpSpLocks/>
          </p:cNvGrpSpPr>
          <p:nvPr/>
        </p:nvGrpSpPr>
        <p:grpSpPr bwMode="auto">
          <a:xfrm>
            <a:off x="4191000" y="5181600"/>
            <a:ext cx="1371600" cy="838200"/>
            <a:chOff x="3024" y="3072"/>
            <a:chExt cx="864" cy="528"/>
          </a:xfrm>
        </p:grpSpPr>
        <p:sp>
          <p:nvSpPr>
            <p:cNvPr id="31753" name="Text Box 8"/>
            <p:cNvSpPr txBox="1">
              <a:spLocks noChangeArrowheads="1"/>
            </p:cNvSpPr>
            <p:nvPr/>
          </p:nvSpPr>
          <p:spPr bwMode="auto">
            <a:xfrm>
              <a:off x="3024" y="3120"/>
              <a:ext cx="86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b="1" baseline="0">
                  <a:solidFill>
                    <a:schemeClr val="accent2"/>
                  </a:solidFill>
                  <a:latin typeface="Arial" charset="0"/>
                </a:rPr>
                <a:t>Number     of cols</a:t>
              </a:r>
            </a:p>
          </p:txBody>
        </p:sp>
        <p:sp>
          <p:nvSpPr>
            <p:cNvPr id="31754" name="Oval 9"/>
            <p:cNvSpPr>
              <a:spLocks noChangeArrowheads="1"/>
            </p:cNvSpPr>
            <p:nvPr/>
          </p:nvSpPr>
          <p:spPr bwMode="auto">
            <a:xfrm>
              <a:off x="3024" y="3072"/>
              <a:ext cx="864" cy="528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51" name="Line 13"/>
          <p:cNvSpPr>
            <a:spLocks noChangeShapeType="1"/>
          </p:cNvSpPr>
          <p:nvPr/>
        </p:nvSpPr>
        <p:spPr bwMode="auto">
          <a:xfrm flipV="1">
            <a:off x="2590800" y="4495800"/>
            <a:ext cx="685800" cy="609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2" name="Line 14"/>
          <p:cNvSpPr>
            <a:spLocks noChangeShapeType="1"/>
          </p:cNvSpPr>
          <p:nvPr/>
        </p:nvSpPr>
        <p:spPr bwMode="auto">
          <a:xfrm flipH="1" flipV="1">
            <a:off x="3962400" y="4495800"/>
            <a:ext cx="914400" cy="685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4FB1EB17-5BB8-40BC-86FD-433769E58878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Two-Dimensional Array Representation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	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 exams[4][3]; </a:t>
            </a:r>
            <a:r>
              <a:rPr lang="en-US" sz="2400" b="1" dirty="0" smtClean="0">
                <a:latin typeface="Courier New" pitchFamily="49" charset="0"/>
              </a:rPr>
              <a:t>// row &amp; column</a:t>
            </a:r>
          </a:p>
          <a:p>
            <a:pPr eaLnBrk="1" hangingPunct="1">
              <a:lnSpc>
                <a:spcPct val="90000"/>
              </a:lnSpc>
            </a:pPr>
            <a:endParaRPr lang="en-US" b="1" dirty="0" smtClean="0">
              <a:solidFill>
                <a:srgbClr val="3D8963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Use two indexes to access element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exams[1][2] = 86;</a:t>
            </a:r>
          </a:p>
        </p:txBody>
      </p:sp>
      <p:graphicFrame>
        <p:nvGraphicFramePr>
          <p:cNvPr id="82017" name="Group 97"/>
          <p:cNvGraphicFramePr>
            <a:graphicFrameLocks noGrp="1"/>
          </p:cNvGraphicFramePr>
          <p:nvPr/>
        </p:nvGraphicFramePr>
        <p:xfrm>
          <a:off x="1981200" y="2895600"/>
          <a:ext cx="5715000" cy="1790700"/>
        </p:xfrm>
        <a:graphic>
          <a:graphicData uri="http://schemas.openxmlformats.org/drawingml/2006/table">
            <a:tbl>
              <a:tblPr/>
              <a:tblGrid>
                <a:gridCol w="1905000"/>
                <a:gridCol w="1905000"/>
                <a:gridCol w="1905000"/>
              </a:tblGrid>
              <a:tr h="4716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exams[0][0]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exams[0][1]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exams[0][2]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3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exams[1][0]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exams[1][1]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exams[1][2]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exams[2][0]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exams[2][1]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exams[2][2]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exams[3][0]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exams[3][1]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exams[3][2]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795" name="Text Box 93"/>
          <p:cNvSpPr txBox="1">
            <a:spLocks noChangeArrowheads="1"/>
          </p:cNvSpPr>
          <p:nvPr/>
        </p:nvSpPr>
        <p:spPr bwMode="auto">
          <a:xfrm>
            <a:off x="4343400" y="2514600"/>
            <a:ext cx="1228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b="1" baseline="0">
                <a:latin typeface="Arial" charset="0"/>
              </a:rPr>
              <a:t>columns</a:t>
            </a:r>
          </a:p>
        </p:txBody>
      </p:sp>
      <p:sp>
        <p:nvSpPr>
          <p:cNvPr id="32796" name="Text Box 94"/>
          <p:cNvSpPr txBox="1">
            <a:spLocks noChangeArrowheads="1"/>
          </p:cNvSpPr>
          <p:nvPr/>
        </p:nvSpPr>
        <p:spPr bwMode="auto">
          <a:xfrm>
            <a:off x="1441450" y="3276600"/>
            <a:ext cx="3810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sz="2000" b="1" baseline="0">
                <a:latin typeface="Arial" charset="0"/>
              </a:rPr>
              <a:t>r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2000" b="1" baseline="0">
                <a:latin typeface="Arial" charset="0"/>
              </a:rPr>
              <a:t>o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2000" b="1" baseline="0">
                <a:latin typeface="Arial" charset="0"/>
              </a:rPr>
              <a:t>w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2000" b="1" baseline="0">
                <a:latin typeface="Arial" charset="0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1E89B8B8-A9A3-41FF-83ED-8C788A01BD7C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Initialization at Definition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5000"/>
              </a:lnSpc>
              <a:buFontTx/>
              <a:buChar char="•"/>
            </a:pPr>
            <a:r>
              <a:rPr lang="en-US" smtClean="0"/>
              <a:t>Two-dimensional arrays are initialized row-by-row</a:t>
            </a:r>
          </a:p>
          <a:p>
            <a:pPr lvl="1" eaLnBrk="1" hangingPunct="1">
              <a:buFontTx/>
              <a:buNone/>
            </a:pPr>
            <a:r>
              <a:rPr lang="en-US" smtClean="0"/>
              <a:t>	</a:t>
            </a: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int exams[2][2] = { {84, 78},</a:t>
            </a:r>
          </a:p>
          <a:p>
            <a:pPr lvl="1" eaLnBrk="1" hangingPunct="1">
              <a:buFontTx/>
              <a:buNone/>
            </a:pP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						  {92, 97} };</a:t>
            </a:r>
            <a:endParaRPr lang="en-US" b="1" smtClean="0">
              <a:solidFill>
                <a:srgbClr val="3D8963"/>
              </a:solidFill>
            </a:endParaRPr>
          </a:p>
          <a:p>
            <a:pPr lvl="1" eaLnBrk="1" hangingPunct="1">
              <a:buFontTx/>
              <a:buNone/>
            </a:pPr>
            <a:endParaRPr lang="en-US" b="1" smtClean="0">
              <a:solidFill>
                <a:srgbClr val="3D8963"/>
              </a:solidFill>
            </a:endParaRPr>
          </a:p>
          <a:p>
            <a:pPr eaLnBrk="1" hangingPunct="1">
              <a:lnSpc>
                <a:spcPct val="95000"/>
              </a:lnSpc>
              <a:spcBef>
                <a:spcPct val="50000"/>
              </a:spcBef>
            </a:pPr>
            <a:endParaRPr lang="en-US" smtClean="0"/>
          </a:p>
          <a:p>
            <a:pPr eaLnBrk="1" hangingPunct="1">
              <a:lnSpc>
                <a:spcPct val="95000"/>
              </a:lnSpc>
              <a:spcBef>
                <a:spcPct val="50000"/>
              </a:spcBef>
              <a:buFontTx/>
              <a:buChar char="•"/>
            </a:pPr>
            <a:r>
              <a:rPr lang="en-US" smtClean="0"/>
              <a:t>Can omit inner </a:t>
            </a:r>
            <a:r>
              <a:rPr lang="en-US" b="1" smtClean="0">
                <a:latin typeface="Courier New" pitchFamily="49" charset="0"/>
              </a:rPr>
              <a:t>{</a:t>
            </a:r>
            <a:r>
              <a:rPr lang="en-US" b="1" smtClean="0"/>
              <a:t> </a:t>
            </a:r>
            <a:r>
              <a:rPr lang="en-US" b="1" smtClean="0">
                <a:latin typeface="Courier New" pitchFamily="49" charset="0"/>
              </a:rPr>
              <a:t>}</a:t>
            </a:r>
          </a:p>
        </p:txBody>
      </p:sp>
      <p:graphicFrame>
        <p:nvGraphicFramePr>
          <p:cNvPr id="84007" name="Group 39"/>
          <p:cNvGraphicFramePr>
            <a:graphicFrameLocks noGrp="1"/>
          </p:cNvGraphicFramePr>
          <p:nvPr/>
        </p:nvGraphicFramePr>
        <p:xfrm>
          <a:off x="2514600" y="3581400"/>
          <a:ext cx="1066800" cy="91440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84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92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1A3E1D97-6BCA-4B87-B501-8B0DEC055EB7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610600" cy="992188"/>
          </a:xfrm>
        </p:spPr>
        <p:txBody>
          <a:bodyPr/>
          <a:lstStyle/>
          <a:p>
            <a:pPr eaLnBrk="1" hangingPunct="1"/>
            <a:r>
              <a:rPr lang="en-US" smtClean="0"/>
              <a:t>Passing a Two-Dimensional Array to a Function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286000"/>
            <a:ext cx="8610600" cy="39624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buFontTx/>
              <a:buChar char="•"/>
            </a:pPr>
            <a:r>
              <a:rPr lang="en-US" sz="2800" smtClean="0"/>
              <a:t>Use array name as argument in function call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	getExams(exams, 2);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Char char="•"/>
            </a:pPr>
            <a:r>
              <a:rPr lang="en-US" sz="2800" smtClean="0"/>
              <a:t>Use empty </a:t>
            </a:r>
            <a:r>
              <a:rPr lang="en-US" sz="2800" b="1" smtClean="0">
                <a:latin typeface="Courier New" pitchFamily="49" charset="0"/>
              </a:rPr>
              <a:t>[]</a:t>
            </a:r>
            <a:r>
              <a:rPr lang="en-US" sz="2800" smtClean="0"/>
              <a:t> for row and a size declarator for col in the prototype and header 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// Prototype, where NUM_COLS is 2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void getExams(int[][NUM_COLS], int); 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// Header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void getExams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        (int</a:t>
            </a:r>
            <a:r>
              <a:rPr lang="en-US" sz="2800" b="1" smtClean="0">
                <a:solidFill>
                  <a:srgbClr val="3D8963"/>
                </a:solidFill>
              </a:rPr>
              <a:t> </a:t>
            </a: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exams[][NUM_COLS],</a:t>
            </a:r>
            <a:r>
              <a:rPr lang="en-US" sz="2800" b="1" smtClean="0">
                <a:solidFill>
                  <a:srgbClr val="3D8963"/>
                </a:solidFill>
              </a:rPr>
              <a:t> </a:t>
            </a: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800" b="1" smtClean="0">
                <a:solidFill>
                  <a:srgbClr val="3D8963"/>
                </a:solidFill>
              </a:rPr>
              <a:t> </a:t>
            </a: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rows)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7BCDC53D-4BDA-4630-9D00-EBADC711DD62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8.10 Arrays with Three or More Dimensions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229600" cy="411480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smtClean="0"/>
              <a:t>Can define arrays with any number of dimensions</a:t>
            </a:r>
          </a:p>
          <a:p>
            <a:pPr lvl="1" eaLnBrk="1" hangingPunct="1">
              <a:buFontTx/>
              <a:buNone/>
            </a:pPr>
            <a:r>
              <a:rPr lang="en-US" smtClean="0"/>
              <a:t>	</a:t>
            </a: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short rectSolid(2,3,5);</a:t>
            </a:r>
          </a:p>
          <a:p>
            <a:pPr lvl="1" eaLnBrk="1" hangingPunct="1">
              <a:buFontTx/>
              <a:buNone/>
            </a:pP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	double timeGrid(3,4,3,4);</a:t>
            </a:r>
          </a:p>
          <a:p>
            <a:pPr eaLnBrk="1" hangingPunct="1">
              <a:buFontTx/>
              <a:buChar char="•"/>
            </a:pPr>
            <a:r>
              <a:rPr lang="en-US" smtClean="0"/>
              <a:t>When used as parameter, specify size of all but 1</a:t>
            </a:r>
            <a:r>
              <a:rPr lang="en-US" baseline="30000" smtClean="0"/>
              <a:t>st</a:t>
            </a:r>
            <a:r>
              <a:rPr lang="en-US" smtClean="0"/>
              <a:t> dimension</a:t>
            </a:r>
          </a:p>
          <a:p>
            <a:pPr lvl="1" eaLnBrk="1" hangingPunct="1">
              <a:buFontTx/>
              <a:buNone/>
            </a:pPr>
            <a:r>
              <a:rPr lang="en-US" smtClean="0"/>
              <a:t>	</a:t>
            </a: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void getRectSolid(short [][3][5]);</a:t>
            </a:r>
            <a:endParaRPr lang="en-US" b="1" smtClean="0">
              <a:solidFill>
                <a:srgbClr val="3D896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End</a:t>
            </a:r>
            <a:endParaRPr lang="en-US" dirty="0" smtClean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8-</a:t>
            </a:r>
            <a:fld id="{2CF5B9D9-242E-4ACE-A463-86A424D1EEF9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D14031F3-10DB-4AE6-9378-B4FBA6F96511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614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305800" cy="990600"/>
          </a:xfrm>
        </p:spPr>
        <p:txBody>
          <a:bodyPr/>
          <a:lstStyle/>
          <a:p>
            <a:pPr eaLnBrk="1" hangingPunct="1"/>
            <a:r>
              <a:rPr lang="en-US" smtClean="0"/>
              <a:t>8.1  Arrays Hold Multiple Values</a:t>
            </a:r>
          </a:p>
        </p:txBody>
      </p:sp>
      <p:sp>
        <p:nvSpPr>
          <p:cNvPr id="4403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938338"/>
            <a:ext cx="8294688" cy="3548062"/>
          </a:xfrm>
        </p:spPr>
        <p:txBody>
          <a:bodyPr/>
          <a:lstStyle/>
          <a:p>
            <a:pPr marL="0" eaLnBrk="1" hangingPunct="1">
              <a:spcBef>
                <a:spcPct val="0"/>
              </a:spcBef>
              <a:buFontTx/>
              <a:buChar char="•"/>
              <a:defRPr/>
            </a:pPr>
            <a:r>
              <a:rPr lang="en-US" sz="2400" dirty="0" smtClean="0">
                <a:solidFill>
                  <a:schemeClr val="accent2"/>
                </a:solidFill>
              </a:rPr>
              <a:t>Array</a:t>
            </a:r>
            <a:r>
              <a:rPr lang="en-US" sz="2400" dirty="0" smtClean="0"/>
              <a:t> is a variable (or constant)</a:t>
            </a:r>
          </a:p>
          <a:p>
            <a:pPr marL="0" eaLnBrk="1" hangingPunct="1">
              <a:spcBef>
                <a:spcPts val="1200"/>
              </a:spcBef>
              <a:buFontTx/>
              <a:buChar char="•"/>
              <a:defRPr/>
            </a:pPr>
            <a:r>
              <a:rPr lang="en-US" sz="2400" u="sng" dirty="0" smtClean="0"/>
              <a:t>But</a:t>
            </a:r>
            <a:r>
              <a:rPr lang="en-US" sz="2400" dirty="0" smtClean="0"/>
              <a:t> it can store </a:t>
            </a:r>
            <a:r>
              <a:rPr lang="en-US" sz="2400" u="sng" dirty="0" smtClean="0"/>
              <a:t>multiple</a:t>
            </a:r>
            <a:r>
              <a:rPr lang="en-US" sz="2400" dirty="0" smtClean="0"/>
              <a:t> values </a:t>
            </a:r>
          </a:p>
          <a:p>
            <a:pPr marL="0" eaLnBrk="1" hangingPunct="1">
              <a:spcBef>
                <a:spcPts val="1200"/>
              </a:spcBef>
              <a:buFontTx/>
              <a:buChar char="•"/>
              <a:defRPr/>
            </a:pPr>
            <a:r>
              <a:rPr lang="en-US" sz="2400" dirty="0" smtClean="0"/>
              <a:t>Data type may be </a:t>
            </a:r>
            <a:r>
              <a:rPr lang="en-US" sz="2400" dirty="0" err="1" smtClean="0">
                <a:solidFill>
                  <a:srgbClr val="3D8963"/>
                </a:solidFill>
              </a:rPr>
              <a:t>int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3D8963"/>
                </a:solidFill>
              </a:rPr>
              <a:t>double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3D8963"/>
                </a:solidFill>
              </a:rPr>
              <a:t>char</a:t>
            </a:r>
            <a:r>
              <a:rPr lang="en-US" sz="2400" dirty="0" smtClean="0"/>
              <a:t>, or </a:t>
            </a:r>
            <a:r>
              <a:rPr lang="en-US" sz="2400" dirty="0" smtClean="0">
                <a:solidFill>
                  <a:srgbClr val="3D8963"/>
                </a:solidFill>
              </a:rPr>
              <a:t>string</a:t>
            </a:r>
          </a:p>
          <a:p>
            <a:pPr eaLnBrk="1" hangingPunct="1">
              <a:spcBef>
                <a:spcPts val="1200"/>
              </a:spcBef>
              <a:buFontTx/>
              <a:buChar char="•"/>
              <a:defRPr/>
            </a:pPr>
            <a:r>
              <a:rPr lang="en-US" sz="2400" u="sng" dirty="0" smtClean="0"/>
              <a:t>But</a:t>
            </a:r>
            <a:r>
              <a:rPr lang="en-US" sz="2400" dirty="0" smtClean="0"/>
              <a:t> all values must be of </a:t>
            </a:r>
            <a:r>
              <a:rPr lang="en-US" sz="2400" u="sng" dirty="0" smtClean="0"/>
              <a:t>same</a:t>
            </a:r>
            <a:r>
              <a:rPr lang="en-US" sz="2400" dirty="0" smtClean="0"/>
              <a:t> data type</a:t>
            </a:r>
          </a:p>
          <a:p>
            <a:pPr eaLnBrk="1" hangingPunct="1">
              <a:spcBef>
                <a:spcPts val="1200"/>
              </a:spcBef>
              <a:buFontTx/>
              <a:buChar char="•"/>
              <a:defRPr/>
            </a:pPr>
            <a:r>
              <a:rPr lang="en-US" sz="2400" dirty="0" smtClean="0"/>
              <a:t>Values are stored in adjacent memory locations (important in using loops – discussed later)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10600" cy="609600"/>
          </a:xfrm>
        </p:spPr>
        <p:txBody>
          <a:bodyPr/>
          <a:lstStyle/>
          <a:p>
            <a:pPr eaLnBrk="1" hangingPunct="1"/>
            <a:r>
              <a:rPr lang="en-US" smtClean="0"/>
              <a:t>Declaring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294688" cy="4572000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sz="2400" dirty="0" smtClean="0"/>
              <a:t>Like declaring variable (data type, name, semicolon)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sz="2400" dirty="0" smtClean="0"/>
              <a:t>Except also [ ] operator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sz="2400" dirty="0" smtClean="0"/>
              <a:t>Value inside [ ] called </a:t>
            </a:r>
            <a:r>
              <a:rPr lang="en-US" sz="2400" dirty="0" smtClean="0">
                <a:solidFill>
                  <a:schemeClr val="accent2"/>
                </a:solidFill>
              </a:rPr>
              <a:t>size </a:t>
            </a:r>
            <a:r>
              <a:rPr lang="en-US" sz="2400" dirty="0" err="1" smtClean="0">
                <a:solidFill>
                  <a:schemeClr val="accent2"/>
                </a:solidFill>
              </a:rPr>
              <a:t>declarator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sz="2400" dirty="0" smtClean="0">
                <a:solidFill>
                  <a:schemeClr val="accent2"/>
                </a:solidFill>
              </a:rPr>
              <a:t>Size </a:t>
            </a:r>
            <a:r>
              <a:rPr lang="en-US" sz="2400" dirty="0" err="1" smtClean="0">
                <a:solidFill>
                  <a:schemeClr val="accent2"/>
                </a:solidFill>
              </a:rPr>
              <a:t>declarator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= number of elements in array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sz="2400" dirty="0" smtClean="0">
                <a:solidFill>
                  <a:schemeClr val="accent2"/>
                </a:solidFill>
              </a:rPr>
              <a:t>Size </a:t>
            </a:r>
            <a:r>
              <a:rPr lang="en-US" sz="2400" dirty="0" err="1" smtClean="0">
                <a:solidFill>
                  <a:schemeClr val="accent2"/>
                </a:solidFill>
              </a:rPr>
              <a:t>declarator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is an </a:t>
            </a:r>
            <a:r>
              <a:rPr lang="en-US" sz="2400" dirty="0" smtClean="0">
                <a:solidFill>
                  <a:schemeClr val="accent2"/>
                </a:solidFill>
              </a:rPr>
              <a:t>integer</a:t>
            </a:r>
            <a:r>
              <a:rPr lang="en-US" sz="2400" dirty="0" smtClean="0"/>
              <a:t>, either </a:t>
            </a:r>
            <a:r>
              <a:rPr lang="en-US" sz="2400" dirty="0" smtClean="0">
                <a:solidFill>
                  <a:schemeClr val="accent2"/>
                </a:solidFill>
              </a:rPr>
              <a:t>literal </a:t>
            </a:r>
            <a:r>
              <a:rPr lang="en-US" sz="2400" dirty="0" smtClean="0"/>
              <a:t>or </a:t>
            </a:r>
            <a:r>
              <a:rPr lang="en-US" sz="2400" dirty="0" smtClean="0">
                <a:solidFill>
                  <a:schemeClr val="accent2"/>
                </a:solidFill>
              </a:rPr>
              <a:t>constant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sz="2400" dirty="0" smtClean="0">
                <a:solidFill>
                  <a:schemeClr val="accent2"/>
                </a:solidFill>
              </a:rPr>
              <a:t>Size </a:t>
            </a:r>
            <a:r>
              <a:rPr lang="en-US" sz="2400" dirty="0" err="1" smtClean="0">
                <a:solidFill>
                  <a:schemeClr val="accent2"/>
                </a:solidFill>
              </a:rPr>
              <a:t>declarator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may </a:t>
            </a:r>
            <a:r>
              <a:rPr lang="en-US" sz="2400" u="sng" dirty="0" smtClean="0"/>
              <a:t>not</a:t>
            </a:r>
            <a:r>
              <a:rPr lang="en-US" sz="2400" dirty="0" smtClean="0"/>
              <a:t> be a variable (see next slide)</a:t>
            </a:r>
          </a:p>
          <a:p>
            <a:pPr lvl="1" eaLnBrk="1" hangingPunct="1">
              <a:spcBef>
                <a:spcPts val="2400"/>
              </a:spcBef>
              <a:buFontTx/>
              <a:buNone/>
              <a:defRPr/>
            </a:pP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int tests[5]; // using literal</a:t>
            </a:r>
            <a:endParaRPr lang="en-US" sz="2000" b="1" dirty="0" smtClean="0">
              <a:solidFill>
                <a:srgbClr val="3D8963"/>
              </a:solidFill>
            </a:endParaRPr>
          </a:p>
          <a:p>
            <a:pPr lvl="1" eaLnBrk="1" hangingPunct="1">
              <a:buFontTx/>
              <a:buNone/>
              <a:defRPr/>
            </a:pP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</a:rPr>
              <a:t>const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 int ISIZE = 5;</a:t>
            </a:r>
            <a:r>
              <a:rPr lang="en-US" sz="2000" dirty="0" smtClean="0"/>
              <a:t>	</a:t>
            </a:r>
          </a:p>
          <a:p>
            <a:pPr lvl="1" eaLnBrk="1" hangingPunct="1">
              <a:buFontTx/>
              <a:buNone/>
              <a:defRPr/>
            </a:pP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int tests[ISIZE]; // using constant</a:t>
            </a:r>
          </a:p>
          <a:p>
            <a:pPr marL="342900" lvl="1" indent="-342900" eaLnBrk="1" hangingPunct="1">
              <a:spcBef>
                <a:spcPts val="0"/>
              </a:spcBef>
              <a:buFontTx/>
              <a:buNone/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3721C26E-8A13-402B-8C0B-C2297F6A3B9A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687388"/>
          </a:xfrm>
        </p:spPr>
        <p:txBody>
          <a:bodyPr/>
          <a:lstStyle/>
          <a:p>
            <a:pPr eaLnBrk="1" hangingPunct="1"/>
            <a:r>
              <a:rPr lang="en-US" smtClean="0"/>
              <a:t>Size declarator cannot be variable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05800" cy="4876800"/>
          </a:xfrm>
        </p:spPr>
        <p:txBody>
          <a:bodyPr/>
          <a:lstStyle/>
          <a:p>
            <a:pPr marL="342900" lvl="1" indent="-342900" eaLnBrk="1" hangingPunct="1">
              <a:spcBef>
                <a:spcPts val="0"/>
              </a:spcBef>
              <a:buFontTx/>
              <a:buNone/>
              <a:defRPr/>
            </a:pPr>
            <a:r>
              <a:rPr lang="en-US" sz="2400" dirty="0" smtClean="0">
                <a:solidFill>
                  <a:schemeClr val="accent2"/>
                </a:solidFill>
              </a:rPr>
              <a:t>	Size </a:t>
            </a:r>
            <a:r>
              <a:rPr lang="en-US" sz="2400" dirty="0" err="1" smtClean="0">
                <a:solidFill>
                  <a:schemeClr val="accent2"/>
                </a:solidFill>
              </a:rPr>
              <a:t>declarator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[ ] must be an integer literal or constant; it </a:t>
            </a:r>
            <a:r>
              <a:rPr lang="en-US" sz="2400" u="sng" dirty="0" smtClean="0"/>
              <a:t>cannot</a:t>
            </a:r>
            <a:r>
              <a:rPr lang="en-US" sz="2400" dirty="0" smtClean="0"/>
              <a:t> be a variable: </a:t>
            </a:r>
          </a:p>
          <a:p>
            <a:pPr lvl="1" eaLnBrk="1" hangingPunct="1">
              <a:spcBef>
                <a:spcPts val="2400"/>
              </a:spcBef>
              <a:buFontTx/>
              <a:buNone/>
              <a:defRPr/>
            </a:pP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int size;</a:t>
            </a:r>
          </a:p>
          <a:p>
            <a:pPr lvl="1" eaLnBrk="1" hangingPunct="1">
              <a:buFontTx/>
              <a:buNone/>
              <a:defRPr/>
            </a:pP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cout &lt;&lt; "Size of array; ";</a:t>
            </a:r>
          </a:p>
          <a:p>
            <a:pPr lvl="1" eaLnBrk="1" hangingPunct="1">
              <a:buFontTx/>
              <a:buNone/>
              <a:defRPr/>
            </a:pP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cin &gt;&gt; size;</a:t>
            </a:r>
          </a:p>
          <a:p>
            <a:pPr lvl="1" eaLnBrk="1" hangingPunct="1">
              <a:spcAft>
                <a:spcPts val="1200"/>
              </a:spcAft>
              <a:buFontTx/>
              <a:buNone/>
              <a:defRPr/>
            </a:pP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int arr[size];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// compiler error</a:t>
            </a:r>
          </a:p>
          <a:p>
            <a:pPr marL="0" lvl="1" indent="342900" eaLnBrk="1" hangingPunct="1">
              <a:spcBef>
                <a:spcPts val="1200"/>
              </a:spcBef>
              <a:buFontTx/>
              <a:buNone/>
              <a:defRPr/>
            </a:pPr>
            <a:r>
              <a:rPr lang="en-US" sz="2000" b="1" dirty="0" smtClean="0">
                <a:solidFill>
                  <a:srgbClr val="FF0000"/>
                </a:solidFill>
              </a:rPr>
              <a:t>error</a:t>
            </a:r>
            <a:r>
              <a:rPr lang="en-US" sz="2000" dirty="0" smtClean="0"/>
              <a:t> C2057: expected constant expression</a:t>
            </a:r>
          </a:p>
          <a:p>
            <a:pPr marL="342900" lvl="1" indent="-342900" eaLnBrk="1" hangingPunct="1">
              <a:spcBef>
                <a:spcPts val="1200"/>
              </a:spcBef>
              <a:buFontTx/>
              <a:buNone/>
              <a:defRPr/>
            </a:pPr>
            <a:r>
              <a:rPr lang="en-US" sz="2400" dirty="0" smtClean="0"/>
              <a:t>	Exception – size declarator may be variable </a:t>
            </a:r>
            <a:r>
              <a:rPr lang="en-US" sz="2400" u="sng" dirty="0" smtClean="0"/>
              <a:t>if</a:t>
            </a:r>
            <a:r>
              <a:rPr lang="en-US" sz="2400" dirty="0" smtClean="0"/>
              <a:t> you create array differently using dynamic memory allocation (to be covered in later chapter)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0C014E3B-5AC5-43B6-B3B7-438511914D99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D55B11FB-6544-4B34-98A6-701BF09A1094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21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610600" cy="685800"/>
          </a:xfrm>
        </p:spPr>
        <p:txBody>
          <a:bodyPr/>
          <a:lstStyle/>
          <a:p>
            <a:pPr eaLnBrk="1" hangingPunct="1"/>
            <a:r>
              <a:rPr lang="en-US" smtClean="0"/>
              <a:t>Array Size (in bytes)</a:t>
            </a:r>
          </a:p>
        </p:txBody>
      </p:sp>
      <p:sp>
        <p:nvSpPr>
          <p:cNvPr id="1126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839200" cy="4191000"/>
          </a:xfrm>
        </p:spPr>
        <p:txBody>
          <a:bodyPr/>
          <a:lstStyle/>
          <a:p>
            <a:pPr marL="0" lvl="1" eaLnBrk="1" hangingPunct="1">
              <a:lnSpc>
                <a:spcPct val="80000"/>
              </a:lnSpc>
              <a:spcBef>
                <a:spcPct val="40000"/>
              </a:spcBef>
              <a:buFontTx/>
              <a:buNone/>
              <a:defRPr/>
            </a:pPr>
            <a:r>
              <a:rPr lang="en-US" sz="2400" dirty="0" smtClean="0">
                <a:solidFill>
                  <a:schemeClr val="accent2"/>
                </a:solidFill>
              </a:rPr>
              <a:t>Size</a:t>
            </a:r>
            <a:r>
              <a:rPr lang="en-US" sz="2400" dirty="0" smtClean="0"/>
              <a:t> of array is:</a:t>
            </a:r>
          </a:p>
          <a:p>
            <a:pPr marL="182880" eaLnBrk="1" hangingPunct="1">
              <a:lnSpc>
                <a:spcPct val="80000"/>
              </a:lnSpc>
              <a:spcBef>
                <a:spcPts val="1200"/>
              </a:spcBef>
              <a:defRPr/>
            </a:pPr>
            <a:r>
              <a:rPr lang="en-US" sz="2800" i="1" dirty="0" smtClean="0"/>
              <a:t>     </a:t>
            </a:r>
            <a:r>
              <a:rPr lang="en-US" sz="2400" i="1" dirty="0" smtClean="0"/>
              <a:t>(number of elements) * (bytes needed for each element)</a:t>
            </a:r>
          </a:p>
          <a:p>
            <a:pPr eaLnBrk="1" hangingPunct="1">
              <a:spcAft>
                <a:spcPts val="1200"/>
              </a:spcAft>
              <a:defRPr/>
            </a:pPr>
            <a:r>
              <a:rPr lang="en-US" sz="2400" dirty="0" smtClean="0"/>
              <a:t>Assuming</a:t>
            </a:r>
            <a:r>
              <a:rPr lang="en-US" sz="2800" dirty="0" smtClean="0"/>
              <a:t> 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800" dirty="0" smtClean="0"/>
              <a:t> </a:t>
            </a:r>
            <a:r>
              <a:rPr lang="en-US" sz="2400" dirty="0" smtClean="0"/>
              <a:t>uses 4 bytes and 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double </a:t>
            </a:r>
            <a:r>
              <a:rPr lang="en-US" sz="2400" dirty="0" smtClean="0"/>
              <a:t>uses 8 bytes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const int ISIZE = 5, DSIZE = 10;</a:t>
            </a:r>
          </a:p>
          <a:p>
            <a:pPr marL="347472" lvl="1" indent="-347472" eaLnBrk="1" hangingPunct="1">
              <a:lnSpc>
                <a:spcPct val="85000"/>
              </a:lnSpc>
              <a:spcBef>
                <a:spcPct val="40000"/>
              </a:spcBef>
              <a:buFontTx/>
              <a:buNone/>
              <a:defRPr/>
            </a:pP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int tests[ISIZE];  </a:t>
            </a:r>
          </a:p>
          <a:p>
            <a:pPr marL="347472" lvl="1" indent="-347472" eaLnBrk="1" hangingPunct="1">
              <a:lnSpc>
                <a:spcPct val="85000"/>
              </a:lnSpc>
              <a:spcBef>
                <a:spcPct val="40000"/>
              </a:spcBef>
              <a:spcAft>
                <a:spcPts val="600"/>
              </a:spcAft>
              <a:buFontTx/>
              <a:buNone/>
              <a:defRPr/>
            </a:pP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double volumes[DSIZE];</a:t>
            </a:r>
          </a:p>
          <a:p>
            <a:pPr marL="347472" lvl="1" indent="-347472" eaLnBrk="1" hangingPunct="1">
              <a:lnSpc>
                <a:spcPct val="85000"/>
              </a:lnSpc>
              <a:spcBef>
                <a:spcPts val="2400"/>
              </a:spcBef>
              <a:buFontTx/>
              <a:buNone/>
              <a:defRPr/>
            </a:pP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tests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400" dirty="0" smtClean="0"/>
              <a:t>holds 5 </a:t>
            </a:r>
            <a:r>
              <a:rPr lang="en-US" sz="2400" dirty="0" err="1" smtClean="0"/>
              <a:t>ints</a:t>
            </a:r>
            <a:r>
              <a:rPr lang="en-US" sz="2400" dirty="0" smtClean="0"/>
              <a:t>, occupies 20 bytes </a:t>
            </a:r>
          </a:p>
          <a:p>
            <a:pPr marL="347472" lvl="1" indent="-347472" eaLnBrk="1" hangingPunct="1">
              <a:lnSpc>
                <a:spcPct val="85000"/>
              </a:lnSpc>
              <a:spcBef>
                <a:spcPct val="40000"/>
              </a:spcBef>
              <a:buFontTx/>
              <a:buNone/>
              <a:defRPr/>
            </a:pP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volumes </a:t>
            </a:r>
            <a:r>
              <a:rPr lang="en-US" sz="2400" dirty="0" smtClean="0"/>
              <a:t>holds 10 doubles, occupies 80 bytes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3213"/>
            <a:ext cx="8610600" cy="763587"/>
          </a:xfrm>
        </p:spPr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izeof</a:t>
            </a:r>
            <a:r>
              <a:rPr lang="en-US" dirty="0" smtClean="0"/>
              <a:t>()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94688" cy="4572000"/>
          </a:xfrm>
        </p:spPr>
        <p:txBody>
          <a:bodyPr/>
          <a:lstStyle/>
          <a:p>
            <a:pPr marL="0" indent="0"/>
            <a:r>
              <a:rPr lang="en-US" sz="2400" dirty="0" smtClean="0"/>
              <a:t>You can use the </a:t>
            </a:r>
            <a:r>
              <a:rPr lang="en-US" sz="2400" dirty="0" err="1">
                <a:solidFill>
                  <a:schemeClr val="accent2"/>
                </a:solidFill>
              </a:rPr>
              <a:t>sizeof</a:t>
            </a:r>
            <a:r>
              <a:rPr lang="en-US" sz="2400" dirty="0">
                <a:solidFill>
                  <a:schemeClr val="accent2"/>
                </a:solidFill>
              </a:rPr>
              <a:t>() </a:t>
            </a:r>
            <a:r>
              <a:rPr lang="en-US" sz="2400" dirty="0" smtClean="0"/>
              <a:t>operator to determine the number of elements in an array.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000" b="1" dirty="0" err="1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3D8963"/>
                </a:solidFill>
                <a:latin typeface="Courier New" pitchFamily="49" charset="0"/>
              </a:rPr>
              <a:t>arr</a:t>
            </a:r>
            <a:r>
              <a:rPr lang="en-US" sz="2000" b="1" dirty="0">
                <a:solidFill>
                  <a:srgbClr val="3D8963"/>
                </a:solidFill>
                <a:latin typeface="Courier New" pitchFamily="49" charset="0"/>
              </a:rPr>
              <a:t> [5];</a:t>
            </a:r>
          </a:p>
          <a:p>
            <a:r>
              <a:rPr lang="en-US" sz="2000" b="1" dirty="0" err="1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3D8963"/>
                </a:solidFill>
                <a:latin typeface="Courier New" pitchFamily="49" charset="0"/>
              </a:rPr>
              <a:t>num</a:t>
            </a:r>
            <a:r>
              <a:rPr lang="en-US" sz="2000" b="1" dirty="0">
                <a:solidFill>
                  <a:srgbClr val="3D8963"/>
                </a:solidFill>
                <a:latin typeface="Courier New" pitchFamily="49" charset="0"/>
              </a:rPr>
              <a:t> = </a:t>
            </a:r>
            <a:r>
              <a:rPr lang="en-US" sz="2000" b="1" dirty="0" err="1">
                <a:solidFill>
                  <a:srgbClr val="3D8963"/>
                </a:solidFill>
                <a:latin typeface="Courier New" pitchFamily="49" charset="0"/>
              </a:rPr>
              <a:t>sizeof</a:t>
            </a:r>
            <a:r>
              <a:rPr lang="en-US" sz="2000" b="1" dirty="0">
                <a:solidFill>
                  <a:srgbClr val="3D8963"/>
                </a:solidFill>
                <a:latin typeface="Courier New" pitchFamily="49" charset="0"/>
              </a:rPr>
              <a:t>(</a:t>
            </a:r>
            <a:r>
              <a:rPr lang="en-US" sz="2000" b="1" dirty="0" err="1">
                <a:solidFill>
                  <a:srgbClr val="3D8963"/>
                </a:solidFill>
                <a:latin typeface="Courier New" pitchFamily="49" charset="0"/>
              </a:rPr>
              <a:t>arr</a:t>
            </a:r>
            <a:r>
              <a:rPr lang="en-US" sz="2000" b="1" dirty="0">
                <a:solidFill>
                  <a:srgbClr val="3D8963"/>
                </a:solidFill>
                <a:latin typeface="Courier New" pitchFamily="49" charset="0"/>
              </a:rPr>
              <a:t>) / </a:t>
            </a:r>
            <a:r>
              <a:rPr lang="en-US" sz="2000" b="1" dirty="0" err="1">
                <a:solidFill>
                  <a:srgbClr val="3D8963"/>
                </a:solidFill>
                <a:latin typeface="Courier New" pitchFamily="49" charset="0"/>
              </a:rPr>
              <a:t>sizeof</a:t>
            </a:r>
            <a:r>
              <a:rPr lang="en-US" sz="2000" b="1" dirty="0">
                <a:solidFill>
                  <a:srgbClr val="3D8963"/>
                </a:solidFill>
                <a:latin typeface="Courier New" pitchFamily="49" charset="0"/>
              </a:rPr>
              <a:t>(</a:t>
            </a:r>
            <a:r>
              <a:rPr lang="en-US" sz="2000" b="1" dirty="0" err="1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3D8963"/>
                </a:solidFill>
                <a:latin typeface="Courier New" pitchFamily="49" charset="0"/>
              </a:rPr>
              <a:t>);</a:t>
            </a:r>
          </a:p>
          <a:p>
            <a:r>
              <a:rPr lang="en-US" sz="2000" b="1" dirty="0" err="1">
                <a:solidFill>
                  <a:srgbClr val="3D8963"/>
                </a:solidFill>
                <a:latin typeface="Courier New" pitchFamily="49" charset="0"/>
              </a:rPr>
              <a:t>cout</a:t>
            </a:r>
            <a:r>
              <a:rPr lang="en-US" sz="2000" b="1" dirty="0">
                <a:solidFill>
                  <a:srgbClr val="3D8963"/>
                </a:solidFill>
                <a:latin typeface="Courier New" pitchFamily="49" charset="0"/>
              </a:rPr>
              <a:t> &lt;&lt; </a:t>
            </a: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</a:rPr>
              <a:t>num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3D8963"/>
                </a:solidFill>
                <a:latin typeface="Courier New" pitchFamily="49" charset="0"/>
              </a:rPr>
              <a:t>&lt;&lt; </a:t>
            </a:r>
            <a:r>
              <a:rPr lang="en-US" sz="2000" b="1" dirty="0" err="1">
                <a:solidFill>
                  <a:srgbClr val="3D8963"/>
                </a:solidFill>
                <a:latin typeface="Courier New" pitchFamily="49" charset="0"/>
              </a:rPr>
              <a:t>endl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; </a:t>
            </a:r>
            <a:r>
              <a:rPr lang="en-US" sz="2000" b="1" dirty="0" smtClean="0">
                <a:latin typeface="Courier New" pitchFamily="49" charset="0"/>
              </a:rPr>
              <a:t>// output is 5</a:t>
            </a:r>
          </a:p>
          <a:p>
            <a:endParaRPr lang="en-US" sz="2400" dirty="0"/>
          </a:p>
          <a:p>
            <a:r>
              <a:rPr lang="en-US" sz="2400" dirty="0" smtClean="0"/>
              <a:t>Numerator </a:t>
            </a:r>
            <a:r>
              <a:rPr lang="en-US" sz="2400" dirty="0"/>
              <a:t>is </a:t>
            </a:r>
            <a:r>
              <a:rPr lang="en-US" sz="2400" dirty="0" err="1">
                <a:solidFill>
                  <a:schemeClr val="accent2"/>
                </a:solidFill>
              </a:rPr>
              <a:t>sizeof</a:t>
            </a:r>
            <a:r>
              <a:rPr lang="en-US" sz="2400" dirty="0"/>
              <a:t> array</a:t>
            </a:r>
          </a:p>
          <a:p>
            <a:r>
              <a:rPr lang="en-US" sz="2400" dirty="0"/>
              <a:t>Denominator is </a:t>
            </a:r>
            <a:r>
              <a:rPr lang="en-US" sz="2400" dirty="0" err="1">
                <a:solidFill>
                  <a:schemeClr val="accent2"/>
                </a:solidFill>
              </a:rPr>
              <a:t>sizeof</a:t>
            </a:r>
            <a:r>
              <a:rPr lang="en-US" sz="2400" dirty="0"/>
              <a:t> array's data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8-</a:t>
            </a:r>
            <a:fld id="{800B7E6E-B811-42F3-8BD5-156AF745229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4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10A71D6F-2C48-4209-A257-1160BA4EF475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 Storage in Memory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	</a:t>
            </a:r>
            <a:r>
              <a:rPr lang="en-US" sz="2400" smtClean="0"/>
              <a:t>The definition</a:t>
            </a:r>
          </a:p>
          <a:p>
            <a:pPr lvl="1" eaLnBrk="1" hangingPunct="1">
              <a:buFontTx/>
              <a:buNone/>
            </a:pPr>
            <a:r>
              <a:rPr lang="en-US" sz="2400" smtClean="0"/>
              <a:t>	 </a:t>
            </a: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int tests[ISIZE];  // ISIZE is 5</a:t>
            </a:r>
          </a:p>
          <a:p>
            <a:pPr eaLnBrk="1" hangingPunct="1">
              <a:spcBef>
                <a:spcPts val="1800"/>
              </a:spcBef>
            </a:pPr>
            <a:r>
              <a:rPr lang="en-US" sz="2400" smtClean="0">
                <a:latin typeface="Courier New" pitchFamily="49" charset="0"/>
              </a:rPr>
              <a:t>	</a:t>
            </a:r>
            <a:r>
              <a:rPr lang="en-US" sz="2400" smtClean="0"/>
              <a:t>allocates the following memory</a:t>
            </a:r>
            <a:endParaRPr lang="en-US" sz="2400" smtClean="0">
              <a:latin typeface="Courier New" pitchFamily="49" charset="0"/>
            </a:endParaRPr>
          </a:p>
        </p:txBody>
      </p:sp>
      <p:graphicFrame>
        <p:nvGraphicFramePr>
          <p:cNvPr id="60445" name="Group 29"/>
          <p:cNvGraphicFramePr>
            <a:graphicFrameLocks noGrp="1"/>
          </p:cNvGraphicFramePr>
          <p:nvPr/>
        </p:nvGraphicFramePr>
        <p:xfrm>
          <a:off x="1524000" y="3886200"/>
          <a:ext cx="6096000" cy="517956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18" marB="45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0471" name="Group 55"/>
          <p:cNvGraphicFramePr>
            <a:graphicFrameLocks noGrp="1"/>
          </p:cNvGraphicFramePr>
          <p:nvPr/>
        </p:nvGraphicFramePr>
        <p:xfrm>
          <a:off x="1524000" y="4876800"/>
          <a:ext cx="6096000" cy="83820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first element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second element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third element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fourth element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fifth element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65" name="Line 56"/>
          <p:cNvSpPr>
            <a:spLocks noChangeShapeType="1"/>
          </p:cNvSpPr>
          <p:nvPr/>
        </p:nvSpPr>
        <p:spPr bwMode="auto">
          <a:xfrm flipV="1">
            <a:off x="2133600" y="441960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6" name="Line 57"/>
          <p:cNvSpPr>
            <a:spLocks noChangeShapeType="1"/>
          </p:cNvSpPr>
          <p:nvPr/>
        </p:nvSpPr>
        <p:spPr bwMode="auto">
          <a:xfrm flipH="1" flipV="1">
            <a:off x="3352800" y="441960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7" name="Line 58"/>
          <p:cNvSpPr>
            <a:spLocks noChangeShapeType="1"/>
          </p:cNvSpPr>
          <p:nvPr/>
        </p:nvSpPr>
        <p:spPr bwMode="auto">
          <a:xfrm flipV="1">
            <a:off x="4572000" y="441960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8" name="Line 59"/>
          <p:cNvSpPr>
            <a:spLocks noChangeShapeType="1"/>
          </p:cNvSpPr>
          <p:nvPr/>
        </p:nvSpPr>
        <p:spPr bwMode="auto">
          <a:xfrm flipV="1">
            <a:off x="5791200" y="441960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9" name="Line 60"/>
          <p:cNvSpPr>
            <a:spLocks noChangeShapeType="1"/>
          </p:cNvSpPr>
          <p:nvPr/>
        </p:nvSpPr>
        <p:spPr bwMode="auto">
          <a:xfrm flipV="1">
            <a:off x="7010400" y="441960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ddis">
  <a:themeElements>
    <a:clrScheme name="Gaddi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add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add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ddi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ddi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ddi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ddi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ddi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ddi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ddi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ddi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ddi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ddi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ddi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C:\temp\bookstuff\Gaddis\6thEd\Gaddis.pot</Template>
  <TotalTime>2793</TotalTime>
  <Words>1310</Words>
  <Application>Microsoft Office PowerPoint</Application>
  <PresentationFormat>On-screen Show (4:3)</PresentationFormat>
  <Paragraphs>442</Paragraphs>
  <Slides>37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Gaddis</vt:lpstr>
      <vt:lpstr>Chapter 8 – Numeric Arrays</vt:lpstr>
      <vt:lpstr>Topics</vt:lpstr>
      <vt:lpstr>Topics (continued)</vt:lpstr>
      <vt:lpstr>8.1  Arrays Hold Multiple Values</vt:lpstr>
      <vt:lpstr>Declaring an Array</vt:lpstr>
      <vt:lpstr>Size declarator cannot be variable</vt:lpstr>
      <vt:lpstr>Array Size (in bytes)</vt:lpstr>
      <vt:lpstr>sizeof() operator</vt:lpstr>
      <vt:lpstr>Array Storage in Memory</vt:lpstr>
      <vt:lpstr>8.2  Accessing Array Elements</vt:lpstr>
      <vt:lpstr>Array Index</vt:lpstr>
      <vt:lpstr>Accessing Array Elements</vt:lpstr>
      <vt:lpstr>Array – cin &amp; cout</vt:lpstr>
      <vt:lpstr>8.3 Array Contents – cin &amp; cout</vt:lpstr>
      <vt:lpstr>8.3 Array Contents – cin &amp; cout &amp; loop </vt:lpstr>
      <vt:lpstr>Warning - No Bounds Checking</vt:lpstr>
      <vt:lpstr>8.4  Array Initialization</vt:lpstr>
      <vt:lpstr>Partial Array Initialization</vt:lpstr>
      <vt:lpstr>Implicit Array Sizing</vt:lpstr>
      <vt:lpstr>8.5  Processing Array Contents</vt:lpstr>
      <vt:lpstr>Using Increment and Decrement Operators with Array Elements</vt:lpstr>
      <vt:lpstr>Sum/Average of Array Elements</vt:lpstr>
      <vt:lpstr>Largest Array Element</vt:lpstr>
      <vt:lpstr>8.6  Using Parallel Arrays</vt:lpstr>
      <vt:lpstr>Parallel Array Example</vt:lpstr>
      <vt:lpstr>Parallel Array Processing</vt:lpstr>
      <vt:lpstr>8.8  Arrays as Function Arguments</vt:lpstr>
      <vt:lpstr>Passing an Array Element</vt:lpstr>
      <vt:lpstr>Passing an Entire Array</vt:lpstr>
      <vt:lpstr>sizeof operator when passing array to function</vt:lpstr>
      <vt:lpstr>Modifying Arrays in Functions</vt:lpstr>
      <vt:lpstr>8.9  Two-Dimensional Arrays</vt:lpstr>
      <vt:lpstr>Two-Dimensional Array Representation</vt:lpstr>
      <vt:lpstr>Initialization at Definition</vt:lpstr>
      <vt:lpstr>Passing a Two-Dimensional Array to a Function</vt:lpstr>
      <vt:lpstr>8.10 Arrays with Three or More Dimensions</vt:lpstr>
      <vt:lpstr>The End</vt:lpstr>
    </vt:vector>
  </TitlesOfParts>
  <Company>North Central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Slides for Starting Out with C++ Early Objects Sixth Edition</dc:title>
  <dc:creator>Christopher Kardaras</dc:creator>
  <cp:lastModifiedBy>Bablu Banik</cp:lastModifiedBy>
  <cp:revision>225</cp:revision>
  <dcterms:created xsi:type="dcterms:W3CDTF">2002-07-06T17:30:06Z</dcterms:created>
  <dcterms:modified xsi:type="dcterms:W3CDTF">2015-05-14T17:08:14Z</dcterms:modified>
</cp:coreProperties>
</file>