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8" r:id="rId2"/>
    <p:sldId id="329" r:id="rId3"/>
    <p:sldId id="332" r:id="rId4"/>
    <p:sldId id="333" r:id="rId5"/>
    <p:sldId id="336" r:id="rId6"/>
    <p:sldId id="337" r:id="rId7"/>
    <p:sldId id="375" r:id="rId8"/>
    <p:sldId id="395" r:id="rId9"/>
    <p:sldId id="397" r:id="rId10"/>
    <p:sldId id="396" r:id="rId11"/>
    <p:sldId id="389" r:id="rId12"/>
    <p:sldId id="371" r:id="rId13"/>
    <p:sldId id="391" r:id="rId14"/>
    <p:sldId id="393" r:id="rId15"/>
    <p:sldId id="398" r:id="rId16"/>
    <p:sldId id="392" r:id="rId17"/>
    <p:sldId id="394" r:id="rId18"/>
    <p:sldId id="390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aud.com/post/the-history-and-evolution-of-fraud" TargetMode="External"/><Relationship Id="rId2" Type="http://schemas.openxmlformats.org/officeDocument/2006/relationships/hyperlink" Target="https://www.kaggle.com/datasets/iabhishekbhardwaj/fraud-dete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10085493" TargetMode="External"/><Relationship Id="rId5" Type="http://schemas.openxmlformats.org/officeDocument/2006/relationships/hyperlink" Target="https://www.sciencedirect.com/science/article/pii/S0957417421017164" TargetMode="External"/><Relationship Id="rId4" Type="http://schemas.openxmlformats.org/officeDocument/2006/relationships/hyperlink" Target="https://www.amygb.ai/blog/how-fraud-detection-works-in-bankin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739487" y="7620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using Supervised Learning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822613" y="4221119"/>
            <a:ext cx="818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Ajay Krishnan, Babloo Kumar S, Panduranga A, Rabi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Bastin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BD6BA9-1B5E-4485-8FBF-B9D96A4DE2F4}"/>
              </a:ext>
            </a:extLst>
          </p:cNvPr>
          <p:cNvSpPr txBox="1"/>
          <p:nvPr/>
        </p:nvSpPr>
        <p:spPr>
          <a:xfrm>
            <a:off x="1524000" y="3059668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Subramanian Palamarneri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4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3BAA6-B478-4900-DE66-731538F225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534400" cy="4648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343B06-EEC1-DB1A-C388-C2A959490B92}"/>
              </a:ext>
            </a:extLst>
          </p:cNvPr>
          <p:cNvSpPr txBox="1"/>
          <p:nvPr/>
        </p:nvSpPr>
        <p:spPr>
          <a:xfrm>
            <a:off x="914400" y="685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posEntryMode</a:t>
            </a:r>
            <a:r>
              <a:rPr lang="en-US" dirty="0"/>
              <a:t> Vs </a:t>
            </a:r>
            <a:r>
              <a:rPr lang="en-US" dirty="0" err="1"/>
              <a:t>isFraud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04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4B88DC-36E8-4878-B5DF-B8637E59E605}"/>
              </a:ext>
            </a:extLst>
          </p:cNvPr>
          <p:cNvSpPr txBox="1"/>
          <p:nvPr/>
        </p:nvSpPr>
        <p:spPr>
          <a:xfrm>
            <a:off x="419100" y="914400"/>
            <a:ext cx="8305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Modeling is the core of any machine learning project. This step is responsible for the results that should satisfy or help satisfied the project goals.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model in machine learning is creating a mathematical representation by generalizing and learning from training data.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problem statement come under the Classification thus we have decided to use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models namely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5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Model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Model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Model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 Boost Technique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 Technique</a:t>
            </a:r>
          </a:p>
          <a:p>
            <a:pPr lvl="5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Recall, Precision, Accuracy &amp; F1 Score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36D27-7D3F-4AD8-8145-CFB684979395}"/>
              </a:ext>
            </a:extLst>
          </p:cNvPr>
          <p:cNvSpPr txBox="1"/>
          <p:nvPr/>
        </p:nvSpPr>
        <p:spPr>
          <a:xfrm>
            <a:off x="533400" y="15240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427703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90600"/>
            <a:ext cx="8485742" cy="572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our Data Set is Very Large classification data is an imbalanced data, it is desirable to sample the dataset into Sampling Datasets in a way that preserves the same proportions of examples in each class as observed in the Original Dataset.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a Stratified Sampling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achieve this by setting the </a:t>
            </a:r>
            <a:r>
              <a:rPr lang="en-US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Stratify</a:t>
            </a:r>
            <a:r>
              <a:rPr lang="en-US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argument to the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Merchant Category Code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of the original dataset. &amp; we Have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97520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Rows after Sampling 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the Sample is taken from various random state of 3 this Sample will be used for the various model with various combination, various ensemble and Stacking Techniques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Smote Has Been Done on Train Data Only and Test is Passed for Evaluation Metrics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757262-0C22-A65A-A1C7-692260951194}"/>
              </a:ext>
            </a:extLst>
          </p:cNvPr>
          <p:cNvSpPr txBox="1"/>
          <p:nvPr/>
        </p:nvSpPr>
        <p:spPr>
          <a:xfrm>
            <a:off x="381000" y="181140"/>
            <a:ext cx="6656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Sampling &amp; SMOTE Techniques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1AB4FD-A6AD-3A48-C5AD-83CC6C4C1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599092"/>
              </p:ext>
            </p:extLst>
          </p:nvPr>
        </p:nvGraphicFramePr>
        <p:xfrm>
          <a:off x="1447800" y="5015777"/>
          <a:ext cx="64770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0">
                  <a:extLst>
                    <a:ext uri="{9D8B030D-6E8A-4147-A177-3AD203B41FA5}">
                      <a16:colId xmlns:a16="http://schemas.microsoft.com/office/drawing/2014/main" val="42003406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Value Counts of Train and Test </a:t>
                      </a:r>
                      <a:endParaRPr lang="en-IN" sz="14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206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b="1" dirty="0"/>
                        <a:t>Target Variable Value Counts Train on SMOTE: </a:t>
                      </a:r>
                      <a:r>
                        <a:rPr lang="en-US" sz="1400" dirty="0"/>
                        <a:t>153048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5265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Target Variable Value Counts Test: </a:t>
                      </a:r>
                      <a:r>
                        <a:rPr lang="en-US" sz="1400" dirty="0"/>
                        <a:t>19504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138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E6C9A-BB38-EFDA-BA98-12593DADC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53708"/>
              </p:ext>
            </p:extLst>
          </p:nvPr>
        </p:nvGraphicFramePr>
        <p:xfrm>
          <a:off x="1447800" y="3421380"/>
          <a:ext cx="6477000" cy="12192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0375">
                  <a:extLst>
                    <a:ext uri="{9D8B030D-6E8A-4147-A177-3AD203B41FA5}">
                      <a16:colId xmlns:a16="http://schemas.microsoft.com/office/drawing/2014/main" val="1061429803"/>
                    </a:ext>
                  </a:extLst>
                </a:gridCol>
                <a:gridCol w="1618125">
                  <a:extLst>
                    <a:ext uri="{9D8B030D-6E8A-4147-A177-3AD203B41FA5}">
                      <a16:colId xmlns:a16="http://schemas.microsoft.com/office/drawing/2014/main" val="1731394930"/>
                    </a:ext>
                  </a:extLst>
                </a:gridCol>
                <a:gridCol w="1712595">
                  <a:extLst>
                    <a:ext uri="{9D8B030D-6E8A-4147-A177-3AD203B41FA5}">
                      <a16:colId xmlns:a16="http://schemas.microsoft.com/office/drawing/2014/main" val="3143970073"/>
                    </a:ext>
                  </a:extLst>
                </a:gridCol>
                <a:gridCol w="1525905">
                  <a:extLst>
                    <a:ext uri="{9D8B030D-6E8A-4147-A177-3AD203B41FA5}">
                      <a16:colId xmlns:a16="http://schemas.microsoft.com/office/drawing/2014/main" val="3309428413"/>
                    </a:ext>
                  </a:extLst>
                </a:gridCol>
              </a:tblGrid>
              <a:tr h="522515">
                <a:tc gridSpan="2">
                  <a:txBody>
                    <a:bodyPr/>
                    <a:lstStyle/>
                    <a:p>
                      <a:pPr indent="457200" algn="l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Population Target Variable Proportion</a:t>
                      </a:r>
                      <a:endParaRPr lang="en-IN" sz="14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Sample Target Variable Proportion</a:t>
                      </a:r>
                      <a:endParaRPr lang="en-IN" sz="14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507063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False 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98.42096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False 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98.1009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730599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True 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1.579042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True 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1.899098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577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54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500BFD-6139-059E-C754-42BFBF03D602}"/>
              </a:ext>
            </a:extLst>
          </p:cNvPr>
          <p:cNvSpPr txBox="1"/>
          <p:nvPr/>
        </p:nvSpPr>
        <p:spPr>
          <a:xfrm>
            <a:off x="273698" y="381000"/>
            <a:ext cx="6660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Model-Hyper Parameter Tuned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2131EB-77F6-5A67-14F0-FFDB9EF52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7795260" cy="51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21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9316-713B-07C5-11F4-C337D4B3D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8600"/>
            <a:ext cx="4191000" cy="457200"/>
          </a:xfrm>
        </p:spPr>
        <p:txBody>
          <a:bodyPr>
            <a:normAutofit fontScale="90000"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 Performance: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67E06-639F-7D1A-282A-D9FBCD9C430D}"/>
              </a:ext>
            </a:extLst>
          </p:cNvPr>
          <p:cNvSpPr txBox="1"/>
          <p:nvPr/>
        </p:nvSpPr>
        <p:spPr>
          <a:xfrm>
            <a:off x="-152400" y="701040"/>
            <a:ext cx="7772400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07000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Importance for the best Model After Hyperparameters Tunned: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Model: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Classifier  Without SMOTE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Parameter Used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3A634-1EFD-70C2-FBFD-8F80B37C8C79}"/>
              </a:ext>
            </a:extLst>
          </p:cNvPr>
          <p:cNvSpPr txBox="1"/>
          <p:nvPr/>
        </p:nvSpPr>
        <p:spPr>
          <a:xfrm>
            <a:off x="2209800" y="2066747"/>
            <a:ext cx="2743200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457200"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GridSearchCV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394407-38A4-D088-718C-F9BA6E32E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02595"/>
              </p:ext>
            </p:extLst>
          </p:nvPr>
        </p:nvGraphicFramePr>
        <p:xfrm>
          <a:off x="1230947" y="2603926"/>
          <a:ext cx="5920105" cy="9668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59735">
                  <a:extLst>
                    <a:ext uri="{9D8B030D-6E8A-4147-A177-3AD203B41FA5}">
                      <a16:colId xmlns:a16="http://schemas.microsoft.com/office/drawing/2014/main" val="333367577"/>
                    </a:ext>
                  </a:extLst>
                </a:gridCol>
                <a:gridCol w="2960370">
                  <a:extLst>
                    <a:ext uri="{9D8B030D-6E8A-4147-A177-3AD203B41FA5}">
                      <a16:colId xmlns:a16="http://schemas.microsoft.com/office/drawing/2014/main" val="2914314341"/>
                    </a:ext>
                  </a:extLst>
                </a:gridCol>
              </a:tblGrid>
              <a:tr h="24170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b="1" dirty="0">
                          <a:effectLst/>
                        </a:rPr>
                        <a:t>Criterion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</a:rPr>
                        <a:t>Entropy, Gini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161322"/>
                  </a:ext>
                </a:extLst>
              </a:tr>
              <a:tr h="24170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b="0" dirty="0">
                          <a:effectLst/>
                        </a:rPr>
                        <a:t>Max Depth</a:t>
                      </a:r>
                      <a:endParaRPr lang="en-IN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30, 35, 40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9779432"/>
                  </a:ext>
                </a:extLst>
              </a:tr>
              <a:tr h="24170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b="0" dirty="0">
                          <a:effectLst/>
                        </a:rPr>
                        <a:t>Min Samples Split</a:t>
                      </a:r>
                      <a:endParaRPr lang="en-IN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50, 60, 70, 80, 90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5212908"/>
                  </a:ext>
                </a:extLst>
              </a:tr>
              <a:tr h="24170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b="0" dirty="0">
                          <a:effectLst/>
                        </a:rPr>
                        <a:t>Min Samples Leaf</a:t>
                      </a:r>
                      <a:endParaRPr lang="en-IN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10, 20, 30, 40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10201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05B4F5F-C006-0335-3F0E-2B8861A2EF2D}"/>
              </a:ext>
            </a:extLst>
          </p:cNvPr>
          <p:cNvSpPr txBox="1"/>
          <p:nvPr/>
        </p:nvSpPr>
        <p:spPr>
          <a:xfrm>
            <a:off x="3245802" y="4052491"/>
            <a:ext cx="20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 Parameters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687599-A9F7-15C4-FE1F-F4D7E2372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250620"/>
              </p:ext>
            </p:extLst>
          </p:nvPr>
        </p:nvGraphicFramePr>
        <p:xfrm>
          <a:off x="1295400" y="4831254"/>
          <a:ext cx="5920105" cy="10361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59735">
                  <a:extLst>
                    <a:ext uri="{9D8B030D-6E8A-4147-A177-3AD203B41FA5}">
                      <a16:colId xmlns:a16="http://schemas.microsoft.com/office/drawing/2014/main" val="370946580"/>
                    </a:ext>
                  </a:extLst>
                </a:gridCol>
                <a:gridCol w="2960370">
                  <a:extLst>
                    <a:ext uri="{9D8B030D-6E8A-4147-A177-3AD203B41FA5}">
                      <a16:colId xmlns:a16="http://schemas.microsoft.com/office/drawing/2014/main" val="2062449310"/>
                    </a:ext>
                  </a:extLst>
                </a:gridCol>
              </a:tblGrid>
              <a:tr h="25903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>
                          <a:effectLst/>
                        </a:rPr>
                        <a:t>Criterion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Entropy  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4257662"/>
                  </a:ext>
                </a:extLst>
              </a:tr>
              <a:tr h="25903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b="0" dirty="0">
                          <a:effectLst/>
                        </a:rPr>
                        <a:t>Max Depth</a:t>
                      </a:r>
                      <a:endParaRPr lang="en-IN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</a:rPr>
                        <a:t>30</a:t>
                      </a:r>
                      <a:endParaRPr lang="en-IN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2662128"/>
                  </a:ext>
                </a:extLst>
              </a:tr>
              <a:tr h="25903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b="0">
                          <a:effectLst/>
                        </a:rPr>
                        <a:t>Min Samples Split</a:t>
                      </a:r>
                      <a:endParaRPr lang="en-IN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</a:rPr>
                        <a:t>70</a:t>
                      </a:r>
                      <a:endParaRPr lang="en-IN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6634378"/>
                  </a:ext>
                </a:extLst>
              </a:tr>
              <a:tr h="25903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b="0">
                          <a:effectLst/>
                        </a:rPr>
                        <a:t>Min Samples Leaf</a:t>
                      </a:r>
                      <a:endParaRPr lang="en-IN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</a:rPr>
                        <a:t>10</a:t>
                      </a:r>
                      <a:endParaRPr lang="en-IN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496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16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8F9E1D-D960-CCF9-9C78-BD31DE89C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642989"/>
              </p:ext>
            </p:extLst>
          </p:nvPr>
        </p:nvGraphicFramePr>
        <p:xfrm>
          <a:off x="419100" y="990600"/>
          <a:ext cx="8305800" cy="23469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99506">
                  <a:extLst>
                    <a:ext uri="{9D8B030D-6E8A-4147-A177-3AD203B41FA5}">
                      <a16:colId xmlns:a16="http://schemas.microsoft.com/office/drawing/2014/main" val="3437037629"/>
                    </a:ext>
                  </a:extLst>
                </a:gridCol>
                <a:gridCol w="1589716">
                  <a:extLst>
                    <a:ext uri="{9D8B030D-6E8A-4147-A177-3AD203B41FA5}">
                      <a16:colId xmlns:a16="http://schemas.microsoft.com/office/drawing/2014/main" val="3611136131"/>
                    </a:ext>
                  </a:extLst>
                </a:gridCol>
                <a:gridCol w="986613">
                  <a:extLst>
                    <a:ext uri="{9D8B030D-6E8A-4147-A177-3AD203B41FA5}">
                      <a16:colId xmlns:a16="http://schemas.microsoft.com/office/drawing/2014/main" val="2987396882"/>
                    </a:ext>
                  </a:extLst>
                </a:gridCol>
                <a:gridCol w="1285845">
                  <a:extLst>
                    <a:ext uri="{9D8B030D-6E8A-4147-A177-3AD203B41FA5}">
                      <a16:colId xmlns:a16="http://schemas.microsoft.com/office/drawing/2014/main" val="3630542107"/>
                    </a:ext>
                  </a:extLst>
                </a:gridCol>
                <a:gridCol w="1541777">
                  <a:extLst>
                    <a:ext uri="{9D8B030D-6E8A-4147-A177-3AD203B41FA5}">
                      <a16:colId xmlns:a16="http://schemas.microsoft.com/office/drawing/2014/main" val="62661263"/>
                    </a:ext>
                  </a:extLst>
                </a:gridCol>
                <a:gridCol w="1502343">
                  <a:extLst>
                    <a:ext uri="{9D8B030D-6E8A-4147-A177-3AD203B41FA5}">
                      <a16:colId xmlns:a16="http://schemas.microsoft.com/office/drawing/2014/main" val="3497242220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Model .No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Model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tabLst>
                          <a:tab pos="937260" algn="l"/>
                        </a:tabLst>
                      </a:pPr>
                      <a:r>
                        <a:rPr lang="en-US" sz="1100" b="1" dirty="0">
                          <a:effectLst/>
                        </a:rPr>
                        <a:t>Recall measure for </a:t>
                      </a:r>
                      <a:endParaRPr lang="en-IN" sz="1100" b="1" dirty="0">
                        <a:effectLst/>
                      </a:endParaRPr>
                    </a:p>
                    <a:p>
                      <a:pPr algn="ctr">
                        <a:tabLst>
                          <a:tab pos="937260" algn="l"/>
                        </a:tabLst>
                      </a:pPr>
                      <a:r>
                        <a:rPr lang="en-US" sz="1100" b="1" dirty="0">
                          <a:effectLst/>
                        </a:rPr>
                        <a:t>Without SMOTE model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tabLst>
                          <a:tab pos="937260" algn="l"/>
                        </a:tabLst>
                      </a:pPr>
                      <a:r>
                        <a:rPr lang="en-US" sz="1100" b="1" dirty="0">
                          <a:effectLst/>
                        </a:rPr>
                        <a:t>Recall measure for </a:t>
                      </a:r>
                      <a:endParaRPr lang="en-IN" sz="1100" b="1" dirty="0">
                        <a:effectLst/>
                      </a:endParaRPr>
                    </a:p>
                    <a:p>
                      <a:pPr algn="ctr">
                        <a:tabLst>
                          <a:tab pos="937260" algn="l"/>
                        </a:tabLst>
                      </a:pPr>
                      <a:r>
                        <a:rPr lang="en-US" sz="1100" b="1" dirty="0">
                          <a:effectLst/>
                        </a:rPr>
                        <a:t>With SMOTE model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0172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tabLst>
                          <a:tab pos="662940" algn="l"/>
                        </a:tabLs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66294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Training dataset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Test dataset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Training dataset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Test dataset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8041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tabLst>
                          <a:tab pos="662940" algn="l"/>
                        </a:tabLs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662940" algn="l"/>
                        </a:tabLst>
                      </a:pPr>
                      <a:r>
                        <a:rPr lang="en-US" sz="1100">
                          <a:effectLst/>
                        </a:rPr>
                        <a:t>Decision Tree Classifier 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</a:t>
                      </a:r>
                      <a:endParaRPr lang="en-IN" sz="1100">
                        <a:effectLst/>
                      </a:endParaRPr>
                    </a:p>
                    <a:p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0.960316</a:t>
                      </a:r>
                      <a:endParaRPr lang="en-IN" sz="1100">
                        <a:effectLst/>
                      </a:endParaRPr>
                    </a:p>
                    <a:p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1840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tabLst>
                          <a:tab pos="662940" algn="l"/>
                        </a:tabLs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662940" algn="l"/>
                        </a:tabLst>
                      </a:pPr>
                      <a:r>
                        <a:rPr lang="en-US" sz="1100">
                          <a:effectLst/>
                        </a:rPr>
                        <a:t>Random Forest Classifier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0.980876</a:t>
                      </a:r>
                      <a:endParaRPr lang="en-IN" sz="1100">
                        <a:effectLst/>
                      </a:endParaRPr>
                    </a:p>
                    <a:p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0.981542</a:t>
                      </a:r>
                      <a:endParaRPr lang="en-IN" sz="1100">
                        <a:effectLst/>
                      </a:endParaRPr>
                    </a:p>
                    <a:p>
                      <a:pPr algn="ctr"/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0.947663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0.911916</a:t>
                      </a:r>
                      <a:endParaRPr lang="en-IN" sz="1100" dirty="0">
                        <a:effectLst/>
                      </a:endParaRPr>
                    </a:p>
                    <a:p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6593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tabLst>
                          <a:tab pos="662940" algn="l"/>
                        </a:tabLs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276225" algn="l"/>
                          <a:tab pos="662940" algn="l"/>
                        </a:tabLst>
                      </a:pPr>
                      <a:r>
                        <a:rPr lang="en-US" sz="1100" dirty="0">
                          <a:effectLst/>
                        </a:rPr>
                        <a:t>Bernoulli’s Naive Bayes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0.980876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0.981542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0.659519</a:t>
                      </a:r>
                      <a:endParaRPr lang="en-IN" sz="1100">
                        <a:effectLst/>
                      </a:endParaRPr>
                    </a:p>
                    <a:p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0.394586</a:t>
                      </a:r>
                      <a:endParaRPr lang="en-IN" sz="1100" dirty="0">
                        <a:effectLst/>
                      </a:endParaRPr>
                    </a:p>
                    <a:p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2723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tabLst>
                          <a:tab pos="662940" algn="l"/>
                        </a:tabLs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662940" algn="l"/>
                        </a:tabLst>
                      </a:pPr>
                      <a:r>
                        <a:rPr lang="en-US" sz="1100">
                          <a:effectLst/>
                        </a:rPr>
                        <a:t>Ada Boost 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0.961393</a:t>
                      </a:r>
                      <a:endParaRPr lang="en-IN" sz="1100">
                        <a:effectLst/>
                      </a:endParaRPr>
                    </a:p>
                    <a:p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0.925554</a:t>
                      </a:r>
                      <a:endParaRPr lang="en-IN" sz="1100" dirty="0">
                        <a:effectLst/>
                      </a:endParaRPr>
                    </a:p>
                    <a:p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7251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tabLst>
                          <a:tab pos="662940" algn="l"/>
                        </a:tabLs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662940" algn="l"/>
                        </a:tabLst>
                      </a:pPr>
                      <a:r>
                        <a:rPr lang="en-US" sz="1100" dirty="0">
                          <a:effectLst/>
                        </a:rPr>
                        <a:t>XG Boost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0.98217</a:t>
                      </a:r>
                      <a:endParaRPr lang="en-IN" sz="1100" dirty="0">
                        <a:effectLst/>
                      </a:endParaRPr>
                    </a:p>
                    <a:p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0.98144</a:t>
                      </a:r>
                      <a:endParaRPr lang="en-IN" sz="1100" dirty="0">
                        <a:effectLst/>
                      </a:endParaRPr>
                    </a:p>
                    <a:p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0.98217</a:t>
                      </a:r>
                      <a:endParaRPr lang="en-IN" sz="1100" dirty="0">
                        <a:effectLst/>
                      </a:endParaRPr>
                    </a:p>
                    <a:p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0.98144</a:t>
                      </a:r>
                      <a:endParaRPr lang="en-IN" sz="1100" dirty="0">
                        <a:effectLst/>
                      </a:endParaRPr>
                    </a:p>
                    <a:p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85651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7CABB3-AB35-9666-4E7F-6035C8BC42C6}"/>
              </a:ext>
            </a:extLst>
          </p:cNvPr>
          <p:cNvSpPr txBox="1"/>
          <p:nvPr/>
        </p:nvSpPr>
        <p:spPr>
          <a:xfrm>
            <a:off x="1066800" y="457200"/>
            <a:ext cx="6781800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Evaluation Chart Based Recall Measure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5822F58-4FBB-9765-B285-6D142E342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914760"/>
              </p:ext>
            </p:extLst>
          </p:nvPr>
        </p:nvGraphicFramePr>
        <p:xfrm>
          <a:off x="419100" y="4191000"/>
          <a:ext cx="8305801" cy="20059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70361">
                  <a:extLst>
                    <a:ext uri="{9D8B030D-6E8A-4147-A177-3AD203B41FA5}">
                      <a16:colId xmlns:a16="http://schemas.microsoft.com/office/drawing/2014/main" val="120477720"/>
                    </a:ext>
                  </a:extLst>
                </a:gridCol>
                <a:gridCol w="1427088">
                  <a:extLst>
                    <a:ext uri="{9D8B030D-6E8A-4147-A177-3AD203B41FA5}">
                      <a16:colId xmlns:a16="http://schemas.microsoft.com/office/drawing/2014/main" val="910164320"/>
                    </a:ext>
                  </a:extLst>
                </a:gridCol>
                <a:gridCol w="1427088">
                  <a:extLst>
                    <a:ext uri="{9D8B030D-6E8A-4147-A177-3AD203B41FA5}">
                      <a16:colId xmlns:a16="http://schemas.microsoft.com/office/drawing/2014/main" val="456400898"/>
                    </a:ext>
                  </a:extLst>
                </a:gridCol>
                <a:gridCol w="1427088">
                  <a:extLst>
                    <a:ext uri="{9D8B030D-6E8A-4147-A177-3AD203B41FA5}">
                      <a16:colId xmlns:a16="http://schemas.microsoft.com/office/drawing/2014/main" val="2764741585"/>
                    </a:ext>
                  </a:extLst>
                </a:gridCol>
                <a:gridCol w="1427088">
                  <a:extLst>
                    <a:ext uri="{9D8B030D-6E8A-4147-A177-3AD203B41FA5}">
                      <a16:colId xmlns:a16="http://schemas.microsoft.com/office/drawing/2014/main" val="2701371782"/>
                    </a:ext>
                  </a:extLst>
                </a:gridCol>
                <a:gridCol w="1427088">
                  <a:extLst>
                    <a:ext uri="{9D8B030D-6E8A-4147-A177-3AD203B41FA5}">
                      <a16:colId xmlns:a16="http://schemas.microsoft.com/office/drawing/2014/main" val="2824504168"/>
                    </a:ext>
                  </a:extLst>
                </a:gridCol>
              </a:tblGrid>
              <a:tr h="503103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Model .No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445" marR="24445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Model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445" marR="24445" marT="0" marB="0"/>
                </a:tc>
                <a:tc gridSpan="2">
                  <a:txBody>
                    <a:bodyPr/>
                    <a:lstStyle/>
                    <a:p>
                      <a:pPr algn="ctr">
                        <a:tabLst>
                          <a:tab pos="937260" algn="l"/>
                        </a:tabLst>
                      </a:pPr>
                      <a:r>
                        <a:rPr lang="en-US" sz="1100" dirty="0">
                          <a:effectLst/>
                        </a:rPr>
                        <a:t>Recall measure for </a:t>
                      </a:r>
                      <a:endParaRPr lang="en-IN" sz="1100" dirty="0">
                        <a:effectLst/>
                      </a:endParaRPr>
                    </a:p>
                    <a:p>
                      <a:pPr algn="ctr">
                        <a:tabLst>
                          <a:tab pos="937260" algn="l"/>
                        </a:tabLst>
                      </a:pPr>
                      <a:r>
                        <a:rPr lang="en-US" sz="1100" dirty="0">
                          <a:effectLst/>
                        </a:rPr>
                        <a:t>Without SMOTE model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445" marR="2444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tabLst>
                          <a:tab pos="937260" algn="l"/>
                        </a:tabLst>
                      </a:pPr>
                      <a:r>
                        <a:rPr lang="en-US" sz="1100">
                          <a:effectLst/>
                        </a:rPr>
                        <a:t>Recall measure for </a:t>
                      </a:r>
                      <a:endParaRPr lang="en-IN" sz="1100">
                        <a:effectLst/>
                      </a:endParaRPr>
                    </a:p>
                    <a:p>
                      <a:pPr algn="ctr">
                        <a:tabLst>
                          <a:tab pos="937260" algn="l"/>
                        </a:tabLst>
                      </a:pPr>
                      <a:r>
                        <a:rPr lang="en-US" sz="1100">
                          <a:effectLst/>
                        </a:rPr>
                        <a:t>With SMOTE model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445" marR="2444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53993"/>
                  </a:ext>
                </a:extLst>
              </a:tr>
              <a:tr h="580504">
                <a:tc>
                  <a:txBody>
                    <a:bodyPr/>
                    <a:lstStyle/>
                    <a:p>
                      <a:pPr algn="ctr">
                        <a:tabLst>
                          <a:tab pos="662940" algn="l"/>
                        </a:tabLs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445" marR="24445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662940" algn="l"/>
                        </a:tabLs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445" marR="244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Training dataset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445" marR="244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Test dataset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445" marR="244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Training dataset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445" marR="244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Test dataset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445" marR="24445" marT="0" marB="0"/>
                </a:tc>
                <a:extLst>
                  <a:ext uri="{0D108BD9-81ED-4DB2-BD59-A6C34878D82A}">
                    <a16:rowId xmlns:a16="http://schemas.microsoft.com/office/drawing/2014/main" val="3277279618"/>
                  </a:ext>
                </a:extLst>
              </a:tr>
              <a:tr h="922356">
                <a:tc>
                  <a:txBody>
                    <a:bodyPr/>
                    <a:lstStyle/>
                    <a:p>
                      <a:pPr algn="ctr">
                        <a:tabLst>
                          <a:tab pos="662940" algn="l"/>
                        </a:tabLs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445" marR="24445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662940" algn="l"/>
                        </a:tabLst>
                      </a:pPr>
                      <a:r>
                        <a:rPr lang="en-US" sz="1100" dirty="0">
                          <a:effectLst/>
                        </a:rPr>
                        <a:t>DT Classifier Train Best Param 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445" marR="2444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0.980876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100" dirty="0"/>
                    </a:p>
                  </a:txBody>
                  <a:tcPr marL="24445" marR="2444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0.981542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100" dirty="0"/>
                    </a:p>
                  </a:txBody>
                  <a:tcPr marL="32593" marR="32593" marT="16297" marB="162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0.947663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100" dirty="0"/>
                    </a:p>
                  </a:txBody>
                  <a:tcPr marL="32593" marR="32593" marT="16297" marB="162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0.911916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100" dirty="0"/>
                    </a:p>
                  </a:txBody>
                  <a:tcPr marL="32593" marR="32593" marT="16297" marB="16297"/>
                </a:tc>
                <a:extLst>
                  <a:ext uri="{0D108BD9-81ED-4DB2-BD59-A6C34878D82A}">
                    <a16:rowId xmlns:a16="http://schemas.microsoft.com/office/drawing/2014/main" val="42508334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6A26D0E-EC4F-6BA7-FA69-6F09CA65701A}"/>
              </a:ext>
            </a:extLst>
          </p:cNvPr>
          <p:cNvSpPr txBox="1"/>
          <p:nvPr/>
        </p:nvSpPr>
        <p:spPr>
          <a:xfrm>
            <a:off x="1600200" y="3579614"/>
            <a:ext cx="637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Recall measure for the models Before Hyperparameter tuning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81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FF5C-CC69-1928-09B5-679458C2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6553200" cy="642938"/>
          </a:xfrm>
        </p:spPr>
        <p:txBody>
          <a:bodyPr>
            <a:no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7 important Features from best Model: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E67F0-B4AD-4AB1-E1DA-62997CAE3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1" y="871538"/>
            <a:ext cx="8642169" cy="5376862"/>
          </a:xfrm>
        </p:spPr>
      </p:pic>
    </p:spTree>
    <p:extLst>
      <p:ext uri="{BB962C8B-B14F-4D97-AF65-F5344CB8AC3E}">
        <p14:creationId xmlns:p14="http://schemas.microsoft.com/office/powerpoint/2010/main" val="111179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640E-930A-7239-EBB1-71B102BDC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2400" y="-152400"/>
            <a:ext cx="4495800" cy="1470025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Interpretation: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2FCEC-B647-B855-19A9-8A92D61D5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686800" cy="5791200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proactive measures for customer information updates and security enhancements.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dynamic credit limits based on transaction history.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Scrutinize larger transactions for fraud prevention.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Prioritize monitoring for accounts with low available funds.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 extra resources for fraud prevention during seasonal peaks.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real-time monitoring for transaction volume changes.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Emphasize security for accounts with higher available funds.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 security measures with changes in transaction entry modes.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Tailor security to account for varying vulnerability levels.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Refine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strategies based on transaction characteristics.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18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272A-E5B0-2289-953C-DEA7F7C01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469899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3D800-4E4B-EA7D-0284-E08FED93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731837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https://www.kaggle.com/datasets/iabhishekbhardwaj/fraud-detection</a:t>
            </a:r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(Dataset)</a:t>
            </a:r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https://www.fraud.com/post/the-history-and-evolution-of-fraud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(Background Research)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https://www.amygb.ai/blog/how-fraud-detection-works-in-banking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(Application)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https://www.sciencedirect.com/science/article/pii/S0957417421017164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(Past </a:t>
            </a:r>
            <a:r>
              <a:rPr lang="en-US" sz="16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Reasearch</a:t>
            </a:r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https://ieeexplore.ieee.org/document/10085493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(Ongoing Research)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57126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57400" y="2819400"/>
            <a:ext cx="7391400" cy="784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Time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3339EE-9091-4FF1-8759-CEF8B94EFC67}"/>
              </a:ext>
            </a:extLst>
          </p:cNvPr>
          <p:cNvSpPr txBox="1"/>
          <p:nvPr/>
        </p:nvSpPr>
        <p:spPr>
          <a:xfrm>
            <a:off x="5103046" y="55626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Please Share Your Feedback….!!</a:t>
            </a:r>
          </a:p>
          <a:p>
            <a:pPr algn="ctr"/>
            <a:r>
              <a:rPr lang="en-IN" dirty="0"/>
              <a:t>&amp;</a:t>
            </a:r>
          </a:p>
          <a:p>
            <a:pPr algn="r"/>
            <a:r>
              <a:rPr lang="en-IN" dirty="0"/>
              <a:t>Any Question…?</a:t>
            </a:r>
          </a:p>
        </p:txBody>
      </p:sp>
    </p:spTree>
    <p:extLst>
      <p:ext uri="{BB962C8B-B14F-4D97-AF65-F5344CB8AC3E}">
        <p14:creationId xmlns:p14="http://schemas.microsoft.com/office/powerpoint/2010/main" val="372421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2"/>
            <a:ext cx="8485742" cy="5646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develop a robust and accurate fraud detection model using supervised learning classification techniques. The model should be able to classify transactions or activities into two categories: "fraudulent" and "non-fraudulent," based on historical data and relevant features.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provided for this project contains historical transaction data, where each transaction is described by a set of features. These features  includes such as transaction amount, transaction date and time, user information, and other relevant details. Additionally, each transaction is labeled as either "fraudulent" or "non-fraudulent.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ea typeface="굴림" panose="020B0600000101010101" pitchFamily="34" charset="-127"/>
              </a:rPr>
              <a:t>Problem </a:t>
            </a:r>
            <a:r>
              <a:rPr lang="en-US" sz="4000" u="sng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Definition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21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55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31812"/>
            <a:ext cx="8537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About Dataset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83E2D8-9E15-45FA-8E52-C74E5EE87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56937"/>
              </p:ext>
            </p:extLst>
          </p:nvPr>
        </p:nvGraphicFramePr>
        <p:xfrm>
          <a:off x="533400" y="980500"/>
          <a:ext cx="8406572" cy="557268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516219">
                  <a:extLst>
                    <a:ext uri="{9D8B030D-6E8A-4147-A177-3AD203B41FA5}">
                      <a16:colId xmlns:a16="http://schemas.microsoft.com/office/drawing/2014/main" val="1316902479"/>
                    </a:ext>
                  </a:extLst>
                </a:gridCol>
                <a:gridCol w="1858096">
                  <a:extLst>
                    <a:ext uri="{9D8B030D-6E8A-4147-A177-3AD203B41FA5}">
                      <a16:colId xmlns:a16="http://schemas.microsoft.com/office/drawing/2014/main" val="3239299803"/>
                    </a:ext>
                  </a:extLst>
                </a:gridCol>
                <a:gridCol w="4876772">
                  <a:extLst>
                    <a:ext uri="{9D8B030D-6E8A-4147-A177-3AD203B41FA5}">
                      <a16:colId xmlns:a16="http://schemas.microsoft.com/office/drawing/2014/main" val="4001452300"/>
                    </a:ext>
                  </a:extLst>
                </a:gridCol>
                <a:gridCol w="1155485">
                  <a:extLst>
                    <a:ext uri="{9D8B030D-6E8A-4147-A177-3AD203B41FA5}">
                      <a16:colId xmlns:a16="http://schemas.microsoft.com/office/drawing/2014/main" val="1552776235"/>
                    </a:ext>
                  </a:extLst>
                </a:gridCol>
              </a:tblGrid>
              <a:tr h="1685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 name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3415690331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Accountnumber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identifier for the account associated with the transaction.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Float64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3257697252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Customerid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identifier for the customer associated with the account.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Float64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3091833785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Creditlimit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credit limit assigned to the account.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Float64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1693201776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Availablemoney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available balance in the account.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Float64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360733569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Transactiondatetime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and time of the transaction.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2602885197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Transactionamount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amount of money involved in the transaction.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Float64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3015120402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Merchantname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merchant where the transaction took place.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1190410797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Acqcountry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 where the acquiring bank is located.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652068611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Merchantcountrycode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 code of the merchant's location.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2929289847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Posentrymode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 of service (POS) entry mode for the transaction.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344648945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Posconditioncode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 of the POS at the time of the transaction.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3013127326"/>
                  </a:ext>
                </a:extLst>
              </a:tr>
              <a:tr h="340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Merchantcategorycode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indicating the category of the merchant.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2819918196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Currentexpdate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Expiration date of the card at the time of the transaction.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2950100393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Accountopendate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when the account was opened.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1719268969"/>
                  </a:ext>
                </a:extLst>
              </a:tr>
              <a:tr h="340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Dateoflastaddresschange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of the last address change on the account.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54742917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Cardcvv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CVV (card verification value) of the card.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2056545946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Enteredcvv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CVV entered during the transaction.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3102287490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Cardlast4digits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 4 digits of the card number.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1882826941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Transactiontype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the transaction (</a:t>
                      </a: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e.G.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Purchase, cash advance).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2981752407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Echobuffer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echo buffer associated with the transaction.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2711067769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Currentbalance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balance in the account.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Float64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1490518849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Merchantcity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 where the merchant is located.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3746075105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Merchantstate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where the merchant is located.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2751777058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Merchantzip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ZIP code of the merchant's location.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3524171261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Cardpresent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Indicator whether the card was present during the transaction.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4090011000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Posonpremises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Indicator whether the POS was on the merchant's premises.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1366040087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Recurringauthind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Indicator for recurring authorization.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462992879"/>
                  </a:ext>
                </a:extLst>
              </a:tr>
              <a:tr h="340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Expirationdatekeyinmatch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Indicator whether the expiration date matches during key-in transactions.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1105550610"/>
                  </a:ext>
                </a:extLst>
              </a:tr>
              <a:tr h="168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Isfraud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Indicator whether the transaction is fraudulent.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64" marR="50964" marT="0" marB="0"/>
                </a:tc>
                <a:extLst>
                  <a:ext uri="{0D108BD9-81ED-4DB2-BD59-A6C34878D82A}">
                    <a16:rowId xmlns:a16="http://schemas.microsoft.com/office/drawing/2014/main" val="417983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9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-76200" y="1295400"/>
            <a:ext cx="9072138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has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786363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29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Variables, The Complexity in finding the solution to the problem based on the Chosen Sampling Techniques (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Stratified &amp; Smote Sampling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 algn="l"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Calculating the Proportion to Target Variables Major Class of Fraud Transaction is False Minor Class of Fraud Transaction is True with ratio of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98.5 : 1.5</a:t>
            </a:r>
          </a:p>
          <a:p>
            <a:pPr lvl="1" algn="l">
              <a:lnSpc>
                <a:spcPct val="150000"/>
              </a:lnSpc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Version: 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'3.10.9 | packaged by Anaconda, Inc. | (main, Mar 1 2023, 18:18:15) [MSC v.1916 64 bit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(AMD64)]’.</a:t>
            </a:r>
          </a:p>
          <a:p>
            <a:pPr algn="l"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0102" y="226741"/>
            <a:ext cx="8537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and Spread of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212596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C900-5144-5069-61C1-0995C0DD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804862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Variables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D699-331E-E905-7EDB-89D293A67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columns with 100% null values, which includes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Excluding the following variables from the dataset as they are irrelevant to the target and may introduce confusion during model building: </a:t>
            </a:r>
          </a:p>
          <a:p>
            <a:pPr algn="just">
              <a:lnSpc>
                <a:spcPct val="150000"/>
              </a:lnSpc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3223D-C67B-4579-8C81-1536E2173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933795"/>
              </p:ext>
            </p:extLst>
          </p:nvPr>
        </p:nvGraphicFramePr>
        <p:xfrm>
          <a:off x="1524000" y="4741862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129665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26886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merchantName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cardCVV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90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accountNumber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enteredCVV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8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customerId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currentExpDate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75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cardLast4Digits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dateOfLastAddressChange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8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transactionDateTime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accountOpenDate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2488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34ED3F-A351-47EE-855F-00CAD0C0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27951"/>
              </p:ext>
            </p:extLst>
          </p:nvPr>
        </p:nvGraphicFramePr>
        <p:xfrm>
          <a:off x="1450848" y="1706880"/>
          <a:ext cx="60960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2952410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8673060"/>
                    </a:ext>
                  </a:extLst>
                </a:gridCol>
              </a:tblGrid>
              <a:tr h="490479">
                <a:tc>
                  <a:txBody>
                    <a:bodyPr/>
                    <a:lstStyle/>
                    <a:p>
                      <a:r>
                        <a:rPr lang="en-IN" sz="1600" b="0" dirty="0">
                          <a:effectLst/>
                        </a:rPr>
                        <a:t>echoBuffer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effectLst/>
                        </a:rPr>
                        <a:t>MerchantZip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168162"/>
                  </a:ext>
                </a:extLst>
              </a:tr>
              <a:tr h="283962">
                <a:tc>
                  <a:txBody>
                    <a:bodyPr/>
                    <a:lstStyle/>
                    <a:p>
                      <a:r>
                        <a:rPr lang="en-IN" sz="1600" b="0" dirty="0">
                          <a:effectLst/>
                        </a:rPr>
                        <a:t>merchantCity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effectLst/>
                        </a:rPr>
                        <a:t>PosOnPremises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90319"/>
                  </a:ext>
                </a:extLst>
              </a:tr>
              <a:tr h="490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effectLst/>
                        </a:rPr>
                        <a:t>MerchantState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effectLst/>
                        </a:rPr>
                        <a:t>RecurringAuthInd.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3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22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DFB5-1848-C693-8AC0-98730F5B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16342"/>
            <a:ext cx="8229600" cy="45719"/>
          </a:xfrm>
        </p:spPr>
        <p:txBody>
          <a:bodyPr>
            <a:normAutofit fontScale="90000"/>
          </a:bodyPr>
          <a:lstStyle/>
          <a:p>
            <a:pPr algn="l"/>
            <a:r>
              <a:rPr lang="en-IN" sz="3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Imputation</a:t>
            </a: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Method In the Field of Data Science (Imputation Using Mode: Highest Frequency Observed Values)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Treatment: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refrained from addressing any outliers in the dataset, given its financial nature.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Using Random Forest Classification before Analysing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A31EFBB-A0A8-3E57-45CF-424C2EFC4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14600"/>
            <a:ext cx="6817590" cy="4221480"/>
          </a:xfrm>
        </p:spPr>
      </p:pic>
    </p:spTree>
    <p:extLst>
      <p:ext uri="{BB962C8B-B14F-4D97-AF65-F5344CB8AC3E}">
        <p14:creationId xmlns:p14="http://schemas.microsoft.com/office/powerpoint/2010/main" val="300578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7034A9-9F2E-00F4-FE74-1BB77FA96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42" y="1285220"/>
            <a:ext cx="8612553" cy="53599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94675E-D551-8C8C-0CF8-6915A9E091D4}"/>
              </a:ext>
            </a:extLst>
          </p:cNvPr>
          <p:cNvSpPr txBox="1"/>
          <p:nvPr/>
        </p:nvSpPr>
        <p:spPr>
          <a:xfrm>
            <a:off x="416767" y="762000"/>
            <a:ext cx="7612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Numerical Analysis (Correlation Matrix of Heatmap)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0A11B-A28D-B29E-AD8A-7C68E2A9B42E}"/>
              </a:ext>
            </a:extLst>
          </p:cNvPr>
          <p:cNvSpPr txBox="1"/>
          <p:nvPr/>
        </p:nvSpPr>
        <p:spPr>
          <a:xfrm>
            <a:off x="435428" y="33706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809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DDEA-041D-092B-C317-0EE35D97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09600"/>
            <a:ext cx="3048000" cy="109538"/>
          </a:xfrm>
        </p:spPr>
        <p:txBody>
          <a:bodyPr>
            <a:normAutofit fontScale="90000"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transactionAmount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isFraud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BC6B7E-B463-7BAF-0ECF-8571347F9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8201"/>
            <a:ext cx="3733800" cy="2438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CCB1A9-F29E-10EA-D1B1-59500F6034FB}"/>
              </a:ext>
            </a:extLst>
          </p:cNvPr>
          <p:cNvSpPr txBox="1"/>
          <p:nvPr/>
        </p:nvSpPr>
        <p:spPr>
          <a:xfrm>
            <a:off x="457200" y="8638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Analysis: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047FC-AE0D-DB0B-81AD-3F77395FE6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838200"/>
            <a:ext cx="3886200" cy="2362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616B75-BAE0-10A8-9EE5-8DDB7E445ADB}"/>
              </a:ext>
            </a:extLst>
          </p:cNvPr>
          <p:cNvSpPr txBox="1"/>
          <p:nvPr/>
        </p:nvSpPr>
        <p:spPr>
          <a:xfrm>
            <a:off x="4953000" y="40791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availableMoney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isFraud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F598AF-FDF8-0A0D-B219-BA18440616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43400"/>
            <a:ext cx="3657600" cy="2133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1F87DB-F105-D33D-3B3A-1112754677CE}"/>
              </a:ext>
            </a:extLst>
          </p:cNvPr>
          <p:cNvSpPr txBox="1"/>
          <p:nvPr/>
        </p:nvSpPr>
        <p:spPr>
          <a:xfrm>
            <a:off x="533401" y="3962400"/>
            <a:ext cx="3581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currentBalance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isFraud</a:t>
            </a:r>
            <a:endParaRPr lang="en-IN" dirty="0"/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D235EF-03F1-DF75-595C-8BF161263B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343399"/>
            <a:ext cx="4114800" cy="19812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FCDE23-8280-C21C-0ED3-2A0BF4AF8698}"/>
              </a:ext>
            </a:extLst>
          </p:cNvPr>
          <p:cNvSpPr txBox="1"/>
          <p:nvPr/>
        </p:nvSpPr>
        <p:spPr>
          <a:xfrm>
            <a:off x="4876800" y="3886200"/>
            <a:ext cx="4335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Days_After_last_address_change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isFraud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52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0BF55D-9376-0B07-2950-9487DFA5AE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00"/>
            <a:ext cx="8458200" cy="250293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DAE163-82F9-3E00-BBA1-3E87DFBA37E5}"/>
              </a:ext>
            </a:extLst>
          </p:cNvPr>
          <p:cNvSpPr txBox="1"/>
          <p:nvPr/>
        </p:nvSpPr>
        <p:spPr>
          <a:xfrm>
            <a:off x="609601" y="36218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transaction_date</a:t>
            </a:r>
            <a:r>
              <a:rPr lang="en-US" dirty="0"/>
              <a:t> Vs </a:t>
            </a:r>
            <a:r>
              <a:rPr lang="en-US" dirty="0" err="1"/>
              <a:t>isFraud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627CC6-3FF1-D96F-2B70-9011579A0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810000"/>
            <a:ext cx="8458200" cy="28651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7A4C7D-F072-89B0-E69F-B037BEEBA628}"/>
              </a:ext>
            </a:extLst>
          </p:cNvPr>
          <p:cNvSpPr txBox="1"/>
          <p:nvPr/>
        </p:nvSpPr>
        <p:spPr>
          <a:xfrm>
            <a:off x="647701" y="3352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transaction_month</a:t>
            </a:r>
            <a:r>
              <a:rPr lang="en-US" dirty="0"/>
              <a:t> Vs </a:t>
            </a:r>
            <a:r>
              <a:rPr lang="en-US" dirty="0" err="1"/>
              <a:t>isFraud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05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8078</TotalTime>
  <Words>1397</Words>
  <Application>Microsoft Office PowerPoint</Application>
  <PresentationFormat>On-screen Show (4:3)</PresentationFormat>
  <Paragraphs>327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Dropping Variables</vt:lpstr>
      <vt:lpstr>Missing Value Imputation  The Most Common Method In the Field of Data Science (Imputation Using Mode: Highest Frequency Observed Values)  Outlier Treatment: We have refrained from addressing any outliers in the dataset, given its financial nature.  Feature Importance Using Random Forest Classification before Analysing</vt:lpstr>
      <vt:lpstr>PowerPoint Presentation</vt:lpstr>
      <vt:lpstr>transactionAmount Vs isFraud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Model Performance:</vt:lpstr>
      <vt:lpstr>PowerPoint Presentation</vt:lpstr>
      <vt:lpstr>Top 7 important Features from best Model:</vt:lpstr>
      <vt:lpstr>Business Interpretation: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Babloo Kumar</cp:lastModifiedBy>
  <cp:revision>384</cp:revision>
  <dcterms:created xsi:type="dcterms:W3CDTF">2017-03-30T12:09:41Z</dcterms:created>
  <dcterms:modified xsi:type="dcterms:W3CDTF">2023-11-04T03:00:48Z</dcterms:modified>
</cp:coreProperties>
</file>