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2229-2912-4E1D-AD92-623216497538}"/>
              </a:ext>
            </a:extLst>
          </p:cNvPr>
          <p:cNvSpPr>
            <a:spLocks noGrp="1"/>
          </p:cNvSpPr>
          <p:nvPr>
            <p:ph type="ctrTitle"/>
          </p:nvPr>
        </p:nvSpPr>
        <p:spPr/>
        <p:txBody>
          <a:bodyPr/>
          <a:lstStyle/>
          <a:p>
            <a:r>
              <a:rPr lang="en-AU" sz="5000" dirty="0"/>
              <a:t>Battle of Neighbourhoods</a:t>
            </a:r>
          </a:p>
        </p:txBody>
      </p:sp>
      <p:sp>
        <p:nvSpPr>
          <p:cNvPr id="3" name="Subtitle 2">
            <a:extLst>
              <a:ext uri="{FF2B5EF4-FFF2-40B4-BE49-F238E27FC236}">
                <a16:creationId xmlns:a16="http://schemas.microsoft.com/office/drawing/2014/main" id="{A267B67A-5A6A-492F-A3F9-CC6DF19035DE}"/>
              </a:ext>
            </a:extLst>
          </p:cNvPr>
          <p:cNvSpPr>
            <a:spLocks noGrp="1"/>
          </p:cNvSpPr>
          <p:nvPr>
            <p:ph type="subTitle" idx="1"/>
          </p:nvPr>
        </p:nvSpPr>
        <p:spPr/>
        <p:txBody>
          <a:bodyPr/>
          <a:lstStyle/>
          <a:p>
            <a:r>
              <a:rPr lang="en-AU" dirty="0"/>
              <a:t>Coursera Capstone project by </a:t>
            </a:r>
            <a:r>
              <a:rPr lang="en-AU" b="1" dirty="0"/>
              <a:t>Manoj babu Paramadayalan</a:t>
            </a:r>
          </a:p>
        </p:txBody>
      </p:sp>
    </p:spTree>
    <p:extLst>
      <p:ext uri="{BB962C8B-B14F-4D97-AF65-F5344CB8AC3E}">
        <p14:creationId xmlns:p14="http://schemas.microsoft.com/office/powerpoint/2010/main" val="197060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83961F3-FEF0-4654-8785-C1E057F07526}"/>
              </a:ext>
            </a:extLst>
          </p:cNvPr>
          <p:cNvSpPr>
            <a:spLocks noGrp="1"/>
          </p:cNvSpPr>
          <p:nvPr>
            <p:ph type="title"/>
          </p:nvPr>
        </p:nvSpPr>
        <p:spPr>
          <a:xfrm>
            <a:off x="673754" y="643467"/>
            <a:ext cx="4203045" cy="1375608"/>
          </a:xfrm>
        </p:spPr>
        <p:txBody>
          <a:bodyPr anchor="ctr">
            <a:normAutofit/>
          </a:bodyPr>
          <a:lstStyle/>
          <a:p>
            <a:r>
              <a:rPr lang="en-AU" b="1" dirty="0">
                <a:solidFill>
                  <a:schemeClr val="bg1"/>
                </a:solidFill>
              </a:rPr>
              <a:t>Result Section</a:t>
            </a:r>
            <a:br>
              <a:rPr lang="en-AU" b="1" dirty="0">
                <a:solidFill>
                  <a:schemeClr val="bg1"/>
                </a:solidFill>
              </a:rPr>
            </a:br>
            <a:endParaRPr lang="en-AU" dirty="0">
              <a:solidFill>
                <a:schemeClr val="bg1"/>
              </a:solidFill>
            </a:endParaRPr>
          </a:p>
        </p:txBody>
      </p:sp>
      <p:sp>
        <p:nvSpPr>
          <p:cNvPr id="8" name="Content Placeholder 7">
            <a:extLst>
              <a:ext uri="{FF2B5EF4-FFF2-40B4-BE49-F238E27FC236}">
                <a16:creationId xmlns:a16="http://schemas.microsoft.com/office/drawing/2014/main" id="{7A08E5BC-6375-4945-B327-A9B05BECC1F1}"/>
              </a:ext>
            </a:extLst>
          </p:cNvPr>
          <p:cNvSpPr>
            <a:spLocks noGrp="1"/>
          </p:cNvSpPr>
          <p:nvPr>
            <p:ph idx="1"/>
          </p:nvPr>
        </p:nvSpPr>
        <p:spPr>
          <a:xfrm>
            <a:off x="673754" y="1416315"/>
            <a:ext cx="3973943" cy="5019653"/>
          </a:xfrm>
        </p:spPr>
        <p:txBody>
          <a:bodyPr>
            <a:normAutofit fontScale="92500" lnSpcReduction="10000"/>
          </a:bodyPr>
          <a:lstStyle/>
          <a:p>
            <a:r>
              <a:rPr lang="en-AU" dirty="0">
                <a:solidFill>
                  <a:schemeClr val="bg1"/>
                </a:solidFill>
              </a:rPr>
              <a:t>In this section all the required information to make the apartment selection is consolidated in one map. The Map of Canberra with rental places, bus station locations and cluster of venues.</a:t>
            </a:r>
          </a:p>
          <a:p>
            <a:r>
              <a:rPr lang="en-AU" dirty="0">
                <a:solidFill>
                  <a:schemeClr val="bg1"/>
                </a:solidFill>
              </a:rPr>
              <a:t>Red dots are bus stations, Blue dots are apartments available for rent, Bubbles are the clusters of venues</a:t>
            </a:r>
          </a:p>
          <a:p>
            <a:r>
              <a:rPr lang="en-AU" dirty="0">
                <a:solidFill>
                  <a:schemeClr val="bg1"/>
                </a:solidFill>
              </a:rPr>
              <a:t>After examining, I was able to choose one location that meet the desired requirements.</a:t>
            </a:r>
          </a:p>
          <a:p>
            <a:r>
              <a:rPr lang="en-AU" dirty="0">
                <a:solidFill>
                  <a:schemeClr val="bg1"/>
                </a:solidFill>
              </a:rPr>
              <a:t>Apartment 1: Forrest Neighbourhood and it is near 'LA PEROUSE ST AFTER CALEY CR' bus station, Cluster # 1 Monthly rent : 712.5 AUD</a:t>
            </a:r>
          </a:p>
          <a:p>
            <a:endParaRPr lang="en-US" dirty="0">
              <a:solidFill>
                <a:schemeClr val="bg1"/>
              </a:solidFill>
            </a:endParaRPr>
          </a:p>
        </p:txBody>
      </p:sp>
      <p:pic>
        <p:nvPicPr>
          <p:cNvPr id="4" name="Content Placeholder 3">
            <a:extLst>
              <a:ext uri="{FF2B5EF4-FFF2-40B4-BE49-F238E27FC236}">
                <a16:creationId xmlns:a16="http://schemas.microsoft.com/office/drawing/2014/main" id="{34C460A2-EE11-40B7-80E5-D334A1698084}"/>
              </a:ext>
            </a:extLst>
          </p:cNvPr>
          <p:cNvPicPr>
            <a:picLocks/>
          </p:cNvPicPr>
          <p:nvPr/>
        </p:nvPicPr>
        <p:blipFill>
          <a:blip r:embed="rId2"/>
          <a:stretch>
            <a:fillRect/>
          </a:stretch>
        </p:blipFill>
        <p:spPr>
          <a:xfrm>
            <a:off x="5716872" y="643467"/>
            <a:ext cx="6038823" cy="5792502"/>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3308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1AA9-D98E-4759-BD21-78E6D5269770}"/>
              </a:ext>
            </a:extLst>
          </p:cNvPr>
          <p:cNvSpPr>
            <a:spLocks noGrp="1"/>
          </p:cNvSpPr>
          <p:nvPr>
            <p:ph type="title"/>
          </p:nvPr>
        </p:nvSpPr>
        <p:spPr/>
        <p:txBody>
          <a:bodyPr/>
          <a:lstStyle/>
          <a:p>
            <a:r>
              <a:rPr lang="en-AU" dirty="0"/>
              <a:t>Discussion &amp; Conclusion</a:t>
            </a:r>
          </a:p>
        </p:txBody>
      </p:sp>
      <p:sp>
        <p:nvSpPr>
          <p:cNvPr id="3" name="Content Placeholder 2">
            <a:extLst>
              <a:ext uri="{FF2B5EF4-FFF2-40B4-BE49-F238E27FC236}">
                <a16:creationId xmlns:a16="http://schemas.microsoft.com/office/drawing/2014/main" id="{81D3CEFC-B2F9-4EA4-8EEF-CDAA347924DC}"/>
              </a:ext>
            </a:extLst>
          </p:cNvPr>
          <p:cNvSpPr>
            <a:spLocks noGrp="1"/>
          </p:cNvSpPr>
          <p:nvPr>
            <p:ph idx="1"/>
          </p:nvPr>
        </p:nvSpPr>
        <p:spPr/>
        <p:txBody>
          <a:bodyPr/>
          <a:lstStyle/>
          <a:p>
            <a:pPr algn="just"/>
            <a:r>
              <a:rPr lang="en-AU" dirty="0"/>
              <a:t>In this study, I analysed the relationship between Venues, commute stations and House rents. I identified that different type of venues and nearby commute stations play an important role for house/apartment rental prices in that Neighbourhood. I built Maps with markers each for venues, bus stations and rental places to compare and find the right place like my current place. These maps can be very useful in helping anyone to explore and decide a right place to move in into Canberra.</a:t>
            </a:r>
          </a:p>
          <a:p>
            <a:pPr algn="just"/>
            <a:r>
              <a:rPr lang="en-AU" dirty="0"/>
              <a:t>This project has shown me a practical application to resolve a real-world scenario using Data Science tools and methodologies. The mapping with Folium is a very powerful technique to consolidate information and make the analysis and decision thoroughly and with confidence.</a:t>
            </a:r>
          </a:p>
          <a:p>
            <a:endParaRPr lang="en-AU" dirty="0"/>
          </a:p>
        </p:txBody>
      </p:sp>
    </p:spTree>
    <p:extLst>
      <p:ext uri="{BB962C8B-B14F-4D97-AF65-F5344CB8AC3E}">
        <p14:creationId xmlns:p14="http://schemas.microsoft.com/office/powerpoint/2010/main" val="258164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1000-2D81-472E-9BA5-92EA490C5AE5}"/>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7AD47882-2F32-41AD-9804-04F5D46F20DC}"/>
              </a:ext>
            </a:extLst>
          </p:cNvPr>
          <p:cNvSpPr>
            <a:spLocks noGrp="1"/>
          </p:cNvSpPr>
          <p:nvPr>
            <p:ph idx="1"/>
          </p:nvPr>
        </p:nvSpPr>
        <p:spPr/>
        <p:txBody>
          <a:bodyPr>
            <a:normAutofit lnSpcReduction="10000"/>
          </a:bodyPr>
          <a:lstStyle/>
          <a:p>
            <a:pPr algn="just"/>
            <a:r>
              <a:rPr lang="en-AU" dirty="0"/>
              <a:t>I currently live in Melbourne and I have been offered a great opportunity to work for a leading Finance firm in Canberra. I am very excited and I want to use this opportunity to practice my learnings from Coursera in order to answer my key question, finding out an affordable and enjoyable place similar to mine now in Melbourne.</a:t>
            </a:r>
          </a:p>
          <a:p>
            <a:r>
              <a:rPr lang="en-AU" dirty="0"/>
              <a:t>In order to make a comparison and evaluation of the rental options in Canberra, I must set some basis, therefore the apartment in Canberra must meet the following demands:</a:t>
            </a:r>
          </a:p>
          <a:p>
            <a:pPr lvl="1"/>
            <a:r>
              <a:rPr lang="en-AU" dirty="0"/>
              <a:t>Apartment Size : 2-3 bedroom unit</a:t>
            </a:r>
          </a:p>
          <a:p>
            <a:pPr lvl="1"/>
            <a:r>
              <a:rPr lang="en-AU" dirty="0"/>
              <a:t>Location : Close to public commute stations</a:t>
            </a:r>
          </a:p>
          <a:p>
            <a:pPr lvl="1"/>
            <a:r>
              <a:rPr lang="en-AU" dirty="0"/>
              <a:t>Rent: Not more than 800 per week</a:t>
            </a:r>
          </a:p>
          <a:p>
            <a:pPr lvl="1"/>
            <a:r>
              <a:rPr lang="en-AU" dirty="0"/>
              <a:t>Others: amenities in the selected neighbourhood shall be similar to current residence</a:t>
            </a:r>
          </a:p>
          <a:p>
            <a:endParaRPr lang="en-AU" dirty="0"/>
          </a:p>
        </p:txBody>
      </p:sp>
    </p:spTree>
    <p:extLst>
      <p:ext uri="{BB962C8B-B14F-4D97-AF65-F5344CB8AC3E}">
        <p14:creationId xmlns:p14="http://schemas.microsoft.com/office/powerpoint/2010/main" val="368162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BA56-796B-4790-84A3-3766EA4A253D}"/>
              </a:ext>
            </a:extLst>
          </p:cNvPr>
          <p:cNvSpPr>
            <a:spLocks noGrp="1"/>
          </p:cNvSpPr>
          <p:nvPr>
            <p:ph type="title"/>
          </p:nvPr>
        </p:nvSpPr>
        <p:spPr/>
        <p:txBody>
          <a:bodyPr/>
          <a:lstStyle/>
          <a:p>
            <a:r>
              <a:rPr lang="en-AU" dirty="0"/>
              <a:t>Data Required</a:t>
            </a:r>
          </a:p>
        </p:txBody>
      </p:sp>
      <p:sp>
        <p:nvSpPr>
          <p:cNvPr id="3" name="Content Placeholder 2">
            <a:extLst>
              <a:ext uri="{FF2B5EF4-FFF2-40B4-BE49-F238E27FC236}">
                <a16:creationId xmlns:a16="http://schemas.microsoft.com/office/drawing/2014/main" id="{03784ACE-B2F4-4963-A319-5EFCB161EF2C}"/>
              </a:ext>
            </a:extLst>
          </p:cNvPr>
          <p:cNvSpPr>
            <a:spLocks noGrp="1"/>
          </p:cNvSpPr>
          <p:nvPr>
            <p:ph idx="1"/>
          </p:nvPr>
        </p:nvSpPr>
        <p:spPr/>
        <p:txBody>
          <a:bodyPr/>
          <a:lstStyle/>
          <a:p>
            <a:r>
              <a:rPr lang="en-AU" dirty="0"/>
              <a:t>List of Boroughs and neighbourhoods of Canberra with their geodata (latitude and longitude)</a:t>
            </a:r>
          </a:p>
          <a:p>
            <a:r>
              <a:rPr lang="en-AU" dirty="0"/>
              <a:t>List of bus stations in Canberra with their address location</a:t>
            </a:r>
          </a:p>
          <a:p>
            <a:r>
              <a:rPr lang="en-AU" dirty="0"/>
              <a:t>List of apartments for rent in Canberra with their addresses, no.of beds and weekly rent</a:t>
            </a:r>
          </a:p>
          <a:p>
            <a:r>
              <a:rPr lang="en-AU" dirty="0"/>
              <a:t>Venues for each Canberra neighbourhood</a:t>
            </a:r>
          </a:p>
          <a:p>
            <a:r>
              <a:rPr lang="en-AU" dirty="0"/>
              <a:t>Venues near my location in Melbourne</a:t>
            </a:r>
          </a:p>
          <a:p>
            <a:endParaRPr lang="en-AU" dirty="0"/>
          </a:p>
        </p:txBody>
      </p:sp>
    </p:spTree>
    <p:extLst>
      <p:ext uri="{BB962C8B-B14F-4D97-AF65-F5344CB8AC3E}">
        <p14:creationId xmlns:p14="http://schemas.microsoft.com/office/powerpoint/2010/main" val="112805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1D45-C5E9-4E66-A0F3-F6FD334EFD38}"/>
              </a:ext>
            </a:extLst>
          </p:cNvPr>
          <p:cNvSpPr>
            <a:spLocks noGrp="1"/>
          </p:cNvSpPr>
          <p:nvPr>
            <p:ph type="title"/>
          </p:nvPr>
        </p:nvSpPr>
        <p:spPr/>
        <p:txBody>
          <a:bodyPr/>
          <a:lstStyle/>
          <a:p>
            <a:r>
              <a:rPr lang="en-AU" dirty="0"/>
              <a:t>Data acquisition and cleaning</a:t>
            </a:r>
          </a:p>
        </p:txBody>
      </p:sp>
      <p:sp>
        <p:nvSpPr>
          <p:cNvPr id="3" name="Content Placeholder 2">
            <a:extLst>
              <a:ext uri="{FF2B5EF4-FFF2-40B4-BE49-F238E27FC236}">
                <a16:creationId xmlns:a16="http://schemas.microsoft.com/office/drawing/2014/main" id="{E2B7475E-E4EF-4002-9D72-503DAC7FC2DA}"/>
              </a:ext>
            </a:extLst>
          </p:cNvPr>
          <p:cNvSpPr>
            <a:spLocks noGrp="1"/>
          </p:cNvSpPr>
          <p:nvPr>
            <p:ph idx="1"/>
          </p:nvPr>
        </p:nvSpPr>
        <p:spPr/>
        <p:txBody>
          <a:bodyPr/>
          <a:lstStyle/>
          <a:p>
            <a:r>
              <a:rPr lang="en-AU" dirty="0"/>
              <a:t>Rental prices data has been collected using webpage scraping and manual data collection from rental websites. </a:t>
            </a:r>
          </a:p>
          <a:p>
            <a:r>
              <a:rPr lang="en-AU" dirty="0"/>
              <a:t>The Geodata for rental prices dataset has been acquired using </a:t>
            </a:r>
            <a:r>
              <a:rPr lang="en-AU"/>
              <a:t>Nominatin</a:t>
            </a:r>
            <a:endParaRPr lang="en-AU" dirty="0"/>
          </a:p>
          <a:p>
            <a:r>
              <a:rPr lang="en-AU" dirty="0"/>
              <a:t>The key dataset of Canberra (Neighbourhood, Postcode with latitude &amp; longitude data) has been downloaded Australia Post Website.</a:t>
            </a:r>
          </a:p>
          <a:p>
            <a:r>
              <a:rPr lang="en-AU" dirty="0"/>
              <a:t>The bus station dataset (Stop Name, Neighbourhood, Postcode with latitude &amp; longitude data) has been downloaded from data.gov.au</a:t>
            </a:r>
          </a:p>
        </p:txBody>
      </p:sp>
    </p:spTree>
    <p:extLst>
      <p:ext uri="{BB962C8B-B14F-4D97-AF65-F5344CB8AC3E}">
        <p14:creationId xmlns:p14="http://schemas.microsoft.com/office/powerpoint/2010/main" val="208158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a:extLst>
              <a:ext uri="{FF2B5EF4-FFF2-40B4-BE49-F238E27FC236}">
                <a16:creationId xmlns:a16="http://schemas.microsoft.com/office/drawing/2014/main" id="{A6EDA5F5-EE52-43C7-84DC-93C3C867C053}"/>
              </a:ext>
            </a:extLst>
          </p:cNvPr>
          <p:cNvPicPr>
            <a:picLocks noGrp="1"/>
          </p:cNvPicPr>
          <p:nvPr>
            <p:ph idx="1"/>
          </p:nvPr>
        </p:nvPicPr>
        <p:blipFill rotWithShape="1">
          <a:blip r:embed="rId2"/>
          <a:srcRect l="23051" t="9091" r="7376"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52ADFC77-8CFA-4979-BD01-173A32AFC32A}"/>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ctr"/>
            <a:r>
              <a:rPr lang="en-US" sz="4800" dirty="0"/>
              <a:t>Exploratory Data Analysis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0382D63-AE1F-48FC-8A2F-88BC1E007ED6}"/>
              </a:ext>
            </a:extLst>
          </p:cNvPr>
          <p:cNvSpPr txBox="1"/>
          <p:nvPr/>
        </p:nvSpPr>
        <p:spPr>
          <a:xfrm>
            <a:off x="946297" y="4295553"/>
            <a:ext cx="4341721" cy="369332"/>
          </a:xfrm>
          <a:prstGeom prst="rect">
            <a:avLst/>
          </a:prstGeom>
          <a:noFill/>
        </p:spPr>
        <p:txBody>
          <a:bodyPr wrap="square" rtlCol="0">
            <a:spAutoFit/>
          </a:bodyPr>
          <a:lstStyle/>
          <a:p>
            <a:r>
              <a:rPr lang="en-AU" dirty="0"/>
              <a:t>Venues around current Neighbourhood</a:t>
            </a:r>
          </a:p>
        </p:txBody>
      </p:sp>
    </p:spTree>
    <p:extLst>
      <p:ext uri="{BB962C8B-B14F-4D97-AF65-F5344CB8AC3E}">
        <p14:creationId xmlns:p14="http://schemas.microsoft.com/office/powerpoint/2010/main" val="313043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E700EB-3040-40AE-AB5D-CF6FB6C25AAC}"/>
              </a:ext>
            </a:extLst>
          </p:cNvPr>
          <p:cNvPicPr>
            <a:picLocks/>
          </p:cNvPicPr>
          <p:nvPr/>
        </p:nvPicPr>
        <p:blipFill rotWithShape="1">
          <a:blip r:embed="rId2"/>
          <a:srcRect l="16553" r="4895"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66F7058-00DD-4979-BD9D-0D60C6D4EDFF}"/>
              </a:ext>
            </a:extLst>
          </p:cNvPr>
          <p:cNvSpPr>
            <a:spLocks noGrp="1"/>
          </p:cNvSpPr>
          <p:nvPr>
            <p:ph type="title"/>
          </p:nvPr>
        </p:nvSpPr>
        <p:spPr>
          <a:xfrm>
            <a:off x="677333" y="609600"/>
            <a:ext cx="3851123" cy="1320800"/>
          </a:xfrm>
        </p:spPr>
        <p:txBody>
          <a:bodyPr>
            <a:normAutofit/>
          </a:bodyPr>
          <a:lstStyle/>
          <a:p>
            <a:pPr>
              <a:lnSpc>
                <a:spcPct val="90000"/>
              </a:lnSpc>
            </a:pPr>
            <a:r>
              <a:rPr lang="en-AU" sz="2800"/>
              <a:t>Canberra Neighbourhood Map with Cluster of Venues</a:t>
            </a:r>
          </a:p>
        </p:txBody>
      </p:sp>
      <p:sp>
        <p:nvSpPr>
          <p:cNvPr id="8" name="Content Placeholder 7">
            <a:extLst>
              <a:ext uri="{FF2B5EF4-FFF2-40B4-BE49-F238E27FC236}">
                <a16:creationId xmlns:a16="http://schemas.microsoft.com/office/drawing/2014/main" id="{F52C68C1-3A64-4079-8286-6AD3A8FDA2C5}"/>
              </a:ext>
            </a:extLst>
          </p:cNvPr>
          <p:cNvSpPr>
            <a:spLocks noGrp="1"/>
          </p:cNvSpPr>
          <p:nvPr>
            <p:ph idx="1"/>
          </p:nvPr>
        </p:nvSpPr>
        <p:spPr>
          <a:xfrm>
            <a:off x="677333" y="2160589"/>
            <a:ext cx="4564517" cy="3880773"/>
          </a:xfrm>
        </p:spPr>
        <p:txBody>
          <a:bodyPr>
            <a:normAutofit/>
          </a:bodyPr>
          <a:lstStyle/>
          <a:p>
            <a:pPr algn="just"/>
            <a:r>
              <a:rPr lang="en-AU" dirty="0"/>
              <a:t>Using KNN Algorithm, we were able to cluster the venues in Canberra so that we can compare and Analyse the rental places and bus stations nearby in the next steps.</a:t>
            </a:r>
          </a:p>
          <a:p>
            <a:endParaRPr lang="en-US" dirty="0"/>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2372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271C8B-D049-42CD-9C12-D5965740EF78}"/>
              </a:ext>
            </a:extLst>
          </p:cNvPr>
          <p:cNvSpPr>
            <a:spLocks noGrp="1"/>
          </p:cNvSpPr>
          <p:nvPr>
            <p:ph type="title"/>
          </p:nvPr>
        </p:nvSpPr>
        <p:spPr>
          <a:xfrm>
            <a:off x="7181723" y="2205581"/>
            <a:ext cx="4512989" cy="2227730"/>
          </a:xfrm>
        </p:spPr>
        <p:txBody>
          <a:bodyPr anchor="ctr">
            <a:normAutofit/>
          </a:bodyPr>
          <a:lstStyle/>
          <a:p>
            <a:r>
              <a:rPr lang="en-AU" dirty="0">
                <a:solidFill>
                  <a:srgbClr val="FFFFFF"/>
                </a:solidFill>
              </a:rPr>
              <a:t>Statistical analysis of Canberra Rental Prices</a:t>
            </a:r>
          </a:p>
        </p:txBody>
      </p:sp>
      <p:pic>
        <p:nvPicPr>
          <p:cNvPr id="4" name="Content Placeholder 3">
            <a:extLst>
              <a:ext uri="{FF2B5EF4-FFF2-40B4-BE49-F238E27FC236}">
                <a16:creationId xmlns:a16="http://schemas.microsoft.com/office/drawing/2014/main" id="{91529021-4421-404F-9FEA-BDD332AB17F0}"/>
              </a:ext>
            </a:extLst>
          </p:cNvPr>
          <p:cNvPicPr>
            <a:picLocks noChangeAspect="1"/>
          </p:cNvPicPr>
          <p:nvPr/>
        </p:nvPicPr>
        <p:blipFill>
          <a:blip r:embed="rId2"/>
          <a:stretch>
            <a:fillRect/>
          </a:stretch>
        </p:blipFill>
        <p:spPr>
          <a:xfrm>
            <a:off x="129282" y="257908"/>
            <a:ext cx="5069995" cy="6377353"/>
          </a:xfrm>
          <a:prstGeom prst="rect">
            <a:avLst/>
          </a:prstGeom>
        </p:spPr>
      </p:pic>
    </p:spTree>
    <p:extLst>
      <p:ext uri="{BB962C8B-B14F-4D97-AF65-F5344CB8AC3E}">
        <p14:creationId xmlns:p14="http://schemas.microsoft.com/office/powerpoint/2010/main" val="428250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a:extLst>
              <a:ext uri="{FF2B5EF4-FFF2-40B4-BE49-F238E27FC236}">
                <a16:creationId xmlns:a16="http://schemas.microsoft.com/office/drawing/2014/main" id="{871F80B0-5378-4E1C-9130-DF4AFD6E0CF5}"/>
              </a:ext>
            </a:extLst>
          </p:cNvPr>
          <p:cNvPicPr>
            <a:picLocks noGrp="1"/>
          </p:cNvPicPr>
          <p:nvPr>
            <p:ph idx="1"/>
          </p:nvPr>
        </p:nvPicPr>
        <p:blipFill rotWithShape="1">
          <a:blip r:embed="rId2"/>
          <a:srcRect l="25439" t="1983" r="1" b="7109"/>
          <a:stretch/>
        </p:blipFill>
        <p:spPr>
          <a:xfrm>
            <a:off x="3679595" y="8466"/>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CCE2D3F-0844-4D72-A123-A1C51BB5FC84}"/>
              </a:ext>
            </a:extLst>
          </p:cNvPr>
          <p:cNvSpPr>
            <a:spLocks noGrp="1"/>
          </p:cNvSpPr>
          <p:nvPr>
            <p:ph type="title"/>
          </p:nvPr>
        </p:nvSpPr>
        <p:spPr>
          <a:xfrm>
            <a:off x="668867" y="2858873"/>
            <a:ext cx="4088190" cy="2369093"/>
          </a:xfrm>
        </p:spPr>
        <p:txBody>
          <a:bodyPr vert="horz" lIns="91440" tIns="45720" rIns="91440" bIns="45720" rtlCol="0" anchor="b">
            <a:normAutofit/>
          </a:bodyPr>
          <a:lstStyle/>
          <a:p>
            <a:pPr algn="ctr"/>
            <a:r>
              <a:rPr lang="en-US" sz="4800" dirty="0"/>
              <a:t>Map of Canberra with rental places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117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13C523-21F0-472B-A62F-07E1F53F2914}"/>
              </a:ext>
            </a:extLst>
          </p:cNvPr>
          <p:cNvPicPr>
            <a:picLocks/>
          </p:cNvPicPr>
          <p:nvPr/>
        </p:nvPicPr>
        <p:blipFill rotWithShape="1">
          <a:blip r:embed="rId2"/>
          <a:srcRect r="-2" b="7165"/>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56517E62-8726-4EDA-9976-2DFD5CC976D3}"/>
              </a:ext>
            </a:extLst>
          </p:cNvPr>
          <p:cNvSpPr>
            <a:spLocks noGrp="1"/>
          </p:cNvSpPr>
          <p:nvPr>
            <p:ph type="title"/>
          </p:nvPr>
        </p:nvSpPr>
        <p:spPr>
          <a:xfrm>
            <a:off x="677333" y="609599"/>
            <a:ext cx="4064788" cy="1378689"/>
          </a:xfrm>
        </p:spPr>
        <p:txBody>
          <a:bodyPr>
            <a:normAutofit/>
          </a:bodyPr>
          <a:lstStyle/>
          <a:p>
            <a:pPr>
              <a:lnSpc>
                <a:spcPct val="90000"/>
              </a:lnSpc>
            </a:pPr>
            <a:r>
              <a:rPr lang="en-AU" sz="4000" dirty="0"/>
              <a:t>Map of Canberra</a:t>
            </a:r>
          </a:p>
        </p:txBody>
      </p:sp>
      <p:sp>
        <p:nvSpPr>
          <p:cNvPr id="20" name="Content Placeholder 7">
            <a:extLst>
              <a:ext uri="{FF2B5EF4-FFF2-40B4-BE49-F238E27FC236}">
                <a16:creationId xmlns:a16="http://schemas.microsoft.com/office/drawing/2014/main" id="{C03A5656-D662-49B9-9DB8-B16CDF9991C8}"/>
              </a:ext>
            </a:extLst>
          </p:cNvPr>
          <p:cNvSpPr>
            <a:spLocks noGrp="1"/>
          </p:cNvSpPr>
          <p:nvPr>
            <p:ph idx="1"/>
          </p:nvPr>
        </p:nvSpPr>
        <p:spPr>
          <a:xfrm>
            <a:off x="677334" y="2160589"/>
            <a:ext cx="3851122" cy="3880773"/>
          </a:xfrm>
        </p:spPr>
        <p:txBody>
          <a:bodyPr>
            <a:normAutofit/>
          </a:bodyPr>
          <a:lstStyle/>
          <a:p>
            <a:r>
              <a:rPr lang="en-AU" dirty="0"/>
              <a:t>Bus stations - red dots </a:t>
            </a:r>
          </a:p>
          <a:p>
            <a:r>
              <a:rPr lang="en-AU" dirty="0"/>
              <a:t>Rental places - blue dots</a:t>
            </a:r>
            <a:endParaRPr lang="en-US" dirty="0"/>
          </a:p>
        </p:txBody>
      </p:sp>
      <p:cxnSp>
        <p:nvCxnSpPr>
          <p:cNvPr id="22"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846040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9</TotalTime>
  <Words>581</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Battle of Neighbourhoods</vt:lpstr>
      <vt:lpstr>Introduction</vt:lpstr>
      <vt:lpstr>Data Required</vt:lpstr>
      <vt:lpstr>Data acquisition and cleaning</vt:lpstr>
      <vt:lpstr>Exploratory Data Analysis</vt:lpstr>
      <vt:lpstr>Canberra Neighbourhood Map with Cluster of Venues</vt:lpstr>
      <vt:lpstr>Statistical analysis of Canberra Rental Prices</vt:lpstr>
      <vt:lpstr>Map of Canberra with rental places</vt:lpstr>
      <vt:lpstr>Map of Canberra</vt:lpstr>
      <vt:lpstr>Result Section </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Manoj Paramadayalan</dc:creator>
  <cp:lastModifiedBy>Manoj Paramadayalan</cp:lastModifiedBy>
  <cp:revision>4</cp:revision>
  <dcterms:created xsi:type="dcterms:W3CDTF">2019-09-03T07:28:47Z</dcterms:created>
  <dcterms:modified xsi:type="dcterms:W3CDTF">2019-09-03T10:03:18Z</dcterms:modified>
</cp:coreProperties>
</file>