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81" r:id="rId5"/>
    <p:sldId id="282" r:id="rId6"/>
    <p:sldId id="260" r:id="rId7"/>
    <p:sldId id="261" r:id="rId8"/>
    <p:sldId id="262" r:id="rId9"/>
    <p:sldId id="263" r:id="rId10"/>
    <p:sldId id="264" r:id="rId11"/>
    <p:sldId id="266" r:id="rId12"/>
    <p:sldId id="259" r:id="rId13"/>
    <p:sldId id="283" r:id="rId14"/>
    <p:sldId id="268" r:id="rId15"/>
    <p:sldId id="269" r:id="rId16"/>
    <p:sldId id="270" r:id="rId17"/>
    <p:sldId id="271" r:id="rId18"/>
    <p:sldId id="272" r:id="rId19"/>
    <p:sldId id="273" r:id="rId20"/>
    <p:sldId id="267" r:id="rId21"/>
    <p:sldId id="274" r:id="rId22"/>
    <p:sldId id="275" r:id="rId23"/>
    <p:sldId id="285" r:id="rId24"/>
    <p:sldId id="276" r:id="rId25"/>
    <p:sldId id="277" r:id="rId26"/>
    <p:sldId id="286" r:id="rId27"/>
    <p:sldId id="280"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934" y="-13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042FCAD8-8760-4CAC-B906-2E42F92B5450}" type="datetimeFigureOut">
              <a:rPr lang="en-US" smtClean="0"/>
              <a:pPr/>
              <a:t>8/13/2012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954A12D-4D49-4265-812F-9B6B9C12F67A}"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2FCAD8-8760-4CAC-B906-2E42F92B5450}" type="datetimeFigureOut">
              <a:rPr lang="en-US" smtClean="0"/>
              <a:pPr/>
              <a:t>8/13/2012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54A12D-4D49-4265-812F-9B6B9C12F6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2FCAD8-8760-4CAC-B906-2E42F92B5450}" type="datetimeFigureOut">
              <a:rPr lang="en-US" smtClean="0"/>
              <a:pPr/>
              <a:t>8/13/2012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54A12D-4D49-4265-812F-9B6B9C12F6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2FCAD8-8760-4CAC-B906-2E42F92B5450}" type="datetimeFigureOut">
              <a:rPr lang="en-US" smtClean="0"/>
              <a:pPr/>
              <a:t>8/13/2012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54A12D-4D49-4265-812F-9B6B9C12F6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042FCAD8-8760-4CAC-B906-2E42F92B5450}" type="datetimeFigureOut">
              <a:rPr lang="en-US" smtClean="0"/>
              <a:pPr/>
              <a:t>8/13/2012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954A12D-4D49-4265-812F-9B6B9C12F67A}"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2FCAD8-8760-4CAC-B906-2E42F92B5450}" type="datetimeFigureOut">
              <a:rPr lang="en-US" smtClean="0"/>
              <a:pPr/>
              <a:t>8/13/2012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C954A12D-4D49-4265-812F-9B6B9C12F67A}"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2FCAD8-8760-4CAC-B906-2E42F92B5450}" type="datetimeFigureOut">
              <a:rPr lang="en-US" smtClean="0"/>
              <a:pPr/>
              <a:t>8/13/2012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C954A12D-4D49-4265-812F-9B6B9C12F6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42FCAD8-8760-4CAC-B906-2E42F92B5450}" type="datetimeFigureOut">
              <a:rPr lang="en-US" smtClean="0"/>
              <a:pPr/>
              <a:t>8/13/2012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954A12D-4D49-4265-812F-9B6B9C12F67A}"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2FCAD8-8760-4CAC-B906-2E42F92B5450}" type="datetimeFigureOut">
              <a:rPr lang="en-US" smtClean="0"/>
              <a:pPr/>
              <a:t>8/13/2012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954A12D-4D49-4265-812F-9B6B9C12F6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042FCAD8-8760-4CAC-B906-2E42F92B5450}" type="datetimeFigureOut">
              <a:rPr lang="en-US" smtClean="0"/>
              <a:pPr/>
              <a:t>8/13/2012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954A12D-4D49-4265-812F-9B6B9C12F67A}"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042FCAD8-8760-4CAC-B906-2E42F92B5450}" type="datetimeFigureOut">
              <a:rPr lang="en-US" smtClean="0"/>
              <a:pPr/>
              <a:t>8/13/2012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954A12D-4D49-4265-812F-9B6B9C12F67A}"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042FCAD8-8760-4CAC-B906-2E42F92B5450}" type="datetimeFigureOut">
              <a:rPr lang="en-US" smtClean="0"/>
              <a:pPr/>
              <a:t>8/13/2012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C954A12D-4D49-4265-812F-9B6B9C12F67A}"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Robot Operating System Graphical User Interface</a:t>
            </a:r>
            <a:endParaRPr lang="en-US" dirty="0"/>
          </a:p>
        </p:txBody>
      </p:sp>
      <p:sp>
        <p:nvSpPr>
          <p:cNvPr id="3" name="Subtitle 2"/>
          <p:cNvSpPr>
            <a:spLocks noGrp="1"/>
          </p:cNvSpPr>
          <p:nvPr>
            <p:ph type="subTitle" idx="1"/>
          </p:nvPr>
        </p:nvSpPr>
        <p:spPr/>
        <p:txBody>
          <a:bodyPr>
            <a:normAutofit/>
          </a:bodyPr>
          <a:lstStyle/>
          <a:p>
            <a:r>
              <a:rPr lang="en-AU" sz="1800" dirty="0" smtClean="0"/>
              <a:t>Colin Smith</a:t>
            </a:r>
          </a:p>
          <a:p>
            <a:r>
              <a:rPr lang="en-AU" sz="1800" dirty="0" smtClean="0"/>
              <a:t>Matthew Babiszewski</a:t>
            </a:r>
          </a:p>
          <a:p>
            <a:r>
              <a:rPr lang="en-AU" sz="1800" dirty="0" smtClean="0"/>
              <a:t>Jason Kerslake</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Plan</a:t>
            </a:r>
            <a:endParaRPr lang="en-US" dirty="0"/>
          </a:p>
        </p:txBody>
      </p:sp>
      <p:sp>
        <p:nvSpPr>
          <p:cNvPr id="3" name="Content Placeholder 2"/>
          <p:cNvSpPr>
            <a:spLocks noGrp="1"/>
          </p:cNvSpPr>
          <p:nvPr>
            <p:ph idx="1"/>
          </p:nvPr>
        </p:nvSpPr>
        <p:spPr/>
        <p:txBody>
          <a:bodyPr>
            <a:normAutofit fontScale="92500" lnSpcReduction="20000"/>
          </a:bodyPr>
          <a:lstStyle/>
          <a:p>
            <a:r>
              <a:rPr lang="en-AU" dirty="0" smtClean="0"/>
              <a:t>23</a:t>
            </a:r>
            <a:r>
              <a:rPr lang="en-AU" baseline="30000" dirty="0" smtClean="0"/>
              <a:t>rd</a:t>
            </a:r>
            <a:r>
              <a:rPr lang="en-AU" dirty="0" smtClean="0"/>
              <a:t> July 2012 to 9</a:t>
            </a:r>
            <a:r>
              <a:rPr lang="en-AU" baseline="30000" dirty="0" smtClean="0"/>
              <a:t>th</a:t>
            </a:r>
            <a:r>
              <a:rPr lang="en-AU" dirty="0" smtClean="0"/>
              <a:t> November </a:t>
            </a:r>
            <a:r>
              <a:rPr lang="en-AU" dirty="0" smtClean="0"/>
              <a:t>2012</a:t>
            </a:r>
          </a:p>
          <a:p>
            <a:r>
              <a:rPr lang="en-AU" dirty="0" smtClean="0"/>
              <a:t>Begin by researching ROS, OpenCV and modular application styles</a:t>
            </a:r>
          </a:p>
          <a:p>
            <a:r>
              <a:rPr lang="en-AU" dirty="0" smtClean="0"/>
              <a:t>Write Application prototypes, discussing them with Client and his decision on the final style</a:t>
            </a:r>
          </a:p>
          <a:p>
            <a:r>
              <a:rPr lang="en-AU" dirty="0" smtClean="0"/>
              <a:t>Develop Application</a:t>
            </a:r>
          </a:p>
          <a:p>
            <a:r>
              <a:rPr lang="en-AU" dirty="0" smtClean="0"/>
              <a:t>Documentation</a:t>
            </a:r>
          </a:p>
          <a:p>
            <a:r>
              <a:rPr lang="en-AU" dirty="0" smtClean="0"/>
              <a:t>Android Application if time permits</a:t>
            </a:r>
          </a:p>
          <a:p>
            <a:endParaRPr lang="en-AU" dirty="0" smtClean="0"/>
          </a:p>
          <a:p>
            <a:r>
              <a:rPr lang="en-AU" dirty="0" smtClean="0"/>
              <a:t>Page 10 of the Charter Document for more detailed </a:t>
            </a:r>
            <a:r>
              <a:rPr lang="en-AU" dirty="0" err="1" smtClean="0"/>
              <a:t>infomation</a:t>
            </a:r>
            <a:endParaRPr lang="en-AU" dirty="0" smtClean="0"/>
          </a:p>
          <a:p>
            <a:endParaRPr lang="en-AU"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Deliverables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Document: ROS GUI Project Charter</a:t>
            </a:r>
          </a:p>
          <a:p>
            <a:r>
              <a:rPr lang="en-US" dirty="0"/>
              <a:t>Document: How to setup </a:t>
            </a:r>
            <a:r>
              <a:rPr lang="en-US" dirty="0" smtClean="0"/>
              <a:t>a distributed </a:t>
            </a:r>
            <a:r>
              <a:rPr lang="en-US" dirty="0"/>
              <a:t>ROS Environment</a:t>
            </a:r>
          </a:p>
          <a:p>
            <a:r>
              <a:rPr lang="en-US" dirty="0"/>
              <a:t>Test Code: Modular Application Prototypes </a:t>
            </a:r>
          </a:p>
          <a:p>
            <a:r>
              <a:rPr lang="en-US" dirty="0"/>
              <a:t>Test Code: Research OpenCV</a:t>
            </a:r>
          </a:p>
          <a:p>
            <a:r>
              <a:rPr lang="en-US" dirty="0"/>
              <a:t>Deliverable: Streaming Video </a:t>
            </a:r>
            <a:r>
              <a:rPr lang="en-US" dirty="0" smtClean="0"/>
              <a:t>How-to </a:t>
            </a:r>
            <a:endParaRPr lang="en-US" dirty="0"/>
          </a:p>
          <a:p>
            <a:r>
              <a:rPr lang="en-US" dirty="0"/>
              <a:t>Code: Final Application</a:t>
            </a:r>
          </a:p>
          <a:p>
            <a:r>
              <a:rPr lang="en-US" dirty="0"/>
              <a:t>Documents: Tutorials / Developer documentation</a:t>
            </a:r>
          </a:p>
          <a:p>
            <a:r>
              <a:rPr lang="en-US" dirty="0"/>
              <a:t>Code: Android Application</a:t>
            </a:r>
          </a:p>
          <a:p>
            <a:endParaRPr lang="en-AU"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Documentation</a:t>
            </a:r>
            <a:endParaRPr lang="en-US" dirty="0"/>
          </a:p>
        </p:txBody>
      </p:sp>
      <p:sp>
        <p:nvSpPr>
          <p:cNvPr id="3" name="Content Placeholder 2"/>
          <p:cNvSpPr>
            <a:spLocks noGrp="1"/>
          </p:cNvSpPr>
          <p:nvPr>
            <p:ph idx="1"/>
          </p:nvPr>
        </p:nvSpPr>
        <p:spPr/>
        <p:txBody>
          <a:bodyPr/>
          <a:lstStyle/>
          <a:p>
            <a:r>
              <a:rPr lang="en-AU" dirty="0" smtClean="0"/>
              <a:t>In Tutorial or how-to form.</a:t>
            </a:r>
          </a:p>
          <a:p>
            <a:r>
              <a:rPr lang="en-AU" dirty="0" smtClean="0"/>
              <a:t>No standard yet</a:t>
            </a:r>
          </a:p>
          <a:p>
            <a:r>
              <a:rPr lang="en-AU" dirty="0" smtClean="0"/>
              <a:t>Will be drafted by the client, and test subjects who meet the target demographic to ensure documents are easily understood</a:t>
            </a:r>
          </a:p>
          <a:p>
            <a:pPr>
              <a:buNone/>
            </a:pPr>
            <a:endParaRPr lang="en-AU"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Communication Plan</a:t>
            </a:r>
            <a:endParaRPr lang="en-US" dirty="0"/>
          </a:p>
        </p:txBody>
      </p:sp>
      <p:sp>
        <p:nvSpPr>
          <p:cNvPr id="3" name="Content Placeholder 2"/>
          <p:cNvSpPr>
            <a:spLocks noGrp="1"/>
          </p:cNvSpPr>
          <p:nvPr>
            <p:ph idx="1"/>
          </p:nvPr>
        </p:nvSpPr>
        <p:spPr/>
        <p:txBody>
          <a:bodyPr/>
          <a:lstStyle/>
          <a:p>
            <a:r>
              <a:rPr lang="en-AU" dirty="0" smtClean="0"/>
              <a:t>Communication via Mobile Phone, Skype, Email and Facebook</a:t>
            </a:r>
          </a:p>
          <a:p>
            <a:r>
              <a:rPr lang="en-AU" dirty="0" smtClean="0"/>
              <a:t>GIT repository so we can access code from anywhere</a:t>
            </a:r>
          </a:p>
          <a:p>
            <a:r>
              <a:rPr lang="en-AU" dirty="0" smtClean="0"/>
              <a:t>Regular meetings once a week with both Supervisor and client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Requirements</a:t>
            </a:r>
            <a:endParaRPr lang="en-US" dirty="0"/>
          </a:p>
        </p:txBody>
      </p:sp>
      <p:sp>
        <p:nvSpPr>
          <p:cNvPr id="3" name="Content Placeholder 2"/>
          <p:cNvSpPr>
            <a:spLocks noGrp="1"/>
          </p:cNvSpPr>
          <p:nvPr>
            <p:ph idx="1"/>
          </p:nvPr>
        </p:nvSpPr>
        <p:spPr/>
        <p:txBody>
          <a:bodyPr/>
          <a:lstStyle/>
          <a:p>
            <a:r>
              <a:rPr lang="en-AU" dirty="0" smtClean="0"/>
              <a:t>Lab Space</a:t>
            </a:r>
          </a:p>
          <a:p>
            <a:r>
              <a:rPr lang="en-AU" dirty="0" smtClean="0"/>
              <a:t>Development Computers</a:t>
            </a:r>
          </a:p>
          <a:p>
            <a:r>
              <a:rPr lang="en-AU" dirty="0" smtClean="0"/>
              <a:t>Bandwidth</a:t>
            </a:r>
          </a:p>
          <a:p>
            <a:r>
              <a:rPr lang="en-AU" dirty="0" smtClean="0"/>
              <a:t>Android Device</a:t>
            </a:r>
          </a:p>
          <a:p>
            <a:r>
              <a:rPr lang="en-AU" dirty="0" smtClean="0"/>
              <a:t>Test Robot Device</a:t>
            </a:r>
          </a:p>
          <a:p>
            <a:r>
              <a:rPr lang="en-AU" dirty="0" smtClean="0"/>
              <a:t>Webcams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Costs</a:t>
            </a:r>
            <a:endParaRPr lang="en-US" dirty="0"/>
          </a:p>
        </p:txBody>
      </p:sp>
      <p:graphicFrame>
        <p:nvGraphicFramePr>
          <p:cNvPr id="4" name="Content Placeholder 3"/>
          <p:cNvGraphicFramePr>
            <a:graphicFrameLocks noGrp="1"/>
          </p:cNvGraphicFramePr>
          <p:nvPr>
            <p:ph idx="1"/>
          </p:nvPr>
        </p:nvGraphicFramePr>
        <p:xfrm>
          <a:off x="539552" y="1628799"/>
          <a:ext cx="8208911" cy="4838113"/>
        </p:xfrm>
        <a:graphic>
          <a:graphicData uri="http://schemas.openxmlformats.org/drawingml/2006/table">
            <a:tbl>
              <a:tblPr>
                <a:tableStyleId>{775DCB02-9BB8-47FD-8907-85C794F793BA}</a:tableStyleId>
              </a:tblPr>
              <a:tblGrid>
                <a:gridCol w="1644703"/>
                <a:gridCol w="3395043"/>
                <a:gridCol w="1777824"/>
                <a:gridCol w="1391341"/>
              </a:tblGrid>
              <a:tr h="307886">
                <a:tc>
                  <a:txBody>
                    <a:bodyPr/>
                    <a:lstStyle/>
                    <a:p>
                      <a:pPr marL="0" marR="0">
                        <a:lnSpc>
                          <a:spcPct val="115000"/>
                        </a:lnSpc>
                        <a:spcBef>
                          <a:spcPts val="0"/>
                        </a:spcBef>
                        <a:spcAft>
                          <a:spcPts val="0"/>
                        </a:spcAft>
                      </a:pPr>
                      <a:r>
                        <a:rPr lang="en-US" sz="1400" b="1" dirty="0"/>
                        <a:t>Code</a:t>
                      </a:r>
                      <a:endParaRPr lang="en-US" sz="1400" b="1"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dirty="0"/>
                        <a:t>Description</a:t>
                      </a:r>
                      <a:endParaRPr lang="en-US" sz="1400" b="1"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a:t>Theoretical Cost</a:t>
                      </a:r>
                      <a:endParaRPr lang="en-US" sz="1400" b="1">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dirty="0"/>
                        <a:t>Actual Cost</a:t>
                      </a:r>
                      <a:endParaRPr lang="en-US" sz="1400" b="1" dirty="0">
                        <a:solidFill>
                          <a:schemeClr val="tx1"/>
                        </a:solidFill>
                        <a:latin typeface="Calibri"/>
                        <a:ea typeface="Calibri"/>
                        <a:cs typeface="Times New Roman"/>
                      </a:endParaRPr>
                    </a:p>
                  </a:txBody>
                  <a:tcPr marL="68580" marR="68580" marT="0" marB="0"/>
                </a:tc>
              </a:tr>
              <a:tr h="962011">
                <a:tc>
                  <a:txBody>
                    <a:bodyPr/>
                    <a:lstStyle/>
                    <a:p>
                      <a:pPr marL="0" marR="0">
                        <a:lnSpc>
                          <a:spcPct val="115000"/>
                        </a:lnSpc>
                        <a:spcBef>
                          <a:spcPts val="0"/>
                        </a:spcBef>
                        <a:spcAft>
                          <a:spcPts val="0"/>
                        </a:spcAft>
                      </a:pPr>
                      <a:r>
                        <a:rPr lang="en-US" sz="1400" dirty="0"/>
                        <a:t>Personnel</a:t>
                      </a:r>
                      <a:endParaRPr lang="en-US" sz="14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3 x Graduate Developers @ 50kPA for 5 Weeks FTE, 1 x Supervisor / Senior Developer @ 120kPA for 20 Hours. </a:t>
                      </a:r>
                      <a:endParaRPr lang="en-US" sz="14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$15,576</a:t>
                      </a:r>
                      <a:endParaRPr lang="en-US" sz="14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Not funded</a:t>
                      </a:r>
                      <a:endParaRPr lang="en-US" sz="1400" dirty="0">
                        <a:solidFill>
                          <a:schemeClr val="tx1"/>
                        </a:solidFill>
                        <a:latin typeface="Calibri"/>
                        <a:ea typeface="Calibri"/>
                        <a:cs typeface="Times New Roman"/>
                      </a:endParaRPr>
                    </a:p>
                  </a:txBody>
                  <a:tcPr marL="68580" marR="68580" marT="0" marB="0"/>
                </a:tc>
              </a:tr>
              <a:tr h="634949">
                <a:tc>
                  <a:txBody>
                    <a:bodyPr/>
                    <a:lstStyle/>
                    <a:p>
                      <a:pPr marL="0" marR="0">
                        <a:lnSpc>
                          <a:spcPct val="115000"/>
                        </a:lnSpc>
                        <a:spcBef>
                          <a:spcPts val="0"/>
                        </a:spcBef>
                        <a:spcAft>
                          <a:spcPts val="0"/>
                        </a:spcAft>
                      </a:pPr>
                      <a:r>
                        <a:rPr lang="en-US" sz="1400" dirty="0"/>
                        <a:t>Snacks and Beverages</a:t>
                      </a:r>
                      <a:endParaRPr lang="en-US" sz="14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High sugar and </a:t>
                      </a:r>
                      <a:r>
                        <a:rPr lang="en-US" sz="1400" dirty="0" smtClean="0"/>
                        <a:t>caffeine </a:t>
                      </a:r>
                      <a:r>
                        <a:rPr lang="en-US" sz="1400" dirty="0"/>
                        <a:t>products.</a:t>
                      </a:r>
                      <a:endParaRPr lang="en-US" sz="14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$150</a:t>
                      </a:r>
                      <a:endParaRPr lang="en-US" sz="14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Not funded</a:t>
                      </a:r>
                      <a:endParaRPr lang="en-US" sz="1400" dirty="0">
                        <a:solidFill>
                          <a:schemeClr val="tx1"/>
                        </a:solidFill>
                        <a:latin typeface="Calibri"/>
                        <a:ea typeface="Calibri"/>
                        <a:cs typeface="Times New Roman"/>
                      </a:endParaRPr>
                    </a:p>
                  </a:txBody>
                  <a:tcPr marL="68580" marR="68580" marT="0" marB="0"/>
                </a:tc>
              </a:tr>
              <a:tr h="634949">
                <a:tc>
                  <a:txBody>
                    <a:bodyPr/>
                    <a:lstStyle/>
                    <a:p>
                      <a:pPr marL="0" marR="0">
                        <a:lnSpc>
                          <a:spcPct val="115000"/>
                        </a:lnSpc>
                        <a:spcBef>
                          <a:spcPts val="0"/>
                        </a:spcBef>
                        <a:spcAft>
                          <a:spcPts val="0"/>
                        </a:spcAft>
                      </a:pPr>
                      <a:r>
                        <a:rPr lang="en-US" sz="1400"/>
                        <a:t>Development Computers</a:t>
                      </a:r>
                      <a:endParaRPr lang="en-US" sz="14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2 x $1,250 computer systems</a:t>
                      </a:r>
                      <a:endParaRPr lang="en-US" sz="14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$2,500</a:t>
                      </a:r>
                      <a:endParaRPr lang="en-US" sz="14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N/A (Provided)</a:t>
                      </a:r>
                      <a:endParaRPr lang="en-US" sz="1400" dirty="0">
                        <a:solidFill>
                          <a:schemeClr val="tx1"/>
                        </a:solidFill>
                        <a:latin typeface="Calibri"/>
                        <a:ea typeface="Calibri"/>
                        <a:cs typeface="Times New Roman"/>
                      </a:endParaRPr>
                    </a:p>
                  </a:txBody>
                  <a:tcPr marL="68580" marR="68580" marT="0" marB="0"/>
                </a:tc>
              </a:tr>
              <a:tr h="307886">
                <a:tc>
                  <a:txBody>
                    <a:bodyPr/>
                    <a:lstStyle/>
                    <a:p>
                      <a:pPr marL="0" marR="0">
                        <a:lnSpc>
                          <a:spcPct val="115000"/>
                        </a:lnSpc>
                        <a:spcBef>
                          <a:spcPts val="0"/>
                        </a:spcBef>
                        <a:spcAft>
                          <a:spcPts val="0"/>
                        </a:spcAft>
                      </a:pPr>
                      <a:r>
                        <a:rPr lang="en-US" sz="1400"/>
                        <a:t>Bandwidth</a:t>
                      </a:r>
                      <a:endParaRPr lang="en-US" sz="14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Up to $100 / Month over 3 months</a:t>
                      </a:r>
                      <a:endParaRPr lang="en-US" sz="14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$300</a:t>
                      </a:r>
                      <a:endParaRPr lang="en-US" sz="14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N/A (Provided)</a:t>
                      </a:r>
                      <a:endParaRPr lang="en-US" sz="1400" dirty="0">
                        <a:solidFill>
                          <a:schemeClr val="tx1"/>
                        </a:solidFill>
                        <a:latin typeface="Calibri"/>
                        <a:ea typeface="Calibri"/>
                        <a:cs typeface="Times New Roman"/>
                      </a:endParaRPr>
                    </a:p>
                  </a:txBody>
                  <a:tcPr marL="68580" marR="68580" marT="0" marB="0"/>
                </a:tc>
              </a:tr>
              <a:tr h="307886">
                <a:tc>
                  <a:txBody>
                    <a:bodyPr/>
                    <a:lstStyle/>
                    <a:p>
                      <a:pPr marL="0" marR="0">
                        <a:lnSpc>
                          <a:spcPct val="115000"/>
                        </a:lnSpc>
                        <a:spcBef>
                          <a:spcPts val="0"/>
                        </a:spcBef>
                        <a:spcAft>
                          <a:spcPts val="0"/>
                        </a:spcAft>
                      </a:pPr>
                      <a:r>
                        <a:rPr lang="en-US" sz="1400"/>
                        <a:t>Android Device</a:t>
                      </a:r>
                      <a:endParaRPr lang="en-US" sz="14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Google Nexus </a:t>
                      </a:r>
                      <a:r>
                        <a:rPr lang="en-US" sz="1400" dirty="0" smtClean="0"/>
                        <a:t>7</a:t>
                      </a:r>
                      <a:endParaRPr lang="en-US" sz="14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$249</a:t>
                      </a:r>
                      <a:endParaRPr lang="en-US" sz="14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$249</a:t>
                      </a:r>
                      <a:endParaRPr lang="en-US" sz="1400" dirty="0">
                        <a:solidFill>
                          <a:schemeClr val="tx1"/>
                        </a:solidFill>
                        <a:latin typeface="Calibri"/>
                        <a:ea typeface="Calibri"/>
                        <a:cs typeface="Times New Roman"/>
                      </a:endParaRPr>
                    </a:p>
                  </a:txBody>
                  <a:tcPr marL="68580" marR="68580" marT="0" marB="0"/>
                </a:tc>
              </a:tr>
              <a:tr h="962011">
                <a:tc>
                  <a:txBody>
                    <a:bodyPr/>
                    <a:lstStyle/>
                    <a:p>
                      <a:pPr marL="0" marR="0">
                        <a:lnSpc>
                          <a:spcPct val="115000"/>
                        </a:lnSpc>
                        <a:spcBef>
                          <a:spcPts val="0"/>
                        </a:spcBef>
                        <a:spcAft>
                          <a:spcPts val="0"/>
                        </a:spcAft>
                      </a:pPr>
                      <a:r>
                        <a:rPr lang="en-US" sz="1400"/>
                        <a:t>Webcams</a:t>
                      </a:r>
                      <a:endParaRPr lang="en-US" sz="14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2 x GNU/Linux compatable Video Cameras for use during development @ $60 each</a:t>
                      </a:r>
                      <a:endParaRPr lang="en-US" sz="14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$120</a:t>
                      </a:r>
                      <a:endParaRPr lang="en-US" sz="14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N/A (Provided)</a:t>
                      </a:r>
                      <a:endParaRPr lang="en-US" sz="1400" dirty="0">
                        <a:solidFill>
                          <a:schemeClr val="tx1"/>
                        </a:solidFill>
                        <a:latin typeface="Calibri"/>
                        <a:ea typeface="Calibri"/>
                        <a:cs typeface="Times New Roman"/>
                      </a:endParaRPr>
                    </a:p>
                  </a:txBody>
                  <a:tcPr marL="68580" marR="68580" marT="0" marB="0"/>
                </a:tc>
              </a:tr>
              <a:tr h="634949">
                <a:tc>
                  <a:txBody>
                    <a:bodyPr/>
                    <a:lstStyle/>
                    <a:p>
                      <a:pPr marL="0" marR="0">
                        <a:lnSpc>
                          <a:spcPct val="115000"/>
                        </a:lnSpc>
                        <a:spcBef>
                          <a:spcPts val="0"/>
                        </a:spcBef>
                        <a:spcAft>
                          <a:spcPts val="0"/>
                        </a:spcAft>
                      </a:pPr>
                      <a:r>
                        <a:rPr lang="en-US" sz="1400"/>
                        <a:t>Test Robot</a:t>
                      </a:r>
                      <a:endParaRPr lang="en-US" sz="14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Test robot to ensure application works as expected. Used for short periods of time.</a:t>
                      </a:r>
                      <a:endParaRPr lang="en-US" sz="14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Unknown</a:t>
                      </a:r>
                      <a:endParaRPr lang="en-US" sz="14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N/A (Provided)</a:t>
                      </a:r>
                      <a:endParaRPr lang="en-US" sz="1400" dirty="0">
                        <a:solidFill>
                          <a:schemeClr val="tx1"/>
                        </a:solidFill>
                        <a:latin typeface="Calibri"/>
                        <a:ea typeface="Calibri"/>
                        <a:cs typeface="Times New Roman"/>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Risks and Know issues</a:t>
            </a:r>
            <a:endParaRPr lang="en-US" dirty="0"/>
          </a:p>
        </p:txBody>
      </p:sp>
      <p:graphicFrame>
        <p:nvGraphicFramePr>
          <p:cNvPr id="4" name="Content Placeholder 3"/>
          <p:cNvGraphicFramePr>
            <a:graphicFrameLocks noGrp="1"/>
          </p:cNvGraphicFramePr>
          <p:nvPr>
            <p:ph idx="1"/>
          </p:nvPr>
        </p:nvGraphicFramePr>
        <p:xfrm>
          <a:off x="611560" y="1700812"/>
          <a:ext cx="7848872" cy="4651764"/>
        </p:xfrm>
        <a:graphic>
          <a:graphicData uri="http://schemas.openxmlformats.org/drawingml/2006/table">
            <a:tbl>
              <a:tblPr>
                <a:tableStyleId>{775DCB02-9BB8-47FD-8907-85C794F793BA}</a:tableStyleId>
              </a:tblPr>
              <a:tblGrid>
                <a:gridCol w="6624736"/>
                <a:gridCol w="1224136"/>
              </a:tblGrid>
              <a:tr h="280457">
                <a:tc>
                  <a:txBody>
                    <a:bodyPr/>
                    <a:lstStyle/>
                    <a:p>
                      <a:pPr marL="0" marR="0">
                        <a:lnSpc>
                          <a:spcPct val="115000"/>
                        </a:lnSpc>
                        <a:spcBef>
                          <a:spcPts val="0"/>
                        </a:spcBef>
                        <a:spcAft>
                          <a:spcPts val="0"/>
                        </a:spcAft>
                      </a:pPr>
                      <a:r>
                        <a:rPr lang="en-US" sz="1600" b="1" dirty="0"/>
                        <a:t>Risk</a:t>
                      </a:r>
                      <a:endParaRPr lang="en-US" sz="1600" b="1" dirty="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1" dirty="0"/>
                        <a:t>Likelihood</a:t>
                      </a:r>
                      <a:endParaRPr lang="en-US" sz="1600" b="1" dirty="0">
                        <a:solidFill>
                          <a:srgbClr val="000000"/>
                        </a:solidFill>
                        <a:latin typeface="Calibri"/>
                        <a:ea typeface="Calibri"/>
                        <a:cs typeface="Times New Roman"/>
                      </a:endParaRPr>
                    </a:p>
                  </a:txBody>
                  <a:tcPr marL="68580" marR="68580" marT="0" marB="0"/>
                </a:tc>
              </a:tr>
              <a:tr h="509922">
                <a:tc>
                  <a:txBody>
                    <a:bodyPr/>
                    <a:lstStyle/>
                    <a:p>
                      <a:pPr marL="0" marR="0">
                        <a:lnSpc>
                          <a:spcPct val="115000"/>
                        </a:lnSpc>
                        <a:spcBef>
                          <a:spcPts val="0"/>
                        </a:spcBef>
                        <a:spcAft>
                          <a:spcPts val="0"/>
                        </a:spcAft>
                      </a:pPr>
                      <a:r>
                        <a:rPr lang="en-US" sz="1600"/>
                        <a:t>Change of requirements in the project or features added along the life span of the project.</a:t>
                      </a:r>
                      <a:endParaRPr lang="en-US" sz="1600" b="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t>Likely</a:t>
                      </a:r>
                      <a:endParaRPr lang="en-US" sz="1600" b="0">
                        <a:solidFill>
                          <a:srgbClr val="000000"/>
                        </a:solidFill>
                        <a:latin typeface="Calibri"/>
                        <a:ea typeface="Calibri"/>
                        <a:cs typeface="Times New Roman"/>
                      </a:endParaRPr>
                    </a:p>
                  </a:txBody>
                  <a:tcPr marL="68580" marR="68580" marT="0" marB="0"/>
                </a:tc>
              </a:tr>
              <a:tr h="280457">
                <a:tc>
                  <a:txBody>
                    <a:bodyPr/>
                    <a:lstStyle/>
                    <a:p>
                      <a:pPr marL="0" marR="0">
                        <a:lnSpc>
                          <a:spcPct val="115000"/>
                        </a:lnSpc>
                        <a:spcBef>
                          <a:spcPts val="0"/>
                        </a:spcBef>
                        <a:spcAft>
                          <a:spcPts val="0"/>
                        </a:spcAft>
                      </a:pPr>
                      <a:r>
                        <a:rPr lang="en-US" sz="1600"/>
                        <a:t>Absence of Supervisor / Client during meetings and project development.</a:t>
                      </a:r>
                      <a:endParaRPr lang="en-US" sz="1600" b="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t>Likely</a:t>
                      </a:r>
                      <a:endParaRPr lang="en-US" sz="1600" b="0">
                        <a:solidFill>
                          <a:srgbClr val="000000"/>
                        </a:solidFill>
                        <a:latin typeface="Calibri"/>
                        <a:ea typeface="Calibri"/>
                        <a:cs typeface="Times New Roman"/>
                      </a:endParaRPr>
                    </a:p>
                  </a:txBody>
                  <a:tcPr marL="68580" marR="68580" marT="0" marB="0"/>
                </a:tc>
              </a:tr>
              <a:tr h="280457">
                <a:tc>
                  <a:txBody>
                    <a:bodyPr/>
                    <a:lstStyle/>
                    <a:p>
                      <a:pPr marL="0" marR="0">
                        <a:lnSpc>
                          <a:spcPct val="115000"/>
                        </a:lnSpc>
                        <a:spcBef>
                          <a:spcPts val="0"/>
                        </a:spcBef>
                        <a:spcAft>
                          <a:spcPts val="0"/>
                        </a:spcAft>
                      </a:pPr>
                      <a:r>
                        <a:rPr lang="en-US" sz="1600" dirty="0"/>
                        <a:t>Loss of sponsor due to redirection of UniSA and its resources.</a:t>
                      </a:r>
                      <a:endParaRPr lang="en-US" sz="1600" b="0" dirty="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t>Unlikely</a:t>
                      </a:r>
                      <a:endParaRPr lang="en-US" sz="1600" b="0">
                        <a:solidFill>
                          <a:srgbClr val="000000"/>
                        </a:solidFill>
                        <a:latin typeface="Calibri"/>
                        <a:ea typeface="Calibri"/>
                        <a:cs typeface="Times New Roman"/>
                      </a:endParaRPr>
                    </a:p>
                  </a:txBody>
                  <a:tcPr marL="68580" marR="68580" marT="0" marB="0"/>
                </a:tc>
              </a:tr>
              <a:tr h="280457">
                <a:tc>
                  <a:txBody>
                    <a:bodyPr/>
                    <a:lstStyle/>
                    <a:p>
                      <a:pPr marL="0" marR="0">
                        <a:lnSpc>
                          <a:spcPct val="115000"/>
                        </a:lnSpc>
                        <a:spcBef>
                          <a:spcPts val="0"/>
                        </a:spcBef>
                        <a:spcAft>
                          <a:spcPts val="0"/>
                        </a:spcAft>
                      </a:pPr>
                      <a:r>
                        <a:rPr lang="en-US" sz="1600" dirty="0"/>
                        <a:t>Failure to meet schedule in a suitable time frame.</a:t>
                      </a:r>
                      <a:endParaRPr lang="en-US" sz="1600" b="0" dirty="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t>Likely</a:t>
                      </a:r>
                      <a:endParaRPr lang="en-US" sz="1600" b="0">
                        <a:solidFill>
                          <a:srgbClr val="000000"/>
                        </a:solidFill>
                        <a:latin typeface="Calibri"/>
                        <a:ea typeface="Calibri"/>
                        <a:cs typeface="Times New Roman"/>
                      </a:endParaRPr>
                    </a:p>
                  </a:txBody>
                  <a:tcPr marL="68580" marR="68580" marT="0" marB="0"/>
                </a:tc>
              </a:tr>
              <a:tr h="560914">
                <a:tc>
                  <a:txBody>
                    <a:bodyPr/>
                    <a:lstStyle/>
                    <a:p>
                      <a:pPr marL="0" marR="0">
                        <a:lnSpc>
                          <a:spcPct val="115000"/>
                        </a:lnSpc>
                        <a:spcBef>
                          <a:spcPts val="0"/>
                        </a:spcBef>
                        <a:spcAft>
                          <a:spcPts val="0"/>
                        </a:spcAft>
                      </a:pPr>
                      <a:r>
                        <a:rPr lang="en-US" sz="1600" dirty="0"/>
                        <a:t>Different opinions on the final project design caused by group malfunction.</a:t>
                      </a:r>
                      <a:endParaRPr lang="en-US" sz="1600" b="0" dirty="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t>Likely</a:t>
                      </a:r>
                      <a:endParaRPr lang="en-US" sz="1600" b="0" dirty="0">
                        <a:solidFill>
                          <a:srgbClr val="000000"/>
                        </a:solidFill>
                        <a:latin typeface="Calibri"/>
                        <a:ea typeface="Calibri"/>
                        <a:cs typeface="Times New Roman"/>
                      </a:endParaRPr>
                    </a:p>
                  </a:txBody>
                  <a:tcPr marL="68580" marR="68580" marT="0" marB="0"/>
                </a:tc>
              </a:tr>
              <a:tr h="280457">
                <a:tc>
                  <a:txBody>
                    <a:bodyPr/>
                    <a:lstStyle/>
                    <a:p>
                      <a:pPr marL="0" marR="0">
                        <a:lnSpc>
                          <a:spcPct val="115000"/>
                        </a:lnSpc>
                        <a:spcBef>
                          <a:spcPts val="0"/>
                        </a:spcBef>
                        <a:spcAft>
                          <a:spcPts val="0"/>
                        </a:spcAft>
                      </a:pPr>
                      <a:r>
                        <a:rPr lang="en-US" sz="1600"/>
                        <a:t>Project differs from clients expectations due to miscommunication.</a:t>
                      </a:r>
                      <a:endParaRPr lang="en-US" sz="1600" b="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t>Likely</a:t>
                      </a:r>
                      <a:endParaRPr lang="en-US" sz="1600" b="0" dirty="0">
                        <a:solidFill>
                          <a:srgbClr val="000000"/>
                        </a:solidFill>
                        <a:latin typeface="Calibri"/>
                        <a:ea typeface="Calibri"/>
                        <a:cs typeface="Times New Roman"/>
                      </a:endParaRPr>
                    </a:p>
                  </a:txBody>
                  <a:tcPr marL="68580" marR="68580" marT="0" marB="0"/>
                </a:tc>
              </a:tr>
              <a:tr h="560914">
                <a:tc>
                  <a:txBody>
                    <a:bodyPr/>
                    <a:lstStyle/>
                    <a:p>
                      <a:pPr marL="0" marR="0">
                        <a:lnSpc>
                          <a:spcPct val="115000"/>
                        </a:lnSpc>
                        <a:spcBef>
                          <a:spcPts val="0"/>
                        </a:spcBef>
                        <a:spcAft>
                          <a:spcPts val="0"/>
                        </a:spcAft>
                      </a:pPr>
                      <a:r>
                        <a:rPr lang="en-US" sz="1600" dirty="0"/>
                        <a:t>Unable to test software on the robot at the correct time frame due to delays in target robot.</a:t>
                      </a:r>
                      <a:endParaRPr lang="en-US" sz="1600" b="0" dirty="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t>Unlikely</a:t>
                      </a:r>
                      <a:endParaRPr lang="en-US" sz="1600" b="0" dirty="0">
                        <a:solidFill>
                          <a:srgbClr val="000000"/>
                        </a:solidFill>
                        <a:latin typeface="Calibri"/>
                        <a:ea typeface="Calibri"/>
                        <a:cs typeface="Times New Roman"/>
                      </a:endParaRPr>
                    </a:p>
                  </a:txBody>
                  <a:tcPr marL="68580" marR="68580" marT="0" marB="0"/>
                </a:tc>
              </a:tr>
              <a:tr h="1005987">
                <a:tc>
                  <a:txBody>
                    <a:bodyPr/>
                    <a:lstStyle/>
                    <a:p>
                      <a:pPr marL="0" marR="0">
                        <a:lnSpc>
                          <a:spcPct val="115000"/>
                        </a:lnSpc>
                        <a:spcBef>
                          <a:spcPts val="0"/>
                        </a:spcBef>
                        <a:spcAft>
                          <a:spcPts val="0"/>
                        </a:spcAft>
                      </a:pPr>
                      <a:r>
                        <a:rPr lang="en-US" sz="1600" dirty="0"/>
                        <a:t>Project unable to work with the required robot nearing completion of the project.</a:t>
                      </a:r>
                      <a:endParaRPr lang="en-US" sz="1600" b="0" dirty="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t>Very Likely</a:t>
                      </a:r>
                      <a:endParaRPr lang="en-US" sz="1600" b="0" dirty="0">
                        <a:solidFill>
                          <a:srgbClr val="000000"/>
                        </a:solidFill>
                        <a:latin typeface="Calibri"/>
                        <a:ea typeface="Calibri"/>
                        <a:cs typeface="Times New Roman"/>
                      </a:endParaRPr>
                    </a:p>
                  </a:txBody>
                  <a:tcPr marL="68580" marR="68580" marT="0" marB="0"/>
                </a:tc>
              </a:tr>
              <a:tr h="280457">
                <a:tc>
                  <a:txBody>
                    <a:bodyPr/>
                    <a:lstStyle/>
                    <a:p>
                      <a:pPr marL="0" marR="0">
                        <a:lnSpc>
                          <a:spcPct val="115000"/>
                        </a:lnSpc>
                        <a:spcBef>
                          <a:spcPts val="0"/>
                        </a:spcBef>
                        <a:spcAft>
                          <a:spcPts val="0"/>
                        </a:spcAft>
                      </a:pPr>
                      <a:r>
                        <a:rPr lang="en-US" sz="1600"/>
                        <a:t>Loss of team members due to unforeseen circumstances.</a:t>
                      </a:r>
                      <a:endParaRPr lang="en-US" sz="1600" b="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t>Unlikely</a:t>
                      </a:r>
                      <a:endParaRPr lang="en-US" sz="1600" b="0" dirty="0">
                        <a:solidFill>
                          <a:srgbClr val="000000"/>
                        </a:solidFill>
                        <a:latin typeface="Calibri"/>
                        <a:ea typeface="Calibri"/>
                        <a:cs typeface="Times New Roman"/>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Constraints</a:t>
            </a:r>
            <a:endParaRPr lang="en-US" dirty="0"/>
          </a:p>
        </p:txBody>
      </p:sp>
      <p:sp>
        <p:nvSpPr>
          <p:cNvPr id="3" name="Content Placeholder 2"/>
          <p:cNvSpPr>
            <a:spLocks noGrp="1"/>
          </p:cNvSpPr>
          <p:nvPr>
            <p:ph idx="1"/>
          </p:nvPr>
        </p:nvSpPr>
        <p:spPr/>
        <p:txBody>
          <a:bodyPr>
            <a:normAutofit/>
          </a:bodyPr>
          <a:lstStyle/>
          <a:p>
            <a:pPr lvl="0"/>
            <a:r>
              <a:rPr lang="en-AU" dirty="0" smtClean="0"/>
              <a:t>Software Dependencies</a:t>
            </a:r>
            <a:endParaRPr lang="en-US" dirty="0"/>
          </a:p>
          <a:p>
            <a:pPr lvl="0"/>
            <a:r>
              <a:rPr lang="en-US" dirty="0" smtClean="0"/>
              <a:t>Time</a:t>
            </a:r>
            <a:endParaRPr lang="en-US" dirty="0"/>
          </a:p>
          <a:p>
            <a:pPr lvl="0"/>
            <a:r>
              <a:rPr lang="en-US" dirty="0" smtClean="0"/>
              <a:t>Android Device</a:t>
            </a:r>
            <a:endParaRPr lang="en-US" dirty="0"/>
          </a:p>
          <a:p>
            <a:pPr lvl="0"/>
            <a:r>
              <a:rPr lang="en-US" dirty="0" smtClean="0"/>
              <a:t>Software </a:t>
            </a:r>
            <a:r>
              <a:rPr lang="en-US" dirty="0" err="1" smtClean="0"/>
              <a:t>Licencing</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Assumptions</a:t>
            </a:r>
            <a:endParaRPr lang="en-US" dirty="0"/>
          </a:p>
        </p:txBody>
      </p:sp>
      <p:sp>
        <p:nvSpPr>
          <p:cNvPr id="3" name="Content Placeholder 2"/>
          <p:cNvSpPr>
            <a:spLocks noGrp="1"/>
          </p:cNvSpPr>
          <p:nvPr>
            <p:ph idx="1"/>
          </p:nvPr>
        </p:nvSpPr>
        <p:spPr/>
        <p:txBody>
          <a:bodyPr>
            <a:normAutofit/>
          </a:bodyPr>
          <a:lstStyle/>
          <a:p>
            <a:pPr lvl="0"/>
            <a:r>
              <a:rPr lang="en-US" dirty="0" smtClean="0"/>
              <a:t>Assumed the Python wrappers </a:t>
            </a:r>
            <a:endParaRPr lang="en-US" dirty="0"/>
          </a:p>
          <a:p>
            <a:pPr lvl="0"/>
            <a:r>
              <a:rPr lang="en-US" dirty="0" smtClean="0"/>
              <a:t>Not required to retrofit existing software</a:t>
            </a:r>
          </a:p>
          <a:p>
            <a:pPr lvl="0"/>
            <a:r>
              <a:rPr lang="en-US" dirty="0" smtClean="0"/>
              <a:t>All Robotic Systems are </a:t>
            </a:r>
            <a:r>
              <a:rPr lang="en-US" dirty="0" smtClean="0"/>
              <a:t>GNU/Linux based</a:t>
            </a:r>
            <a:endParaRPr lang="en-US" dirty="0"/>
          </a:p>
          <a:p>
            <a:pPr lvl="0"/>
            <a:r>
              <a:rPr lang="en-AU" dirty="0" smtClean="0"/>
              <a:t>Users prior knowledge</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Interfaces with Other Projects</a:t>
            </a:r>
            <a:endParaRPr lang="en-US" dirty="0"/>
          </a:p>
        </p:txBody>
      </p:sp>
      <p:sp>
        <p:nvSpPr>
          <p:cNvPr id="3" name="Content Placeholder 2"/>
          <p:cNvSpPr>
            <a:spLocks noGrp="1"/>
          </p:cNvSpPr>
          <p:nvPr>
            <p:ph idx="1"/>
          </p:nvPr>
        </p:nvSpPr>
        <p:spPr/>
        <p:txBody>
          <a:bodyPr>
            <a:normAutofit/>
          </a:bodyPr>
          <a:lstStyle/>
          <a:p>
            <a:pPr lvl="0"/>
            <a:r>
              <a:rPr lang="en-US" dirty="0" smtClean="0"/>
              <a:t>No direct external API – </a:t>
            </a:r>
            <a:r>
              <a:rPr lang="en-US" dirty="0" smtClean="0"/>
              <a:t>But modular functionality will exist</a:t>
            </a:r>
            <a:r>
              <a:rPr lang="en-US" dirty="0" smtClean="0"/>
              <a:t>.</a:t>
            </a:r>
            <a:endParaRPr lang="en-US" dirty="0"/>
          </a:p>
          <a:p>
            <a:pPr lvl="0"/>
            <a:r>
              <a:rPr lang="en-US" dirty="0" smtClean="0"/>
              <a:t>All </a:t>
            </a:r>
            <a:r>
              <a:rPr lang="en-US" dirty="0"/>
              <a:t>code will be well </a:t>
            </a:r>
            <a:r>
              <a:rPr lang="en-US" dirty="0" smtClean="0"/>
              <a:t>documented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Robotics in Electrical Engineering</a:t>
            </a:r>
            <a:endParaRPr lang="en-US" dirty="0"/>
          </a:p>
        </p:txBody>
      </p:sp>
      <p:sp>
        <p:nvSpPr>
          <p:cNvPr id="3" name="Content Placeholder 2"/>
          <p:cNvSpPr>
            <a:spLocks noGrp="1"/>
          </p:cNvSpPr>
          <p:nvPr>
            <p:ph idx="1"/>
          </p:nvPr>
        </p:nvSpPr>
        <p:spPr/>
        <p:txBody>
          <a:bodyPr/>
          <a:lstStyle/>
          <a:p>
            <a:r>
              <a:rPr lang="en-AU" dirty="0" smtClean="0"/>
              <a:t>Currently use </a:t>
            </a:r>
            <a:r>
              <a:rPr lang="en-AU" dirty="0" smtClean="0"/>
              <a:t>Robotic Operating System, or </a:t>
            </a:r>
            <a:r>
              <a:rPr lang="en-AU" b="1" dirty="0" smtClean="0"/>
              <a:t>ROS</a:t>
            </a:r>
            <a:r>
              <a:rPr lang="en-AU" dirty="0" smtClean="0"/>
              <a:t> </a:t>
            </a:r>
            <a:r>
              <a:rPr lang="en-AU" dirty="0" smtClean="0"/>
              <a:t>for </a:t>
            </a:r>
            <a:r>
              <a:rPr lang="en-AU" dirty="0" smtClean="0"/>
              <a:t>development of </a:t>
            </a:r>
            <a:r>
              <a:rPr lang="en-AU" b="1" dirty="0" smtClean="0"/>
              <a:t>robots</a:t>
            </a:r>
            <a:endParaRPr lang="en-AU" b="1" dirty="0" smtClean="0"/>
          </a:p>
          <a:p>
            <a:r>
              <a:rPr lang="en-AU" dirty="0" smtClean="0"/>
              <a:t>Used for everything from </a:t>
            </a:r>
            <a:r>
              <a:rPr lang="en-AU" dirty="0" smtClean="0"/>
              <a:t>teaching basic robotics </a:t>
            </a:r>
            <a:r>
              <a:rPr lang="en-AU" dirty="0" smtClean="0"/>
              <a:t>all the way to advanced </a:t>
            </a:r>
            <a:r>
              <a:rPr lang="en-AU" dirty="0" smtClean="0"/>
              <a:t>demonstrations, prototypes and real world applications</a:t>
            </a:r>
            <a:endParaRPr lang="en-AU" dirty="0" smtClean="0"/>
          </a:p>
          <a:p>
            <a:r>
              <a:rPr lang="en-AU" dirty="0" smtClean="0"/>
              <a:t>Open Source Computer Vision, or </a:t>
            </a:r>
            <a:r>
              <a:rPr lang="en-AU" b="1" dirty="0" smtClean="0"/>
              <a:t>OpenCV </a:t>
            </a:r>
            <a:r>
              <a:rPr lang="en-AU" dirty="0" smtClean="0"/>
              <a:t>library </a:t>
            </a:r>
            <a:r>
              <a:rPr lang="en-AU" dirty="0" smtClean="0"/>
              <a:t>used for real-time image </a:t>
            </a:r>
            <a:r>
              <a:rPr lang="en-AU" dirty="0" smtClean="0"/>
              <a:t>processing</a:t>
            </a:r>
            <a:endParaRPr lang="en-AU"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Communication</a:t>
            </a:r>
            <a:endParaRPr lang="en-US" dirty="0"/>
          </a:p>
        </p:txBody>
      </p:sp>
      <p:sp>
        <p:nvSpPr>
          <p:cNvPr id="3" name="Content Placeholder 2"/>
          <p:cNvSpPr>
            <a:spLocks noGrp="1"/>
          </p:cNvSpPr>
          <p:nvPr>
            <p:ph idx="1"/>
          </p:nvPr>
        </p:nvSpPr>
        <p:spPr/>
        <p:txBody>
          <a:bodyPr/>
          <a:lstStyle/>
          <a:p>
            <a:r>
              <a:rPr lang="en-AU" dirty="0" smtClean="0"/>
              <a:t>When / </a:t>
            </a:r>
            <a:r>
              <a:rPr lang="en-AU" dirty="0" smtClean="0"/>
              <a:t>how often / </a:t>
            </a:r>
            <a:r>
              <a:rPr lang="en-AU" dirty="0" smtClean="0"/>
              <a:t>how </a:t>
            </a:r>
            <a:r>
              <a:rPr lang="en-AU" dirty="0" smtClean="0"/>
              <a:t>will </a:t>
            </a:r>
            <a:r>
              <a:rPr lang="en-AU" dirty="0" smtClean="0"/>
              <a:t>we meet</a:t>
            </a:r>
            <a:r>
              <a:rPr lang="en-AU" dirty="0" smtClean="0"/>
              <a:t>?</a:t>
            </a:r>
          </a:p>
          <a:p>
            <a:pPr lvl="1"/>
            <a:r>
              <a:rPr lang="en-AU" dirty="0" smtClean="0"/>
              <a:t>Facebook, Skype, E-Mail, in person</a:t>
            </a:r>
          </a:p>
          <a:p>
            <a:pPr lvl="1"/>
            <a:r>
              <a:rPr lang="en-AU" dirty="0" smtClean="0"/>
              <a:t>At least once a week </a:t>
            </a:r>
            <a:r>
              <a:rPr lang="en-AU" dirty="0" err="1" smtClean="0"/>
              <a:t>independant</a:t>
            </a:r>
            <a:r>
              <a:rPr lang="en-AU" dirty="0" smtClean="0"/>
              <a:t> of client meeting</a:t>
            </a:r>
            <a:endParaRPr lang="en-AU" dirty="0" smtClean="0"/>
          </a:p>
          <a:p>
            <a:r>
              <a:rPr lang="en-AU" dirty="0" smtClean="0"/>
              <a:t>Supervisor and Client </a:t>
            </a:r>
            <a:r>
              <a:rPr lang="en-AU" dirty="0" smtClean="0"/>
              <a:t>communication</a:t>
            </a:r>
          </a:p>
          <a:p>
            <a:pPr lvl="1"/>
            <a:r>
              <a:rPr lang="en-AU" dirty="0" smtClean="0"/>
              <a:t>Meet once a week with Client and Supervisor</a:t>
            </a:r>
            <a:endParaRPr lang="en-AU" dirty="0" smtClean="0"/>
          </a:p>
          <a:p>
            <a:r>
              <a:rPr lang="en-AU" dirty="0" smtClean="0"/>
              <a:t>Development Specific </a:t>
            </a:r>
            <a:r>
              <a:rPr lang="en-AU" dirty="0" smtClean="0"/>
              <a:t>communication </a:t>
            </a:r>
          </a:p>
          <a:p>
            <a:pPr lvl="1"/>
            <a:r>
              <a:rPr lang="en-AU" dirty="0" smtClean="0"/>
              <a:t>Via GIT check-ins / commits, Comments and      E-Mail</a:t>
            </a:r>
            <a:endParaRPr lang="en-AU"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Organization</a:t>
            </a:r>
            <a:endParaRPr lang="en-US" dirty="0"/>
          </a:p>
        </p:txBody>
      </p:sp>
      <p:sp>
        <p:nvSpPr>
          <p:cNvPr id="3" name="Content Placeholder 2"/>
          <p:cNvSpPr>
            <a:spLocks noGrp="1"/>
          </p:cNvSpPr>
          <p:nvPr>
            <p:ph idx="1"/>
          </p:nvPr>
        </p:nvSpPr>
        <p:spPr/>
        <p:txBody>
          <a:bodyPr>
            <a:normAutofit/>
          </a:bodyPr>
          <a:lstStyle/>
          <a:p>
            <a:r>
              <a:rPr lang="en-US" b="1" dirty="0" smtClean="0"/>
              <a:t>Steering </a:t>
            </a:r>
            <a:r>
              <a:rPr lang="en-US" b="1" dirty="0"/>
              <a:t>Committee</a:t>
            </a:r>
          </a:p>
          <a:p>
            <a:pPr lvl="1"/>
            <a:r>
              <a:rPr lang="en-US" dirty="0" smtClean="0"/>
              <a:t>Dr</a:t>
            </a:r>
            <a:r>
              <a:rPr lang="en-US" dirty="0"/>
              <a:t>. Russell Brinkworth (Project Owner</a:t>
            </a:r>
            <a:r>
              <a:rPr lang="en-US" dirty="0" smtClean="0"/>
              <a:t>) – School of Electrical and Information Engineering</a:t>
            </a:r>
            <a:endParaRPr lang="en-US" dirty="0"/>
          </a:p>
          <a:p>
            <a:pPr lvl="1"/>
            <a:r>
              <a:rPr lang="en-US" dirty="0"/>
              <a:t>Dr. Ivan Lee (Project Supervisor</a:t>
            </a:r>
            <a:r>
              <a:rPr lang="en-US" dirty="0" smtClean="0"/>
              <a:t>)</a:t>
            </a:r>
            <a:endParaRPr lang="en-US" dirty="0"/>
          </a:p>
          <a:p>
            <a:r>
              <a:rPr lang="en-US" b="1" dirty="0"/>
              <a:t>Core Team</a:t>
            </a:r>
          </a:p>
          <a:p>
            <a:pPr lvl="1"/>
            <a:r>
              <a:rPr lang="en-US" dirty="0" smtClean="0"/>
              <a:t>Dr</a:t>
            </a:r>
            <a:r>
              <a:rPr lang="en-US" dirty="0"/>
              <a:t>. </a:t>
            </a:r>
            <a:r>
              <a:rPr lang="en-US" dirty="0" smtClean="0"/>
              <a:t>Ivan </a:t>
            </a:r>
            <a:r>
              <a:rPr lang="en-US" dirty="0"/>
              <a:t>Lee (Project Supervisor)</a:t>
            </a:r>
          </a:p>
          <a:p>
            <a:pPr lvl="1"/>
            <a:r>
              <a:rPr lang="en-US" dirty="0"/>
              <a:t>Colin </a:t>
            </a:r>
            <a:r>
              <a:rPr lang="en-US" dirty="0" smtClean="0"/>
              <a:t>Smith </a:t>
            </a:r>
            <a:r>
              <a:rPr lang="en-US" dirty="0"/>
              <a:t>(Team Lead, Programmer)</a:t>
            </a:r>
          </a:p>
          <a:p>
            <a:pPr lvl="1"/>
            <a:r>
              <a:rPr lang="en-US" dirty="0"/>
              <a:t>Matthew Babiszewski (Programmer)</a:t>
            </a:r>
          </a:p>
          <a:p>
            <a:pPr lvl="1"/>
            <a:r>
              <a:rPr lang="en-US" dirty="0"/>
              <a:t>Jason Kerslake (</a:t>
            </a:r>
            <a:r>
              <a:rPr lang="en-US" dirty="0" smtClean="0"/>
              <a:t>Programmer</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Meeting Structure</a:t>
            </a:r>
            <a:endParaRPr lang="en-US" dirty="0"/>
          </a:p>
        </p:txBody>
      </p:sp>
      <p:sp>
        <p:nvSpPr>
          <p:cNvPr id="1028" name="Rectangle 4"/>
          <p:cNvSpPr>
            <a:spLocks noChangeArrowheads="1"/>
          </p:cNvSpPr>
          <p:nvPr/>
        </p:nvSpPr>
        <p:spPr bwMode="auto">
          <a:xfrm>
            <a:off x="0" y="6400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1" i="1"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L = Lead Role 	S = Supporting Role</a:t>
            </a:r>
            <a:endParaRPr kumimoji="0" lang="en-AU"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nvGraphicFramePr>
        <p:xfrm>
          <a:off x="395536" y="1556792"/>
          <a:ext cx="8424937" cy="4752529"/>
        </p:xfrm>
        <a:graphic>
          <a:graphicData uri="http://schemas.openxmlformats.org/drawingml/2006/table">
            <a:tbl>
              <a:tblPr>
                <a:tableStyleId>{775DCB02-9BB8-47FD-8907-85C794F793BA}</a:tableStyleId>
              </a:tblPr>
              <a:tblGrid>
                <a:gridCol w="2427451"/>
                <a:gridCol w="1384788"/>
                <a:gridCol w="1406510"/>
                <a:gridCol w="1503173"/>
                <a:gridCol w="1703015"/>
              </a:tblGrid>
              <a:tr h="628435">
                <a:tc>
                  <a:txBody>
                    <a:bodyPr/>
                    <a:lstStyle/>
                    <a:p>
                      <a:pPr algn="ctr">
                        <a:lnSpc>
                          <a:spcPct val="115000"/>
                        </a:lnSpc>
                        <a:spcAft>
                          <a:spcPts val="1000"/>
                        </a:spcAft>
                      </a:pPr>
                      <a:r>
                        <a:rPr lang="en-AU" sz="1800" dirty="0" smtClean="0"/>
                        <a:t>Responsibility</a:t>
                      </a:r>
                      <a:endParaRPr lang="en-AU" sz="1600" dirty="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800"/>
                        <a:t>Project Owner</a:t>
                      </a: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800"/>
                        <a:t>Supervisor</a:t>
                      </a: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800"/>
                        <a:t>Team Leader</a:t>
                      </a: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800"/>
                        <a:t>Programmers</a:t>
                      </a:r>
                      <a:endParaRPr lang="en-AU" sz="1600">
                        <a:latin typeface="Calibri"/>
                        <a:ea typeface="Calibri"/>
                        <a:cs typeface="Times New Roman"/>
                      </a:endParaRPr>
                    </a:p>
                  </a:txBody>
                  <a:tcPr marL="43569" marR="43569" marT="0" marB="0" anchor="ctr"/>
                </a:tc>
              </a:tr>
              <a:tr h="549878">
                <a:tc>
                  <a:txBody>
                    <a:bodyPr/>
                    <a:lstStyle/>
                    <a:p>
                      <a:pPr algn="ctr">
                        <a:lnSpc>
                          <a:spcPct val="115000"/>
                        </a:lnSpc>
                        <a:spcAft>
                          <a:spcPts val="0"/>
                        </a:spcAft>
                      </a:pPr>
                      <a:r>
                        <a:rPr lang="en-AU" sz="1600" dirty="0"/>
                        <a:t>Ensure project plan is acceptable</a:t>
                      </a:r>
                      <a:endParaRPr lang="en-AU" sz="1600" dirty="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a:t>L</a:t>
                      </a: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a:t>S</a:t>
                      </a: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600">
                        <a:latin typeface="Calibri"/>
                        <a:ea typeface="Calibri"/>
                        <a:cs typeface="Times New Roman"/>
                      </a:endParaRPr>
                    </a:p>
                  </a:txBody>
                  <a:tcPr marL="43569" marR="43569" marT="0" marB="0" anchor="ctr"/>
                </a:tc>
              </a:tr>
              <a:tr h="824820">
                <a:tc>
                  <a:txBody>
                    <a:bodyPr/>
                    <a:lstStyle/>
                    <a:p>
                      <a:pPr algn="ctr">
                        <a:lnSpc>
                          <a:spcPct val="115000"/>
                        </a:lnSpc>
                        <a:spcAft>
                          <a:spcPts val="0"/>
                        </a:spcAft>
                      </a:pPr>
                      <a:r>
                        <a:rPr lang="en-AU" sz="1600"/>
                        <a:t>Ensure that the core team is provided with support</a:t>
                      </a: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dirty="0"/>
                        <a:t>S</a:t>
                      </a:r>
                      <a:endParaRPr lang="en-AU" sz="1600" dirty="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dirty="0"/>
                        <a:t>L</a:t>
                      </a:r>
                      <a:endParaRPr lang="en-AU" sz="1600" dirty="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600">
                        <a:latin typeface="Calibri"/>
                        <a:ea typeface="Calibri"/>
                        <a:cs typeface="Times New Roman"/>
                      </a:endParaRPr>
                    </a:p>
                  </a:txBody>
                  <a:tcPr marL="43569" marR="43569" marT="0" marB="0" anchor="ctr"/>
                </a:tc>
              </a:tr>
              <a:tr h="549878">
                <a:tc>
                  <a:txBody>
                    <a:bodyPr/>
                    <a:lstStyle/>
                    <a:p>
                      <a:pPr algn="ctr">
                        <a:lnSpc>
                          <a:spcPct val="115000"/>
                        </a:lnSpc>
                        <a:spcBef>
                          <a:spcPts val="1200"/>
                        </a:spcBef>
                        <a:spcAft>
                          <a:spcPts val="0"/>
                        </a:spcAft>
                      </a:pPr>
                      <a:r>
                        <a:rPr lang="en-AU" sz="1600"/>
                        <a:t>Track progress of the project</a:t>
                      </a:r>
                      <a:endParaRPr lang="en-AU" sz="1600">
                        <a:latin typeface="Calibri"/>
                        <a:ea typeface="Calibri"/>
                        <a:cs typeface="Times New Roman"/>
                      </a:endParaRPr>
                    </a:p>
                  </a:txBody>
                  <a:tcPr marL="43569" marR="43569" marT="0" marB="0" anchor="ctr"/>
                </a:tc>
                <a:tc>
                  <a:txBody>
                    <a:bodyPr/>
                    <a:lstStyle/>
                    <a:p>
                      <a:pPr algn="ctr">
                        <a:lnSpc>
                          <a:spcPct val="115000"/>
                        </a:lnSpc>
                        <a:spcBef>
                          <a:spcPts val="1200"/>
                        </a:spcBef>
                        <a:spcAft>
                          <a:spcPts val="1000"/>
                        </a:spcAft>
                      </a:pPr>
                      <a:endParaRPr lang="en-AU" sz="1600">
                        <a:latin typeface="Calibri"/>
                        <a:ea typeface="Calibri"/>
                        <a:cs typeface="Times New Roman"/>
                      </a:endParaRPr>
                    </a:p>
                  </a:txBody>
                  <a:tcPr marL="43569" marR="43569" marT="0" marB="0" anchor="ctr"/>
                </a:tc>
                <a:tc>
                  <a:txBody>
                    <a:bodyPr/>
                    <a:lstStyle/>
                    <a:p>
                      <a:pPr algn="ctr">
                        <a:lnSpc>
                          <a:spcPct val="115000"/>
                        </a:lnSpc>
                        <a:spcBef>
                          <a:spcPts val="1200"/>
                        </a:spcBef>
                        <a:spcAft>
                          <a:spcPts val="1000"/>
                        </a:spcAft>
                      </a:pPr>
                      <a:r>
                        <a:rPr lang="en-AU" sz="1600"/>
                        <a:t>S</a:t>
                      </a:r>
                      <a:endParaRPr lang="en-AU" sz="1600">
                        <a:latin typeface="Calibri"/>
                        <a:ea typeface="Calibri"/>
                        <a:cs typeface="Times New Roman"/>
                      </a:endParaRPr>
                    </a:p>
                  </a:txBody>
                  <a:tcPr marL="43569" marR="43569" marT="0" marB="0" anchor="ctr"/>
                </a:tc>
                <a:tc>
                  <a:txBody>
                    <a:bodyPr/>
                    <a:lstStyle/>
                    <a:p>
                      <a:pPr algn="ctr">
                        <a:lnSpc>
                          <a:spcPct val="115000"/>
                        </a:lnSpc>
                        <a:spcBef>
                          <a:spcPts val="1200"/>
                        </a:spcBef>
                        <a:spcAft>
                          <a:spcPts val="1000"/>
                        </a:spcAft>
                      </a:pPr>
                      <a:r>
                        <a:rPr lang="en-AU" sz="1600"/>
                        <a:t>L</a:t>
                      </a:r>
                      <a:endParaRPr lang="en-AU" sz="1600">
                        <a:latin typeface="Calibri"/>
                        <a:ea typeface="Calibri"/>
                        <a:cs typeface="Times New Roman"/>
                      </a:endParaRPr>
                    </a:p>
                  </a:txBody>
                  <a:tcPr marL="43569" marR="43569" marT="0" marB="0" anchor="ctr"/>
                </a:tc>
                <a:tc>
                  <a:txBody>
                    <a:bodyPr/>
                    <a:lstStyle/>
                    <a:p>
                      <a:pPr algn="ctr">
                        <a:lnSpc>
                          <a:spcPct val="115000"/>
                        </a:lnSpc>
                        <a:spcBef>
                          <a:spcPts val="1200"/>
                        </a:spcBef>
                        <a:spcAft>
                          <a:spcPts val="1000"/>
                        </a:spcAft>
                      </a:pPr>
                      <a:r>
                        <a:rPr lang="en-AU" sz="1600"/>
                        <a:t>S</a:t>
                      </a:r>
                      <a:endParaRPr lang="en-AU" sz="1600">
                        <a:latin typeface="Calibri"/>
                        <a:ea typeface="Calibri"/>
                        <a:cs typeface="Times New Roman"/>
                      </a:endParaRPr>
                    </a:p>
                  </a:txBody>
                  <a:tcPr marL="43569" marR="43569" marT="0" marB="0" anchor="ctr"/>
                </a:tc>
              </a:tr>
              <a:tr h="824820">
                <a:tc>
                  <a:txBody>
                    <a:bodyPr/>
                    <a:lstStyle/>
                    <a:p>
                      <a:pPr algn="ctr">
                        <a:lnSpc>
                          <a:spcPct val="115000"/>
                        </a:lnSpc>
                        <a:spcBef>
                          <a:spcPts val="1200"/>
                        </a:spcBef>
                        <a:spcAft>
                          <a:spcPts val="0"/>
                        </a:spcAft>
                      </a:pPr>
                      <a:r>
                        <a:rPr lang="en-AU" sz="1600"/>
                        <a:t>Ensure Team Leader is supported throughout project</a:t>
                      </a: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dirty="0"/>
                        <a:t>S</a:t>
                      </a:r>
                      <a:endParaRPr lang="en-AU" sz="1600" dirty="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a:t>L</a:t>
                      </a:r>
                      <a:endParaRPr lang="en-AU" sz="1600">
                        <a:latin typeface="Calibri"/>
                        <a:ea typeface="Calibri"/>
                        <a:cs typeface="Times New Roman"/>
                      </a:endParaRPr>
                    </a:p>
                  </a:txBody>
                  <a:tcPr marL="43569" marR="43569" marT="0" marB="0" anchor="ctr"/>
                </a:tc>
              </a:tr>
              <a:tr h="824820">
                <a:tc>
                  <a:txBody>
                    <a:bodyPr/>
                    <a:lstStyle/>
                    <a:p>
                      <a:pPr algn="ctr">
                        <a:lnSpc>
                          <a:spcPct val="115000"/>
                        </a:lnSpc>
                        <a:spcAft>
                          <a:spcPts val="0"/>
                        </a:spcAft>
                      </a:pPr>
                      <a:r>
                        <a:rPr lang="en-AU" sz="1600"/>
                        <a:t>Ensure the team functions in a productive manor</a:t>
                      </a: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a:t>S</a:t>
                      </a: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dirty="0"/>
                        <a:t>L</a:t>
                      </a:r>
                      <a:endParaRPr lang="en-AU" sz="1600" dirty="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dirty="0"/>
                        <a:t>S</a:t>
                      </a:r>
                      <a:endParaRPr lang="en-AU" sz="1600" dirty="0">
                        <a:latin typeface="Calibri"/>
                        <a:ea typeface="Calibri"/>
                        <a:cs typeface="Times New Roman"/>
                      </a:endParaRPr>
                    </a:p>
                  </a:txBody>
                  <a:tcPr marL="43569" marR="43569" marT="0" marB="0" anchor="ctr"/>
                </a:tc>
              </a:tr>
              <a:tr h="549878">
                <a:tc>
                  <a:txBody>
                    <a:bodyPr/>
                    <a:lstStyle/>
                    <a:p>
                      <a:pPr algn="ctr">
                        <a:lnSpc>
                          <a:spcPct val="115000"/>
                        </a:lnSpc>
                        <a:spcAft>
                          <a:spcPts val="0"/>
                        </a:spcAft>
                      </a:pPr>
                      <a:r>
                        <a:rPr lang="en-AU" sz="1600"/>
                        <a:t>Ensure tasks are completed on time</a:t>
                      </a: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a:t>S</a:t>
                      </a: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a:t>L</a:t>
                      </a:r>
                      <a:endParaRPr lang="en-AU" sz="16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dirty="0"/>
                        <a:t>S</a:t>
                      </a:r>
                      <a:endParaRPr lang="en-AU" sz="1600" dirty="0">
                        <a:latin typeface="Calibri"/>
                        <a:ea typeface="Calibri"/>
                        <a:cs typeface="Times New Roman"/>
                      </a:endParaRPr>
                    </a:p>
                  </a:txBody>
                  <a:tcPr marL="43569" marR="43569" marT="0" marB="0" anchor="ctr"/>
                </a:tc>
              </a:tr>
            </a:tbl>
          </a:graphicData>
        </a:graphic>
      </p:graphicFrame>
      <p:sp>
        <p:nvSpPr>
          <p:cNvPr id="11" name="TextBox 10"/>
          <p:cNvSpPr txBox="1"/>
          <p:nvPr/>
        </p:nvSpPr>
        <p:spPr>
          <a:xfrm>
            <a:off x="1357290" y="6429396"/>
            <a:ext cx="5500726" cy="369332"/>
          </a:xfrm>
          <a:prstGeom prst="rect">
            <a:avLst/>
          </a:prstGeom>
          <a:noFill/>
        </p:spPr>
        <p:txBody>
          <a:bodyPr wrap="square" rtlCol="0">
            <a:spAutoFit/>
          </a:bodyPr>
          <a:lstStyle/>
          <a:p>
            <a:endParaRPr lang="en-A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Meeting </a:t>
            </a:r>
            <a:r>
              <a:rPr lang="en-AU" dirty="0" smtClean="0"/>
              <a:t>Structure (Continued)</a:t>
            </a:r>
            <a:endParaRPr lang="en-US" dirty="0"/>
          </a:p>
        </p:txBody>
      </p:sp>
      <p:sp>
        <p:nvSpPr>
          <p:cNvPr id="1028" name="Rectangle 4"/>
          <p:cNvSpPr>
            <a:spLocks noChangeArrowheads="1"/>
          </p:cNvSpPr>
          <p:nvPr/>
        </p:nvSpPr>
        <p:spPr bwMode="auto">
          <a:xfrm>
            <a:off x="0" y="6400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1" i="1"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L = Lead Role 	S = Supporting Role</a:t>
            </a:r>
            <a:endParaRPr kumimoji="0" lang="en-AU"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nvGraphicFramePr>
        <p:xfrm>
          <a:off x="395536" y="1484784"/>
          <a:ext cx="8352928" cy="4824538"/>
        </p:xfrm>
        <a:graphic>
          <a:graphicData uri="http://schemas.openxmlformats.org/drawingml/2006/table">
            <a:tbl>
              <a:tblPr>
                <a:tableStyleId>{775DCB02-9BB8-47FD-8907-85C794F793BA}</a:tableStyleId>
              </a:tblPr>
              <a:tblGrid>
                <a:gridCol w="2019996"/>
                <a:gridCol w="1152347"/>
                <a:gridCol w="1170423"/>
                <a:gridCol w="1250860"/>
                <a:gridCol w="1417159"/>
                <a:gridCol w="1342143"/>
              </a:tblGrid>
              <a:tr h="779178">
                <a:tc>
                  <a:txBody>
                    <a:bodyPr/>
                    <a:lstStyle/>
                    <a:p>
                      <a:pPr algn="ctr">
                        <a:lnSpc>
                          <a:spcPct val="115000"/>
                        </a:lnSpc>
                        <a:spcAft>
                          <a:spcPts val="1000"/>
                        </a:spcAft>
                      </a:pPr>
                      <a:r>
                        <a:rPr lang="en-AU" sz="1600" dirty="0" smtClean="0"/>
                        <a:t>Responsibility</a:t>
                      </a:r>
                      <a:endParaRPr lang="en-AU" sz="1400" dirty="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a:t>Project Owner</a:t>
                      </a: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a:t>Supervisor</a:t>
                      </a: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a:t>Team Leader</a:t>
                      </a: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a:t>Programmers</a:t>
                      </a: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600"/>
                        <a:t>Supporting Teams</a:t>
                      </a:r>
                      <a:endParaRPr lang="en-AU" sz="1400">
                        <a:latin typeface="Calibri"/>
                        <a:ea typeface="Calibri"/>
                        <a:cs typeface="Times New Roman"/>
                      </a:endParaRPr>
                    </a:p>
                  </a:txBody>
                  <a:tcPr marL="43569" marR="43569" marT="0" marB="0" anchor="ctr"/>
                </a:tc>
              </a:tr>
              <a:tr h="758349">
                <a:tc>
                  <a:txBody>
                    <a:bodyPr/>
                    <a:lstStyle/>
                    <a:p>
                      <a:pPr algn="ctr">
                        <a:lnSpc>
                          <a:spcPct val="115000"/>
                        </a:lnSpc>
                        <a:spcAft>
                          <a:spcPts val="0"/>
                        </a:spcAft>
                      </a:pPr>
                      <a:r>
                        <a:rPr lang="en-AU" sz="1400" dirty="0"/>
                        <a:t>Ensure final deliverable is complete and on time</a:t>
                      </a:r>
                      <a:endParaRPr lang="en-AU" sz="1400" dirty="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400"/>
                        <a:t>S</a:t>
                      </a: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400"/>
                        <a:t>L</a:t>
                      </a: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400" dirty="0"/>
                        <a:t>S</a:t>
                      </a:r>
                      <a:endParaRPr lang="en-AU" sz="1400" dirty="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400" dirty="0">
                        <a:latin typeface="Calibri"/>
                        <a:ea typeface="Calibri"/>
                        <a:cs typeface="Times New Roman"/>
                      </a:endParaRPr>
                    </a:p>
                  </a:txBody>
                  <a:tcPr marL="43569" marR="43569" marT="0" marB="0" anchor="ctr"/>
                </a:tc>
              </a:tr>
              <a:tr h="758349">
                <a:tc>
                  <a:txBody>
                    <a:bodyPr/>
                    <a:lstStyle/>
                    <a:p>
                      <a:pPr algn="ctr">
                        <a:lnSpc>
                          <a:spcPct val="115000"/>
                        </a:lnSpc>
                        <a:spcAft>
                          <a:spcPts val="0"/>
                        </a:spcAft>
                      </a:pPr>
                      <a:r>
                        <a:rPr lang="en-AU" sz="1400"/>
                        <a:t>Ensure project deliverables are what the client requested</a:t>
                      </a: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400" dirty="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400" dirty="0"/>
                        <a:t>S</a:t>
                      </a:r>
                      <a:endParaRPr lang="en-AU" sz="1400" dirty="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400"/>
                        <a:t>L</a:t>
                      </a: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400"/>
                        <a:t>S</a:t>
                      </a: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400">
                        <a:latin typeface="Calibri"/>
                        <a:ea typeface="Calibri"/>
                        <a:cs typeface="Times New Roman"/>
                      </a:endParaRPr>
                    </a:p>
                  </a:txBody>
                  <a:tcPr marL="43569" marR="43569" marT="0" marB="0" anchor="ctr"/>
                </a:tc>
              </a:tr>
              <a:tr h="758349">
                <a:tc>
                  <a:txBody>
                    <a:bodyPr/>
                    <a:lstStyle/>
                    <a:p>
                      <a:pPr algn="ctr">
                        <a:lnSpc>
                          <a:spcPct val="115000"/>
                        </a:lnSpc>
                        <a:spcAft>
                          <a:spcPts val="0"/>
                        </a:spcAft>
                      </a:pPr>
                      <a:r>
                        <a:rPr lang="en-AU" sz="1400"/>
                        <a:t>Ensure code is to a good standard and quality</a:t>
                      </a: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400" dirty="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400" dirty="0"/>
                        <a:t>L</a:t>
                      </a:r>
                      <a:endParaRPr lang="en-AU" sz="1400" dirty="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400"/>
                        <a:t>S</a:t>
                      </a: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400">
                        <a:latin typeface="Calibri"/>
                        <a:ea typeface="Calibri"/>
                        <a:cs typeface="Times New Roman"/>
                      </a:endParaRPr>
                    </a:p>
                  </a:txBody>
                  <a:tcPr marL="43569" marR="43569" marT="0" marB="0" anchor="ctr"/>
                </a:tc>
              </a:tr>
              <a:tr h="1011964">
                <a:tc>
                  <a:txBody>
                    <a:bodyPr/>
                    <a:lstStyle/>
                    <a:p>
                      <a:pPr algn="ctr">
                        <a:lnSpc>
                          <a:spcPct val="115000"/>
                        </a:lnSpc>
                        <a:spcAft>
                          <a:spcPts val="0"/>
                        </a:spcAft>
                      </a:pPr>
                      <a:r>
                        <a:rPr lang="en-AU" sz="1400"/>
                        <a:t>Ensure code is documented in an easy to read manor for final deliverable</a:t>
                      </a: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400" dirty="0"/>
                        <a:t>L</a:t>
                      </a:r>
                      <a:endParaRPr lang="en-AU" sz="1400" dirty="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400" dirty="0"/>
                        <a:t>S</a:t>
                      </a:r>
                      <a:endParaRPr lang="en-AU" sz="1400" dirty="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400">
                        <a:latin typeface="Calibri"/>
                        <a:ea typeface="Calibri"/>
                        <a:cs typeface="Times New Roman"/>
                      </a:endParaRPr>
                    </a:p>
                  </a:txBody>
                  <a:tcPr marL="43569" marR="43569" marT="0" marB="0" anchor="ctr"/>
                </a:tc>
              </a:tr>
              <a:tr h="758349">
                <a:tc>
                  <a:txBody>
                    <a:bodyPr/>
                    <a:lstStyle/>
                    <a:p>
                      <a:pPr algn="ctr">
                        <a:lnSpc>
                          <a:spcPct val="115000"/>
                        </a:lnSpc>
                        <a:spcAft>
                          <a:spcPts val="0"/>
                        </a:spcAft>
                      </a:pPr>
                      <a:r>
                        <a:rPr lang="en-AU" sz="1400" dirty="0"/>
                        <a:t>Ensure final testing robot is adequate and on time.</a:t>
                      </a:r>
                      <a:endParaRPr lang="en-AU" sz="1400" dirty="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400"/>
                        <a:t>L</a:t>
                      </a: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endParaRPr lang="en-AU" sz="1400">
                        <a:latin typeface="Calibri"/>
                        <a:ea typeface="Calibri"/>
                        <a:cs typeface="Times New Roman"/>
                      </a:endParaRPr>
                    </a:p>
                  </a:txBody>
                  <a:tcPr marL="43569" marR="43569" marT="0" marB="0" anchor="ctr"/>
                </a:tc>
                <a:tc>
                  <a:txBody>
                    <a:bodyPr/>
                    <a:lstStyle/>
                    <a:p>
                      <a:pPr algn="ctr">
                        <a:lnSpc>
                          <a:spcPct val="115000"/>
                        </a:lnSpc>
                        <a:spcAft>
                          <a:spcPts val="1000"/>
                        </a:spcAft>
                      </a:pPr>
                      <a:r>
                        <a:rPr lang="en-AU" sz="1400" dirty="0"/>
                        <a:t>S</a:t>
                      </a:r>
                      <a:endParaRPr lang="en-AU" sz="1400" dirty="0">
                        <a:latin typeface="Calibri"/>
                        <a:ea typeface="Calibri"/>
                        <a:cs typeface="Times New Roman"/>
                      </a:endParaRPr>
                    </a:p>
                  </a:txBody>
                  <a:tcPr marL="43569" marR="43569" marT="0" marB="0" anchor="ctr"/>
                </a:tc>
              </a:tr>
            </a:tbl>
          </a:graphicData>
        </a:graphic>
      </p:graphicFrame>
      <p:sp>
        <p:nvSpPr>
          <p:cNvPr id="11" name="TextBox 10"/>
          <p:cNvSpPr txBox="1"/>
          <p:nvPr/>
        </p:nvSpPr>
        <p:spPr>
          <a:xfrm>
            <a:off x="1357290" y="6429396"/>
            <a:ext cx="5500726" cy="369332"/>
          </a:xfrm>
          <a:prstGeom prst="rect">
            <a:avLst/>
          </a:prstGeom>
          <a:noFill/>
        </p:spPr>
        <p:txBody>
          <a:bodyPr wrap="square" rtlCol="0">
            <a:spAutoFit/>
          </a:bodyPr>
          <a:lstStyle/>
          <a:p>
            <a:endParaRPr lang="en-A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Progress Tracking</a:t>
            </a:r>
            <a:endParaRPr lang="en-US" dirty="0"/>
          </a:p>
        </p:txBody>
      </p:sp>
      <p:sp>
        <p:nvSpPr>
          <p:cNvPr id="3" name="Content Placeholder 2"/>
          <p:cNvSpPr>
            <a:spLocks noGrp="1"/>
          </p:cNvSpPr>
          <p:nvPr>
            <p:ph idx="1"/>
          </p:nvPr>
        </p:nvSpPr>
        <p:spPr/>
        <p:txBody>
          <a:bodyPr/>
          <a:lstStyle/>
          <a:p>
            <a:r>
              <a:rPr lang="en-US" dirty="0" smtClean="0"/>
              <a:t>Weekly stand up meetings</a:t>
            </a:r>
          </a:p>
          <a:p>
            <a:pPr lvl="1"/>
            <a:r>
              <a:rPr lang="en-US" dirty="0" smtClean="0"/>
              <a:t>Used as a checkpoint to track the progress of the project.</a:t>
            </a:r>
          </a:p>
          <a:p>
            <a:pPr lvl="1"/>
            <a:endParaRPr lang="en-US" dirty="0" smtClean="0"/>
          </a:p>
          <a:p>
            <a:r>
              <a:rPr lang="en-US" dirty="0" smtClean="0"/>
              <a:t>Gantt chart</a:t>
            </a:r>
          </a:p>
          <a:p>
            <a:pPr lvl="1"/>
            <a:r>
              <a:rPr lang="en-US" dirty="0" smtClean="0"/>
              <a:t>Used to track actual due dates and milestones to ensure that the project is on schedule.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Risk and Issue Management</a:t>
            </a:r>
            <a:endParaRPr lang="en-US" dirty="0"/>
          </a:p>
        </p:txBody>
      </p:sp>
      <p:graphicFrame>
        <p:nvGraphicFramePr>
          <p:cNvPr id="5" name="Table 4"/>
          <p:cNvGraphicFramePr>
            <a:graphicFrameLocks noGrp="1"/>
          </p:cNvGraphicFramePr>
          <p:nvPr/>
        </p:nvGraphicFramePr>
        <p:xfrm>
          <a:off x="611560" y="1556792"/>
          <a:ext cx="7992888" cy="5070975"/>
        </p:xfrm>
        <a:graphic>
          <a:graphicData uri="http://schemas.openxmlformats.org/drawingml/2006/table">
            <a:tbl>
              <a:tblPr>
                <a:tableStyleId>{775DCB02-9BB8-47FD-8907-85C794F793BA}</a:tableStyleId>
              </a:tblPr>
              <a:tblGrid>
                <a:gridCol w="734260"/>
                <a:gridCol w="1007809"/>
                <a:gridCol w="935823"/>
                <a:gridCol w="863837"/>
                <a:gridCol w="4451159"/>
              </a:tblGrid>
              <a:tr h="627951">
                <a:tc>
                  <a:txBody>
                    <a:bodyPr/>
                    <a:lstStyle/>
                    <a:p>
                      <a:pPr>
                        <a:lnSpc>
                          <a:spcPct val="115000"/>
                        </a:lnSpc>
                        <a:spcAft>
                          <a:spcPts val="0"/>
                        </a:spcAft>
                      </a:pPr>
                      <a:r>
                        <a:rPr lang="en-US" sz="1050" b="1" dirty="0"/>
                        <a:t>Risk ID</a:t>
                      </a:r>
                      <a:endParaRPr lang="en-AU" sz="1050" b="1" dirty="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b="1"/>
                        <a:t>Likelihood</a:t>
                      </a:r>
                      <a:endParaRPr lang="en-AU" sz="1050" b="1">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b="1"/>
                        <a:t>Impact</a:t>
                      </a:r>
                      <a:endParaRPr lang="en-AU" sz="1050" b="1">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b="1"/>
                        <a:t>Risk Level &amp; Score</a:t>
                      </a:r>
                      <a:endParaRPr lang="en-AU" sz="1050" b="1">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b="1" dirty="0"/>
                        <a:t>Mitigation Plan</a:t>
                      </a:r>
                      <a:endParaRPr lang="en-AU" sz="1050" b="1" dirty="0">
                        <a:solidFill>
                          <a:srgbClr val="000000"/>
                        </a:solidFill>
                        <a:latin typeface="Calibri"/>
                        <a:ea typeface="Calibri"/>
                        <a:cs typeface="Times New Roman"/>
                      </a:endParaRPr>
                    </a:p>
                  </a:txBody>
                  <a:tcPr marL="34781" marR="34781" marT="0" marB="0"/>
                </a:tc>
              </a:tr>
              <a:tr h="1046585">
                <a:tc>
                  <a:txBody>
                    <a:bodyPr/>
                    <a:lstStyle/>
                    <a:p>
                      <a:pPr>
                        <a:lnSpc>
                          <a:spcPct val="115000"/>
                        </a:lnSpc>
                        <a:spcAft>
                          <a:spcPts val="0"/>
                        </a:spcAft>
                      </a:pPr>
                      <a:r>
                        <a:rPr lang="en-US" sz="1050"/>
                        <a:t>1</a:t>
                      </a:r>
                      <a:endParaRPr lang="en-AU" sz="105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a:t>Likely</a:t>
                      </a:r>
                      <a:endParaRPr lang="en-AU" sz="105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a:t>Minor</a:t>
                      </a:r>
                      <a:endParaRPr lang="en-AU" sz="105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dirty="0"/>
                        <a:t>Low - 1</a:t>
                      </a:r>
                      <a:endParaRPr lang="en-AU" sz="1050" dirty="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dirty="0"/>
                        <a:t>As change of requirements is likely, a significant amount of slack time will be allocated. It is expected that any change in requirements will not be any more significant than slight modifications in application behavior.</a:t>
                      </a:r>
                      <a:endParaRPr lang="en-AU" sz="1050" dirty="0">
                        <a:solidFill>
                          <a:srgbClr val="000000"/>
                        </a:solidFill>
                        <a:latin typeface="Calibri"/>
                        <a:ea typeface="Calibri"/>
                        <a:cs typeface="Times New Roman"/>
                      </a:endParaRPr>
                    </a:p>
                  </a:txBody>
                  <a:tcPr marL="34781" marR="34781" marT="0" marB="0"/>
                </a:tc>
              </a:tr>
              <a:tr h="104658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smtClean="0"/>
                        <a:t>2</a:t>
                      </a:r>
                      <a:endParaRPr lang="en-AU" sz="1050" dirty="0" smtClean="0">
                        <a:solidFill>
                          <a:srgbClr val="000000"/>
                        </a:solidFill>
                        <a:latin typeface="Calibri"/>
                        <a:ea typeface="Calibri"/>
                        <a:cs typeface="Times New Roman"/>
                      </a:endParaRPr>
                    </a:p>
                    <a:p>
                      <a:pPr>
                        <a:lnSpc>
                          <a:spcPct val="115000"/>
                        </a:lnSpc>
                        <a:spcAft>
                          <a:spcPts val="0"/>
                        </a:spcAft>
                      </a:pPr>
                      <a:endParaRPr lang="en-AU" sz="1050" dirty="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dirty="0" smtClean="0"/>
                        <a:t>Likely</a:t>
                      </a:r>
                      <a:endParaRPr lang="en-AU" sz="1050" dirty="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dirty="0" smtClean="0"/>
                        <a:t>Moderate</a:t>
                      </a:r>
                      <a:endParaRPr lang="en-AU" sz="1050" dirty="0">
                        <a:solidFill>
                          <a:srgbClr val="000000"/>
                        </a:solidFill>
                        <a:latin typeface="Calibri"/>
                        <a:ea typeface="Calibri"/>
                        <a:cs typeface="Times New Roman"/>
                      </a:endParaRPr>
                    </a:p>
                  </a:txBody>
                  <a:tcPr marL="34781" marR="34781"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smtClean="0"/>
                        <a:t>Medium - 2</a:t>
                      </a:r>
                      <a:endParaRPr lang="en-AU" sz="1050" dirty="0" smtClean="0">
                        <a:solidFill>
                          <a:srgbClr val="000000"/>
                        </a:solidFill>
                        <a:latin typeface="Calibri"/>
                        <a:ea typeface="Calibri"/>
                        <a:cs typeface="Times New Roman"/>
                      </a:endParaRPr>
                    </a:p>
                    <a:p>
                      <a:pPr>
                        <a:lnSpc>
                          <a:spcPct val="115000"/>
                        </a:lnSpc>
                        <a:spcAft>
                          <a:spcPts val="0"/>
                        </a:spcAft>
                      </a:pPr>
                      <a:endParaRPr lang="en-AU" sz="1050" dirty="0">
                        <a:solidFill>
                          <a:srgbClr val="000000"/>
                        </a:solidFill>
                        <a:latin typeface="Calibri"/>
                        <a:ea typeface="Calibri"/>
                        <a:cs typeface="Times New Roman"/>
                      </a:endParaRPr>
                    </a:p>
                  </a:txBody>
                  <a:tcPr marL="34781" marR="34781"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smtClean="0"/>
                        <a:t>Our Supervisor Dr. Ivan Lee has advised that he will be away from Week 9 onwards, however he has arranged a replacement to supervise the project and the team will have to get the new supervisor up to speed.</a:t>
                      </a:r>
                      <a:endParaRPr lang="en-AU" sz="1050" dirty="0" smtClean="0">
                        <a:solidFill>
                          <a:srgbClr val="000000"/>
                        </a:solidFill>
                        <a:latin typeface="Calibri"/>
                        <a:ea typeface="Calibri"/>
                        <a:cs typeface="Times New Roman"/>
                      </a:endParaRPr>
                    </a:p>
                    <a:p>
                      <a:pPr>
                        <a:lnSpc>
                          <a:spcPct val="115000"/>
                        </a:lnSpc>
                        <a:spcAft>
                          <a:spcPts val="0"/>
                        </a:spcAft>
                      </a:pPr>
                      <a:endParaRPr lang="en-AU" sz="1050" dirty="0">
                        <a:solidFill>
                          <a:srgbClr val="000000"/>
                        </a:solidFill>
                        <a:latin typeface="Calibri"/>
                        <a:ea typeface="Calibri"/>
                        <a:cs typeface="Times New Roman"/>
                      </a:endParaRPr>
                    </a:p>
                  </a:txBody>
                  <a:tcPr marL="34781" marR="34781" marT="0" marB="0"/>
                </a:tc>
              </a:tr>
              <a:tr h="884635">
                <a:tc>
                  <a:txBody>
                    <a:bodyPr/>
                    <a:lstStyle/>
                    <a:p>
                      <a:pPr>
                        <a:lnSpc>
                          <a:spcPct val="115000"/>
                        </a:lnSpc>
                        <a:spcAft>
                          <a:spcPts val="0"/>
                        </a:spcAft>
                      </a:pPr>
                      <a:r>
                        <a:rPr lang="en-US" sz="1050" dirty="0"/>
                        <a:t>3</a:t>
                      </a:r>
                      <a:endParaRPr lang="en-AU" sz="1050" dirty="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dirty="0"/>
                        <a:t>Unlikely</a:t>
                      </a:r>
                      <a:endParaRPr lang="en-AU" sz="1050" dirty="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dirty="0"/>
                        <a:t>Major</a:t>
                      </a:r>
                      <a:endParaRPr lang="en-AU" sz="1050" dirty="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dirty="0"/>
                        <a:t>Medium - 2</a:t>
                      </a:r>
                      <a:endParaRPr lang="en-AU" sz="1050" dirty="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dirty="0"/>
                        <a:t>As the project is working for an internal branch of the University of South Australia, and functionality of the project expected to substantially benefit a course beginning next year, it is unlikely the sponsor will discontinue the project or cease communication as a body.</a:t>
                      </a:r>
                      <a:endParaRPr lang="en-AU" sz="1050" dirty="0">
                        <a:solidFill>
                          <a:srgbClr val="000000"/>
                        </a:solidFill>
                        <a:latin typeface="Calibri"/>
                        <a:ea typeface="Calibri"/>
                        <a:cs typeface="Times New Roman"/>
                      </a:endParaRPr>
                    </a:p>
                  </a:txBody>
                  <a:tcPr marL="34781" marR="34781" marT="0" marB="0"/>
                </a:tc>
              </a:tr>
              <a:tr h="1465219">
                <a:tc>
                  <a:txBody>
                    <a:bodyPr/>
                    <a:lstStyle/>
                    <a:p>
                      <a:pPr>
                        <a:lnSpc>
                          <a:spcPct val="115000"/>
                        </a:lnSpc>
                        <a:spcAft>
                          <a:spcPts val="0"/>
                        </a:spcAft>
                      </a:pPr>
                      <a:r>
                        <a:rPr lang="en-US" sz="1050"/>
                        <a:t>4</a:t>
                      </a:r>
                      <a:endParaRPr lang="en-AU" sz="105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a:t>Likely</a:t>
                      </a:r>
                      <a:endParaRPr lang="en-AU" sz="105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a:t>Major</a:t>
                      </a:r>
                      <a:endParaRPr lang="en-AU" sz="105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dirty="0"/>
                        <a:t>High - 3</a:t>
                      </a:r>
                      <a:endParaRPr lang="en-AU" sz="1050" dirty="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050" dirty="0"/>
                        <a:t>Failure to meet schedule will be prevented by good management and planning along with regular group meetings. The team will ensure that the time and checkpoint schedules are met by using a Gantt chart to track progress where slack is provided on the critical path. This will ensure that any problems or issues that are faced are able to be mitigated.</a:t>
                      </a:r>
                      <a:endParaRPr lang="en-AU" sz="1050" dirty="0">
                        <a:solidFill>
                          <a:srgbClr val="000000"/>
                        </a:solidFill>
                        <a:latin typeface="Calibri"/>
                        <a:ea typeface="Calibri"/>
                        <a:cs typeface="Times New Roman"/>
                      </a:endParaRPr>
                    </a:p>
                  </a:txBody>
                  <a:tcPr marL="34781" marR="34781" marT="0" marB="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Risk and Issue Management</a:t>
            </a:r>
            <a:endParaRPr lang="en-US" dirty="0"/>
          </a:p>
        </p:txBody>
      </p:sp>
      <p:graphicFrame>
        <p:nvGraphicFramePr>
          <p:cNvPr id="5" name="Table 4"/>
          <p:cNvGraphicFramePr>
            <a:graphicFrameLocks noGrp="1"/>
          </p:cNvGraphicFramePr>
          <p:nvPr/>
        </p:nvGraphicFramePr>
        <p:xfrm>
          <a:off x="611560" y="1556792"/>
          <a:ext cx="7929620" cy="4126230"/>
        </p:xfrm>
        <a:graphic>
          <a:graphicData uri="http://schemas.openxmlformats.org/drawingml/2006/table">
            <a:tbl>
              <a:tblPr>
                <a:tableStyleId>{775DCB02-9BB8-47FD-8907-85C794F793BA}</a:tableStyleId>
              </a:tblPr>
              <a:tblGrid>
                <a:gridCol w="728448"/>
                <a:gridCol w="999832"/>
                <a:gridCol w="928415"/>
                <a:gridCol w="856999"/>
                <a:gridCol w="4415926"/>
              </a:tblGrid>
              <a:tr h="379595">
                <a:tc>
                  <a:txBody>
                    <a:bodyPr/>
                    <a:lstStyle/>
                    <a:p>
                      <a:pPr>
                        <a:lnSpc>
                          <a:spcPct val="115000"/>
                        </a:lnSpc>
                        <a:spcAft>
                          <a:spcPts val="0"/>
                        </a:spcAft>
                      </a:pPr>
                      <a:r>
                        <a:rPr lang="en-US" sz="1200" b="1" dirty="0"/>
                        <a:t>Risk ID</a:t>
                      </a:r>
                      <a:endParaRPr lang="en-AU" sz="1200" b="1" dirty="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b="1"/>
                        <a:t>Likelihood</a:t>
                      </a:r>
                      <a:endParaRPr lang="en-AU" sz="1200" b="1">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b="1" dirty="0"/>
                        <a:t>Impact</a:t>
                      </a:r>
                      <a:endParaRPr lang="en-AU" sz="1200" b="1" dirty="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b="1"/>
                        <a:t>Risk Level &amp; Score</a:t>
                      </a:r>
                      <a:endParaRPr lang="en-AU" sz="1200" b="1">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b="1" dirty="0"/>
                        <a:t>Mitigation Plan</a:t>
                      </a:r>
                      <a:endParaRPr lang="en-AU" sz="1200" b="1" dirty="0">
                        <a:solidFill>
                          <a:srgbClr val="000000"/>
                        </a:solidFill>
                        <a:latin typeface="Calibri"/>
                        <a:ea typeface="Calibri"/>
                        <a:cs typeface="Times New Roman"/>
                      </a:endParaRPr>
                    </a:p>
                  </a:txBody>
                  <a:tcPr marL="34781" marR="34781" marT="0" marB="0"/>
                </a:tc>
              </a:tr>
              <a:tr h="506127">
                <a:tc>
                  <a:txBody>
                    <a:bodyPr/>
                    <a:lstStyle/>
                    <a:p>
                      <a:pPr>
                        <a:lnSpc>
                          <a:spcPct val="115000"/>
                        </a:lnSpc>
                        <a:spcAft>
                          <a:spcPts val="0"/>
                        </a:spcAft>
                      </a:pPr>
                      <a:r>
                        <a:rPr lang="en-US" sz="1200" dirty="0"/>
                        <a:t>5</a:t>
                      </a:r>
                      <a:endParaRPr lang="en-AU" sz="1200" dirty="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Likely</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Minor</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100"/>
                        <a:t>Low - 1</a:t>
                      </a:r>
                      <a:endParaRPr lang="en-AU" sz="11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Team work, strong lead and direction will be used as the mitigation plan and any members that are unhappy will be able to discuss any issues with the project supervisor.</a:t>
                      </a:r>
                      <a:endParaRPr lang="en-AU" sz="1200">
                        <a:solidFill>
                          <a:srgbClr val="000000"/>
                        </a:solidFill>
                        <a:latin typeface="Calibri"/>
                        <a:ea typeface="Calibri"/>
                        <a:cs typeface="Times New Roman"/>
                      </a:endParaRPr>
                    </a:p>
                  </a:txBody>
                  <a:tcPr marL="34781" marR="34781" marT="0" marB="0"/>
                </a:tc>
              </a:tr>
              <a:tr h="506127">
                <a:tc>
                  <a:txBody>
                    <a:bodyPr/>
                    <a:lstStyle/>
                    <a:p>
                      <a:pPr>
                        <a:lnSpc>
                          <a:spcPct val="115000"/>
                        </a:lnSpc>
                        <a:spcAft>
                          <a:spcPts val="0"/>
                        </a:spcAft>
                      </a:pPr>
                      <a:r>
                        <a:rPr lang="en-US" sz="1200"/>
                        <a:t>6</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Likely</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Moderate</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100"/>
                        <a:t>Medium - 2</a:t>
                      </a:r>
                      <a:endParaRPr lang="en-AU" sz="11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The team will be using this document to gather specific requirements of this project and the requirements will be confirmed with Dr. Russell Brinkworth to help alleviate this risk.</a:t>
                      </a:r>
                      <a:endParaRPr lang="en-AU" sz="1200">
                        <a:solidFill>
                          <a:srgbClr val="000000"/>
                        </a:solidFill>
                        <a:latin typeface="Calibri"/>
                        <a:ea typeface="Calibri"/>
                        <a:cs typeface="Times New Roman"/>
                      </a:endParaRPr>
                    </a:p>
                  </a:txBody>
                  <a:tcPr marL="34781" marR="34781" marT="0" marB="0"/>
                </a:tc>
              </a:tr>
              <a:tr h="506127">
                <a:tc>
                  <a:txBody>
                    <a:bodyPr/>
                    <a:lstStyle/>
                    <a:p>
                      <a:pPr>
                        <a:lnSpc>
                          <a:spcPct val="115000"/>
                        </a:lnSpc>
                        <a:spcAft>
                          <a:spcPts val="0"/>
                        </a:spcAft>
                      </a:pPr>
                      <a:r>
                        <a:rPr lang="en-US" sz="1200"/>
                        <a:t>7</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Unlikely</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Moderate</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100"/>
                        <a:t>Low - 1</a:t>
                      </a:r>
                      <a:endParaRPr lang="en-AU" sz="11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This risk should be minimal as Dr. Russell Brinkworth will ensure a robot is available at the time of need. As the software should be able to run on a range non specific devices and robots, this risk will be minimized.</a:t>
                      </a:r>
                      <a:endParaRPr lang="en-AU" sz="1200">
                        <a:solidFill>
                          <a:srgbClr val="000000"/>
                        </a:solidFill>
                        <a:latin typeface="Calibri"/>
                        <a:ea typeface="Calibri"/>
                        <a:cs typeface="Times New Roman"/>
                      </a:endParaRPr>
                    </a:p>
                  </a:txBody>
                  <a:tcPr marL="34781" marR="34781" marT="0" marB="0"/>
                </a:tc>
              </a:tr>
              <a:tr h="506127">
                <a:tc>
                  <a:txBody>
                    <a:bodyPr/>
                    <a:lstStyle/>
                    <a:p>
                      <a:pPr>
                        <a:lnSpc>
                          <a:spcPct val="115000"/>
                        </a:lnSpc>
                        <a:spcAft>
                          <a:spcPts val="0"/>
                        </a:spcAft>
                      </a:pPr>
                      <a:r>
                        <a:rPr lang="en-US" sz="1200"/>
                        <a:t>8</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Very Likely</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Major</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100"/>
                        <a:t>Extreme - 4</a:t>
                      </a:r>
                      <a:endParaRPr lang="en-AU" sz="11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This risk will be mitigated by making sure we are on the right track with development and the robot specifications are known in advance or get the robot for the test phase sooner.</a:t>
                      </a:r>
                      <a:endParaRPr lang="en-AU" sz="1200">
                        <a:solidFill>
                          <a:srgbClr val="000000"/>
                        </a:solidFill>
                        <a:latin typeface="Calibri"/>
                        <a:ea typeface="Calibri"/>
                        <a:cs typeface="Times New Roman"/>
                      </a:endParaRPr>
                    </a:p>
                  </a:txBody>
                  <a:tcPr marL="34781" marR="34781" marT="0" marB="0"/>
                </a:tc>
              </a:tr>
              <a:tr h="529985">
                <a:tc>
                  <a:txBody>
                    <a:bodyPr/>
                    <a:lstStyle/>
                    <a:p>
                      <a:pPr>
                        <a:lnSpc>
                          <a:spcPct val="115000"/>
                        </a:lnSpc>
                        <a:spcAft>
                          <a:spcPts val="0"/>
                        </a:spcAft>
                      </a:pPr>
                      <a:r>
                        <a:rPr lang="en-US" sz="1200"/>
                        <a:t>9</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Unlikely</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a:t>Major</a:t>
                      </a:r>
                      <a:endParaRPr lang="en-AU" sz="120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100" dirty="0"/>
                        <a:t>Medium - 2</a:t>
                      </a:r>
                      <a:endParaRPr lang="en-AU" sz="1100" dirty="0">
                        <a:solidFill>
                          <a:srgbClr val="000000"/>
                        </a:solidFill>
                        <a:latin typeface="Calibri"/>
                        <a:ea typeface="Calibri"/>
                        <a:cs typeface="Times New Roman"/>
                      </a:endParaRPr>
                    </a:p>
                  </a:txBody>
                  <a:tcPr marL="34781" marR="34781" marT="0" marB="0"/>
                </a:tc>
                <a:tc>
                  <a:txBody>
                    <a:bodyPr/>
                    <a:lstStyle/>
                    <a:p>
                      <a:pPr>
                        <a:lnSpc>
                          <a:spcPct val="115000"/>
                        </a:lnSpc>
                        <a:spcAft>
                          <a:spcPts val="0"/>
                        </a:spcAft>
                      </a:pPr>
                      <a:r>
                        <a:rPr lang="en-US" sz="1200" dirty="0"/>
                        <a:t>The remaining team members will have to pick up the slack as this risk won’t be able to be avoided if the team should lose a member and they will have to finish the work on time.</a:t>
                      </a:r>
                      <a:endParaRPr lang="en-AU" sz="1200" dirty="0">
                        <a:solidFill>
                          <a:srgbClr val="000000"/>
                        </a:solidFill>
                        <a:latin typeface="Calibri"/>
                        <a:ea typeface="Calibri"/>
                        <a:cs typeface="Times New Roman"/>
                      </a:endParaRPr>
                    </a:p>
                  </a:txBody>
                  <a:tcPr marL="34781" marR="34781" marT="0" marB="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Risk Matrix</a:t>
            </a:r>
            <a:endParaRPr lang="en-AU" dirty="0"/>
          </a:p>
        </p:txBody>
      </p:sp>
      <p:sp>
        <p:nvSpPr>
          <p:cNvPr id="6" name="TextBox 5"/>
          <p:cNvSpPr txBox="1"/>
          <p:nvPr/>
        </p:nvSpPr>
        <p:spPr>
          <a:xfrm>
            <a:off x="1403648" y="3419708"/>
            <a:ext cx="6604786" cy="369332"/>
          </a:xfrm>
          <a:prstGeom prst="rect">
            <a:avLst/>
          </a:prstGeom>
          <a:noFill/>
        </p:spPr>
        <p:txBody>
          <a:bodyPr wrap="square" rtlCol="0">
            <a:spAutoFit/>
          </a:bodyPr>
          <a:lstStyle/>
          <a:p>
            <a:pPr algn="ctr"/>
            <a:r>
              <a:rPr lang="en-US" dirty="0" smtClean="0"/>
              <a:t> </a:t>
            </a:r>
            <a:r>
              <a:rPr lang="en-US" sz="1400" dirty="0" smtClean="0"/>
              <a:t>&lt;                             </a:t>
            </a:r>
            <a:r>
              <a:rPr lang="en-US" dirty="0" smtClean="0"/>
              <a:t>Impact</a:t>
            </a:r>
            <a:r>
              <a:rPr lang="en-US" sz="1400" dirty="0" smtClean="0"/>
              <a:t>                             &gt;</a:t>
            </a:r>
            <a:endParaRPr lang="en-AU" sz="1400" dirty="0"/>
          </a:p>
        </p:txBody>
      </p:sp>
      <p:sp>
        <p:nvSpPr>
          <p:cNvPr id="37893" name="Text Box 5"/>
          <p:cNvSpPr txBox="1">
            <a:spLocks noChangeArrowheads="1"/>
          </p:cNvSpPr>
          <p:nvPr/>
        </p:nvSpPr>
        <p:spPr bwMode="auto">
          <a:xfrm rot="5400000">
            <a:off x="107503" y="2051558"/>
            <a:ext cx="2160241"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solidFill>
                  <a:schemeClr val="tx1"/>
                </a:solidFill>
                <a:effectLst/>
                <a:latin typeface="Calibri" pitchFamily="34" charset="0"/>
              </a:rPr>
              <a:t> &lt;     Likelihood     &gt;</a:t>
            </a:r>
            <a:endParaRPr kumimoji="0" lang="en-US" sz="3200" b="0" i="0" u="none" strike="noStrike" cap="none" normalizeH="0" baseline="0" dirty="0" smtClean="0">
              <a:ln>
                <a:noFill/>
              </a:ln>
              <a:solidFill>
                <a:schemeClr val="tx1"/>
              </a:solidFill>
              <a:effectLst/>
              <a:latin typeface="Arial" pitchFamily="34" charset="0"/>
            </a:endParaRPr>
          </a:p>
        </p:txBody>
      </p:sp>
      <p:graphicFrame>
        <p:nvGraphicFramePr>
          <p:cNvPr id="7" name="Table 6"/>
          <p:cNvGraphicFramePr>
            <a:graphicFrameLocks noGrp="1"/>
          </p:cNvGraphicFramePr>
          <p:nvPr/>
        </p:nvGraphicFramePr>
        <p:xfrm>
          <a:off x="1547664" y="1484784"/>
          <a:ext cx="6336704" cy="1916809"/>
        </p:xfrm>
        <a:graphic>
          <a:graphicData uri="http://schemas.openxmlformats.org/drawingml/2006/table">
            <a:tbl>
              <a:tblPr/>
              <a:tblGrid>
                <a:gridCol w="1576977"/>
                <a:gridCol w="1581776"/>
                <a:gridCol w="1596175"/>
                <a:gridCol w="1581776"/>
              </a:tblGrid>
              <a:tr h="559928">
                <a:tc>
                  <a:txBody>
                    <a:bodyPr/>
                    <a:lstStyle/>
                    <a:p>
                      <a:pPr marL="0" marR="0" algn="ctr">
                        <a:lnSpc>
                          <a:spcPct val="115000"/>
                        </a:lnSpc>
                        <a:spcBef>
                          <a:spcPts val="1200"/>
                        </a:spcBef>
                        <a:spcAft>
                          <a:spcPts val="600"/>
                        </a:spcAft>
                      </a:pPr>
                      <a:endParaRPr lang="en-US" sz="1200" kern="50" dirty="0">
                        <a:latin typeface="Calibri"/>
                        <a:ea typeface="unifont"/>
                        <a:cs typeface="unifont"/>
                      </a:endParaRPr>
                    </a:p>
                    <a:p>
                      <a:pPr>
                        <a:lnSpc>
                          <a:spcPct val="115000"/>
                        </a:lnSpc>
                      </a:pPr>
                      <a:r>
                        <a:rPr lang="en-AU" sz="1100" dirty="0">
                          <a:solidFill>
                            <a:srgbClr val="000000"/>
                          </a:solidFill>
                          <a:latin typeface="Calibri"/>
                          <a:ea typeface="Times New Roman"/>
                          <a:cs typeface="Calibri"/>
                        </a:rPr>
                        <a:t>Very Likely</a:t>
                      </a:r>
                      <a:r>
                        <a:rPr lang="en-US" sz="1100" dirty="0">
                          <a:latin typeface="Calibri"/>
                          <a:ea typeface="Times New Roman"/>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600"/>
                        </a:spcAft>
                      </a:pPr>
                      <a:r>
                        <a:rPr lang="en-AU" sz="1200" kern="50">
                          <a:solidFill>
                            <a:srgbClr val="000000"/>
                          </a:solidFill>
                          <a:latin typeface="Calibri"/>
                          <a:ea typeface="unifont"/>
                          <a:cs typeface="Calibri"/>
                        </a:rPr>
                        <a:t>Medium</a:t>
                      </a:r>
                      <a:endParaRPr lang="en-US" sz="1200" kern="50">
                        <a:latin typeface="Calibri"/>
                        <a:ea typeface="unifont"/>
                        <a:cs typeface="unifont"/>
                      </a:endParaRPr>
                    </a:p>
                    <a:p>
                      <a:pPr marL="0" marR="0" algn="ctr">
                        <a:lnSpc>
                          <a:spcPct val="115000"/>
                        </a:lnSpc>
                        <a:spcBef>
                          <a:spcPts val="0"/>
                        </a:spcBef>
                        <a:spcAft>
                          <a:spcPts val="600"/>
                        </a:spcAft>
                      </a:pPr>
                      <a:r>
                        <a:rPr lang="en-AU" sz="1200" kern="50">
                          <a:solidFill>
                            <a:srgbClr val="000000"/>
                          </a:solidFill>
                          <a:latin typeface="Calibri"/>
                          <a:ea typeface="unifont"/>
                          <a:cs typeface="Calibri"/>
                        </a:rPr>
                        <a:t>2</a:t>
                      </a:r>
                      <a:endParaRPr lang="en-US" sz="1200" kern="5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600"/>
                        </a:spcAft>
                      </a:pPr>
                      <a:r>
                        <a:rPr lang="en-AU" sz="1200" kern="50">
                          <a:solidFill>
                            <a:srgbClr val="000000"/>
                          </a:solidFill>
                          <a:latin typeface="Calibri"/>
                          <a:ea typeface="unifont"/>
                          <a:cs typeface="Calibri"/>
                        </a:rPr>
                        <a:t>High</a:t>
                      </a:r>
                      <a:endParaRPr lang="en-US" sz="1200" kern="50">
                        <a:latin typeface="Calibri"/>
                        <a:ea typeface="unifont"/>
                        <a:cs typeface="unifont"/>
                      </a:endParaRPr>
                    </a:p>
                    <a:p>
                      <a:pPr marL="0" marR="0" algn="ctr">
                        <a:lnSpc>
                          <a:spcPct val="115000"/>
                        </a:lnSpc>
                        <a:spcBef>
                          <a:spcPts val="0"/>
                        </a:spcBef>
                        <a:spcAft>
                          <a:spcPts val="600"/>
                        </a:spcAft>
                      </a:pPr>
                      <a:r>
                        <a:rPr lang="en-AU" sz="1200" kern="50">
                          <a:solidFill>
                            <a:srgbClr val="000000"/>
                          </a:solidFill>
                          <a:latin typeface="Calibri"/>
                          <a:ea typeface="unifont"/>
                          <a:cs typeface="Calibri"/>
                        </a:rPr>
                        <a:t>3</a:t>
                      </a:r>
                      <a:endParaRPr lang="en-US" sz="1200" kern="5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600"/>
                        </a:spcAft>
                      </a:pPr>
                      <a:r>
                        <a:rPr lang="en-AU" sz="1200" kern="50">
                          <a:solidFill>
                            <a:srgbClr val="000000"/>
                          </a:solidFill>
                          <a:latin typeface="Calibri"/>
                          <a:ea typeface="unifont"/>
                          <a:cs typeface="Calibri"/>
                        </a:rPr>
                        <a:t>Extreme</a:t>
                      </a:r>
                      <a:endParaRPr lang="en-US" sz="1200" kern="50">
                        <a:latin typeface="Calibri"/>
                        <a:ea typeface="unifont"/>
                        <a:cs typeface="unifont"/>
                      </a:endParaRPr>
                    </a:p>
                    <a:p>
                      <a:pPr marL="0" marR="0" algn="ctr">
                        <a:lnSpc>
                          <a:spcPct val="115000"/>
                        </a:lnSpc>
                        <a:spcBef>
                          <a:spcPts val="0"/>
                        </a:spcBef>
                        <a:spcAft>
                          <a:spcPts val="600"/>
                        </a:spcAft>
                      </a:pPr>
                      <a:r>
                        <a:rPr lang="en-AU" sz="1200" kern="50">
                          <a:solidFill>
                            <a:srgbClr val="000000"/>
                          </a:solidFill>
                          <a:latin typeface="Calibri"/>
                          <a:ea typeface="unifont"/>
                          <a:cs typeface="Calibri"/>
                        </a:rPr>
                        <a:t>4</a:t>
                      </a:r>
                      <a:endParaRPr lang="en-US" sz="1200" kern="5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559928">
                <a:tc>
                  <a:txBody>
                    <a:bodyPr/>
                    <a:lstStyle/>
                    <a:p>
                      <a:pPr marL="0" marR="0" algn="ctr">
                        <a:lnSpc>
                          <a:spcPct val="115000"/>
                        </a:lnSpc>
                        <a:spcBef>
                          <a:spcPts val="0"/>
                        </a:spcBef>
                        <a:spcAft>
                          <a:spcPts val="600"/>
                        </a:spcAft>
                      </a:pPr>
                      <a:r>
                        <a:rPr lang="en-AU" sz="1200" kern="50">
                          <a:solidFill>
                            <a:srgbClr val="000000"/>
                          </a:solidFill>
                          <a:latin typeface="Calibri"/>
                          <a:ea typeface="unifont"/>
                          <a:cs typeface="Calibri"/>
                        </a:rPr>
                        <a:t>Likely</a:t>
                      </a:r>
                      <a:endParaRPr lang="en-US" sz="1200" kern="5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600"/>
                        </a:spcAft>
                      </a:pPr>
                      <a:r>
                        <a:rPr lang="en-AU" sz="1200" kern="50">
                          <a:solidFill>
                            <a:srgbClr val="000000"/>
                          </a:solidFill>
                          <a:latin typeface="Calibri"/>
                          <a:ea typeface="unifont"/>
                          <a:cs typeface="Calibri"/>
                        </a:rPr>
                        <a:t>Low</a:t>
                      </a:r>
                      <a:endParaRPr lang="en-US" sz="1200" kern="50">
                        <a:latin typeface="Calibri"/>
                        <a:ea typeface="unifont"/>
                        <a:cs typeface="unifont"/>
                      </a:endParaRPr>
                    </a:p>
                    <a:p>
                      <a:pPr marL="0" marR="0" algn="ctr">
                        <a:lnSpc>
                          <a:spcPct val="115000"/>
                        </a:lnSpc>
                        <a:spcBef>
                          <a:spcPts val="0"/>
                        </a:spcBef>
                        <a:spcAft>
                          <a:spcPts val="600"/>
                        </a:spcAft>
                      </a:pPr>
                      <a:r>
                        <a:rPr lang="en-AU" sz="1200" kern="50">
                          <a:solidFill>
                            <a:srgbClr val="000000"/>
                          </a:solidFill>
                          <a:latin typeface="Calibri"/>
                          <a:ea typeface="unifont"/>
                          <a:cs typeface="Calibri"/>
                        </a:rPr>
                        <a:t>1</a:t>
                      </a:r>
                      <a:endParaRPr lang="en-US" sz="1200" kern="5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600"/>
                        </a:spcAft>
                      </a:pPr>
                      <a:r>
                        <a:rPr lang="en-AU" sz="1200" kern="50">
                          <a:solidFill>
                            <a:srgbClr val="000000"/>
                          </a:solidFill>
                          <a:latin typeface="Calibri"/>
                          <a:ea typeface="unifont"/>
                          <a:cs typeface="Calibri"/>
                        </a:rPr>
                        <a:t>Medium</a:t>
                      </a:r>
                      <a:endParaRPr lang="en-US" sz="1200" kern="50">
                        <a:latin typeface="Calibri"/>
                        <a:ea typeface="unifont"/>
                        <a:cs typeface="unifont"/>
                      </a:endParaRPr>
                    </a:p>
                    <a:p>
                      <a:pPr marL="0" marR="0" algn="ctr">
                        <a:lnSpc>
                          <a:spcPct val="115000"/>
                        </a:lnSpc>
                        <a:spcBef>
                          <a:spcPts val="0"/>
                        </a:spcBef>
                        <a:spcAft>
                          <a:spcPts val="600"/>
                        </a:spcAft>
                      </a:pPr>
                      <a:r>
                        <a:rPr lang="en-AU" sz="1200" kern="50">
                          <a:solidFill>
                            <a:srgbClr val="000000"/>
                          </a:solidFill>
                          <a:latin typeface="Calibri"/>
                          <a:ea typeface="unifont"/>
                          <a:cs typeface="Calibri"/>
                        </a:rPr>
                        <a:t>2</a:t>
                      </a:r>
                      <a:endParaRPr lang="en-US" sz="1200" kern="5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600"/>
                        </a:spcAft>
                      </a:pPr>
                      <a:r>
                        <a:rPr lang="en-AU" sz="1200" kern="50">
                          <a:solidFill>
                            <a:srgbClr val="000000"/>
                          </a:solidFill>
                          <a:latin typeface="Calibri"/>
                          <a:ea typeface="unifont"/>
                          <a:cs typeface="Calibri"/>
                        </a:rPr>
                        <a:t>High</a:t>
                      </a:r>
                      <a:endParaRPr lang="en-US" sz="1200" kern="50">
                        <a:latin typeface="Calibri"/>
                        <a:ea typeface="unifont"/>
                        <a:cs typeface="unifont"/>
                      </a:endParaRPr>
                    </a:p>
                    <a:p>
                      <a:pPr marL="0" marR="0" algn="ctr">
                        <a:lnSpc>
                          <a:spcPct val="115000"/>
                        </a:lnSpc>
                        <a:spcBef>
                          <a:spcPts val="0"/>
                        </a:spcBef>
                        <a:spcAft>
                          <a:spcPts val="600"/>
                        </a:spcAft>
                      </a:pPr>
                      <a:r>
                        <a:rPr lang="en-AU" sz="1200" kern="50">
                          <a:solidFill>
                            <a:srgbClr val="000000"/>
                          </a:solidFill>
                          <a:latin typeface="Calibri"/>
                          <a:ea typeface="unifont"/>
                          <a:cs typeface="Calibri"/>
                        </a:rPr>
                        <a:t>3</a:t>
                      </a:r>
                      <a:endParaRPr lang="en-US" sz="1200" kern="5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559928">
                <a:tc>
                  <a:txBody>
                    <a:bodyPr/>
                    <a:lstStyle/>
                    <a:p>
                      <a:pPr marL="0" marR="0" algn="ctr">
                        <a:lnSpc>
                          <a:spcPct val="115000"/>
                        </a:lnSpc>
                        <a:spcBef>
                          <a:spcPts val="0"/>
                        </a:spcBef>
                        <a:spcAft>
                          <a:spcPts val="600"/>
                        </a:spcAft>
                      </a:pPr>
                      <a:r>
                        <a:rPr lang="en-AU" sz="1200" kern="50">
                          <a:solidFill>
                            <a:srgbClr val="000000"/>
                          </a:solidFill>
                          <a:latin typeface="Calibri"/>
                          <a:ea typeface="unifont"/>
                          <a:cs typeface="Calibri"/>
                        </a:rPr>
                        <a:t>Unlikely</a:t>
                      </a:r>
                      <a:endParaRPr lang="en-US" sz="1200" kern="5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600"/>
                        </a:spcAft>
                      </a:pPr>
                      <a:r>
                        <a:rPr lang="en-AU" sz="1200" kern="50" dirty="0">
                          <a:solidFill>
                            <a:srgbClr val="000000"/>
                          </a:solidFill>
                          <a:latin typeface="Calibri"/>
                          <a:ea typeface="unifont"/>
                          <a:cs typeface="Calibri"/>
                        </a:rPr>
                        <a:t>Low</a:t>
                      </a:r>
                      <a:endParaRPr lang="en-US" sz="1200" kern="50" dirty="0">
                        <a:latin typeface="Calibri"/>
                        <a:ea typeface="unifont"/>
                        <a:cs typeface="unifont"/>
                      </a:endParaRPr>
                    </a:p>
                    <a:p>
                      <a:pPr marL="0" marR="0" algn="ctr">
                        <a:lnSpc>
                          <a:spcPct val="115000"/>
                        </a:lnSpc>
                        <a:spcBef>
                          <a:spcPts val="0"/>
                        </a:spcBef>
                        <a:spcAft>
                          <a:spcPts val="600"/>
                        </a:spcAft>
                      </a:pPr>
                      <a:r>
                        <a:rPr lang="en-AU" sz="1200" kern="50" dirty="0">
                          <a:solidFill>
                            <a:srgbClr val="000000"/>
                          </a:solidFill>
                          <a:latin typeface="Calibri"/>
                          <a:ea typeface="unifont"/>
                          <a:cs typeface="Calibri"/>
                        </a:rPr>
                        <a:t>1</a:t>
                      </a:r>
                      <a:endParaRPr lang="en-US" sz="1200" kern="50" dirty="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600"/>
                        </a:spcAft>
                      </a:pPr>
                      <a:r>
                        <a:rPr lang="en-AU" sz="1200" kern="50">
                          <a:solidFill>
                            <a:srgbClr val="000000"/>
                          </a:solidFill>
                          <a:latin typeface="Calibri"/>
                          <a:ea typeface="unifont"/>
                          <a:cs typeface="Calibri"/>
                        </a:rPr>
                        <a:t>Low</a:t>
                      </a:r>
                      <a:endParaRPr lang="en-US" sz="1200" kern="50">
                        <a:latin typeface="Calibri"/>
                        <a:ea typeface="unifont"/>
                        <a:cs typeface="unifont"/>
                      </a:endParaRPr>
                    </a:p>
                    <a:p>
                      <a:pPr marL="0" marR="0" algn="ctr">
                        <a:lnSpc>
                          <a:spcPct val="115000"/>
                        </a:lnSpc>
                        <a:spcBef>
                          <a:spcPts val="0"/>
                        </a:spcBef>
                        <a:spcAft>
                          <a:spcPts val="600"/>
                        </a:spcAft>
                      </a:pPr>
                      <a:r>
                        <a:rPr lang="en-AU" sz="1200" kern="50">
                          <a:solidFill>
                            <a:srgbClr val="000000"/>
                          </a:solidFill>
                          <a:latin typeface="Calibri"/>
                          <a:ea typeface="unifont"/>
                          <a:cs typeface="Calibri"/>
                        </a:rPr>
                        <a:t>1</a:t>
                      </a:r>
                      <a:endParaRPr lang="en-US" sz="1200" kern="5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600"/>
                        </a:spcAft>
                      </a:pPr>
                      <a:r>
                        <a:rPr lang="en-AU" sz="1200" kern="50">
                          <a:solidFill>
                            <a:srgbClr val="000000"/>
                          </a:solidFill>
                          <a:latin typeface="Calibri"/>
                          <a:ea typeface="unifont"/>
                          <a:cs typeface="Calibri"/>
                        </a:rPr>
                        <a:t>Medium</a:t>
                      </a:r>
                      <a:endParaRPr lang="en-US" sz="1200" kern="50">
                        <a:latin typeface="Calibri"/>
                        <a:ea typeface="unifont"/>
                        <a:cs typeface="unifont"/>
                      </a:endParaRPr>
                    </a:p>
                    <a:p>
                      <a:pPr marL="0" marR="0" algn="ctr">
                        <a:lnSpc>
                          <a:spcPct val="115000"/>
                        </a:lnSpc>
                        <a:spcBef>
                          <a:spcPts val="0"/>
                        </a:spcBef>
                        <a:spcAft>
                          <a:spcPts val="600"/>
                        </a:spcAft>
                      </a:pPr>
                      <a:r>
                        <a:rPr lang="en-AU" sz="1200" kern="50">
                          <a:solidFill>
                            <a:srgbClr val="000000"/>
                          </a:solidFill>
                          <a:latin typeface="Calibri"/>
                          <a:ea typeface="unifont"/>
                          <a:cs typeface="Calibri"/>
                        </a:rPr>
                        <a:t>2</a:t>
                      </a:r>
                      <a:endParaRPr lang="en-US" sz="1200" kern="5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37025">
                <a:tc>
                  <a:txBody>
                    <a:bodyPr/>
                    <a:lstStyle/>
                    <a:p>
                      <a:pPr marL="0" marR="0" algn="ctr">
                        <a:lnSpc>
                          <a:spcPct val="115000"/>
                        </a:lnSpc>
                        <a:spcBef>
                          <a:spcPts val="0"/>
                        </a:spcBef>
                        <a:spcAft>
                          <a:spcPts val="600"/>
                        </a:spcAft>
                      </a:pPr>
                      <a:endParaRPr lang="en-AU" sz="1200" kern="50" dirty="0">
                        <a:solidFill>
                          <a:srgbClr val="000000"/>
                        </a:solidFill>
                        <a:latin typeface="Calibri"/>
                        <a:ea typeface="unifont"/>
                        <a:cs typeface="Calibri"/>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marL="0" marR="0" algn="ctr">
                        <a:lnSpc>
                          <a:spcPct val="115000"/>
                        </a:lnSpc>
                        <a:spcBef>
                          <a:spcPts val="0"/>
                        </a:spcBef>
                        <a:spcAft>
                          <a:spcPts val="600"/>
                        </a:spcAft>
                      </a:pPr>
                      <a:r>
                        <a:rPr lang="en-AU" sz="1200" kern="50">
                          <a:solidFill>
                            <a:srgbClr val="000000"/>
                          </a:solidFill>
                          <a:latin typeface="Calibri"/>
                          <a:ea typeface="unifont"/>
                          <a:cs typeface="Calibri"/>
                        </a:rPr>
                        <a:t>Minor</a:t>
                      </a:r>
                      <a:endParaRPr lang="en-US" sz="1200" kern="5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L="0" marR="0" algn="ctr">
                        <a:lnSpc>
                          <a:spcPct val="115000"/>
                        </a:lnSpc>
                        <a:spcBef>
                          <a:spcPts val="0"/>
                        </a:spcBef>
                        <a:spcAft>
                          <a:spcPts val="600"/>
                        </a:spcAft>
                      </a:pPr>
                      <a:r>
                        <a:rPr lang="en-AU" sz="1200" kern="50" dirty="0">
                          <a:solidFill>
                            <a:srgbClr val="000000"/>
                          </a:solidFill>
                          <a:latin typeface="Calibri"/>
                          <a:ea typeface="unifont"/>
                          <a:cs typeface="Calibri"/>
                        </a:rPr>
                        <a:t>Moderate</a:t>
                      </a:r>
                      <a:endParaRPr lang="en-US" sz="1200" kern="50" dirty="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L="0" marR="0" algn="ctr">
                        <a:lnSpc>
                          <a:spcPct val="115000"/>
                        </a:lnSpc>
                        <a:spcBef>
                          <a:spcPts val="0"/>
                        </a:spcBef>
                        <a:spcAft>
                          <a:spcPts val="600"/>
                        </a:spcAft>
                      </a:pPr>
                      <a:r>
                        <a:rPr lang="en-AU" sz="1200" kern="50" dirty="0">
                          <a:solidFill>
                            <a:srgbClr val="000000"/>
                          </a:solidFill>
                          <a:latin typeface="Calibri"/>
                          <a:ea typeface="unifont"/>
                          <a:cs typeface="Calibri"/>
                        </a:rPr>
                        <a:t>Major</a:t>
                      </a:r>
                      <a:endParaRPr lang="en-US" sz="1200" kern="50" dirty="0">
                        <a:latin typeface="Calibri"/>
                        <a:ea typeface="unifont"/>
                        <a:cs typeface="unifon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bl>
          </a:graphicData>
        </a:graphic>
      </p:graphicFrame>
      <p:graphicFrame>
        <p:nvGraphicFramePr>
          <p:cNvPr id="9" name="Table 8"/>
          <p:cNvGraphicFramePr>
            <a:graphicFrameLocks noGrp="1"/>
          </p:cNvGraphicFramePr>
          <p:nvPr/>
        </p:nvGraphicFramePr>
        <p:xfrm>
          <a:off x="251520" y="3835914"/>
          <a:ext cx="8280920" cy="2761438"/>
        </p:xfrm>
        <a:graphic>
          <a:graphicData uri="http://schemas.openxmlformats.org/drawingml/2006/table">
            <a:tbl>
              <a:tblPr>
                <a:tableStyleId>{775DCB02-9BB8-47FD-8907-85C794F793BA}</a:tableStyleId>
              </a:tblPr>
              <a:tblGrid>
                <a:gridCol w="1728192"/>
                <a:gridCol w="6552728"/>
              </a:tblGrid>
              <a:tr h="405831">
                <a:tc>
                  <a:txBody>
                    <a:bodyPr/>
                    <a:lstStyle/>
                    <a:p>
                      <a:pPr marL="0" marR="0">
                        <a:lnSpc>
                          <a:spcPct val="115000"/>
                        </a:lnSpc>
                        <a:spcBef>
                          <a:spcPts val="0"/>
                        </a:spcBef>
                        <a:spcAft>
                          <a:spcPts val="0"/>
                        </a:spcAft>
                      </a:pPr>
                      <a:r>
                        <a:rPr lang="en-US" sz="1400" b="1" dirty="0"/>
                        <a:t>Risk Score &amp; Risk Level </a:t>
                      </a:r>
                      <a:endParaRPr lang="en-US" sz="1400" b="1" dirty="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dirty="0"/>
                        <a:t>Risk Impact</a:t>
                      </a:r>
                      <a:endParaRPr lang="en-US" sz="1400" b="1" dirty="0">
                        <a:solidFill>
                          <a:srgbClr val="000000"/>
                        </a:solidFill>
                        <a:latin typeface="Calibri"/>
                        <a:ea typeface="Calibri"/>
                        <a:cs typeface="Times New Roman"/>
                      </a:endParaRPr>
                    </a:p>
                  </a:txBody>
                  <a:tcPr marL="68580" marR="68580" marT="0" marB="0"/>
                </a:tc>
              </a:tr>
              <a:tr h="405831">
                <a:tc>
                  <a:txBody>
                    <a:bodyPr/>
                    <a:lstStyle/>
                    <a:p>
                      <a:pPr marL="0" marR="0">
                        <a:lnSpc>
                          <a:spcPct val="115000"/>
                        </a:lnSpc>
                        <a:spcBef>
                          <a:spcPts val="0"/>
                        </a:spcBef>
                        <a:spcAft>
                          <a:spcPts val="0"/>
                        </a:spcAft>
                      </a:pPr>
                      <a:r>
                        <a:rPr lang="en-US" sz="1400" dirty="0"/>
                        <a:t>1 - Low</a:t>
                      </a:r>
                      <a:endParaRPr lang="en-US" sz="1400" dirty="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Risk is negligible. Mitigation Plan could avoid impact of risk or very unlikely chance of happening.</a:t>
                      </a:r>
                      <a:endParaRPr lang="en-US" sz="1400" dirty="0">
                        <a:solidFill>
                          <a:srgbClr val="000000"/>
                        </a:solidFill>
                        <a:latin typeface="Calibri"/>
                        <a:ea typeface="Calibri"/>
                        <a:cs typeface="Times New Roman"/>
                      </a:endParaRPr>
                    </a:p>
                  </a:txBody>
                  <a:tcPr marL="68580" marR="68580" marT="0" marB="0"/>
                </a:tc>
              </a:tr>
              <a:tr h="615390">
                <a:tc>
                  <a:txBody>
                    <a:bodyPr/>
                    <a:lstStyle/>
                    <a:p>
                      <a:pPr marL="0" marR="0">
                        <a:lnSpc>
                          <a:spcPct val="115000"/>
                        </a:lnSpc>
                        <a:spcBef>
                          <a:spcPts val="0"/>
                        </a:spcBef>
                        <a:spcAft>
                          <a:spcPts val="0"/>
                        </a:spcAft>
                      </a:pPr>
                      <a:r>
                        <a:rPr lang="en-US" sz="1400"/>
                        <a:t>2 - Medium</a:t>
                      </a:r>
                      <a:endParaRPr lang="en-US" sz="140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Risk has a chance of happening and could cause setbacks in the project. Mitigation plans must ensure risk can be avoided as much as possible.</a:t>
                      </a:r>
                      <a:endParaRPr lang="en-US" sz="1400" dirty="0">
                        <a:solidFill>
                          <a:srgbClr val="000000"/>
                        </a:solidFill>
                        <a:latin typeface="Calibri"/>
                        <a:ea typeface="Calibri"/>
                        <a:cs typeface="Times New Roman"/>
                      </a:endParaRPr>
                    </a:p>
                  </a:txBody>
                  <a:tcPr marL="68580" marR="68580" marT="0" marB="0"/>
                </a:tc>
              </a:tr>
              <a:tr h="405831">
                <a:tc>
                  <a:txBody>
                    <a:bodyPr/>
                    <a:lstStyle/>
                    <a:p>
                      <a:pPr marL="0" marR="0">
                        <a:lnSpc>
                          <a:spcPct val="115000"/>
                        </a:lnSpc>
                        <a:spcBef>
                          <a:spcPts val="0"/>
                        </a:spcBef>
                        <a:spcAft>
                          <a:spcPts val="0"/>
                        </a:spcAft>
                      </a:pPr>
                      <a:r>
                        <a:rPr lang="en-US" sz="1400" dirty="0"/>
                        <a:t>3 - High</a:t>
                      </a:r>
                      <a:endParaRPr lang="en-US" sz="1400" dirty="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Risk is highly possible and a mitigation plan must attempt to cover all potential undesired outcomes thoroughly.</a:t>
                      </a:r>
                      <a:endParaRPr lang="en-US" sz="1400" dirty="0">
                        <a:solidFill>
                          <a:srgbClr val="000000"/>
                        </a:solidFill>
                        <a:latin typeface="Calibri"/>
                        <a:ea typeface="Calibri"/>
                        <a:cs typeface="Times New Roman"/>
                      </a:endParaRPr>
                    </a:p>
                  </a:txBody>
                  <a:tcPr marL="68580" marR="68580" marT="0" marB="0"/>
                </a:tc>
              </a:tr>
              <a:tr h="615390">
                <a:tc>
                  <a:txBody>
                    <a:bodyPr/>
                    <a:lstStyle/>
                    <a:p>
                      <a:pPr marL="0" marR="0">
                        <a:lnSpc>
                          <a:spcPct val="115000"/>
                        </a:lnSpc>
                        <a:spcBef>
                          <a:spcPts val="0"/>
                        </a:spcBef>
                        <a:spcAft>
                          <a:spcPts val="0"/>
                        </a:spcAft>
                      </a:pPr>
                      <a:r>
                        <a:rPr lang="en-US" sz="1400" dirty="0"/>
                        <a:t>4 - Extreme</a:t>
                      </a:r>
                      <a:endParaRPr lang="en-US" sz="1400" dirty="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Risk will definitely happen. The most extreme case. Mitigation Plan(s) will need to reduce these risks where possible or an alternate option should be discussed.</a:t>
                      </a:r>
                      <a:endParaRPr lang="en-US" sz="1400" dirty="0">
                        <a:solidFill>
                          <a:srgbClr val="000000"/>
                        </a:solidFill>
                        <a:latin typeface="Calibri"/>
                        <a:ea typeface="Calibri"/>
                        <a:cs typeface="Times New Roman"/>
                      </a:endParaRPr>
                    </a:p>
                  </a:txBody>
                  <a:tcPr marL="68580" marR="68580" marT="0" marB="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Requirements for the Application</a:t>
            </a:r>
            <a:endParaRPr lang="en-US" dirty="0"/>
          </a:p>
        </p:txBody>
      </p:sp>
      <p:sp>
        <p:nvSpPr>
          <p:cNvPr id="3" name="Content Placeholder 2"/>
          <p:cNvSpPr>
            <a:spLocks noGrp="1"/>
          </p:cNvSpPr>
          <p:nvPr>
            <p:ph idx="1"/>
          </p:nvPr>
        </p:nvSpPr>
        <p:spPr/>
        <p:txBody>
          <a:bodyPr/>
          <a:lstStyle/>
          <a:p>
            <a:r>
              <a:rPr lang="en-AU" dirty="0" smtClean="0"/>
              <a:t>Requested to </a:t>
            </a:r>
            <a:r>
              <a:rPr lang="en-AU" dirty="0" smtClean="0"/>
              <a:t>develop a </a:t>
            </a:r>
            <a:r>
              <a:rPr lang="en-AU" dirty="0" smtClean="0"/>
              <a:t>Graphical User Interface or </a:t>
            </a:r>
            <a:r>
              <a:rPr lang="en-AU" b="1" dirty="0" smtClean="0"/>
              <a:t>GUI </a:t>
            </a:r>
            <a:r>
              <a:rPr lang="en-AU" dirty="0" smtClean="0"/>
              <a:t>to </a:t>
            </a:r>
            <a:r>
              <a:rPr lang="en-AU" dirty="0" smtClean="0"/>
              <a:t>aid software development &amp; simplify the use of </a:t>
            </a:r>
            <a:r>
              <a:rPr lang="en-AU" dirty="0" smtClean="0"/>
              <a:t>ROS</a:t>
            </a:r>
            <a:endParaRPr lang="en-AU" dirty="0" smtClean="0"/>
          </a:p>
          <a:p>
            <a:r>
              <a:rPr lang="en-AU" dirty="0" smtClean="0"/>
              <a:t>Easy to expand / modify application</a:t>
            </a:r>
            <a:endParaRPr lang="en-AU" dirty="0" smtClean="0"/>
          </a:p>
          <a:p>
            <a:r>
              <a:rPr lang="en-AU" dirty="0" smtClean="0"/>
              <a:t>Multi-platform (Microsoft Windows, GNU/Linux)</a:t>
            </a:r>
            <a:endParaRPr lang="en-AU" dirty="0" smtClean="0"/>
          </a:p>
          <a:p>
            <a:r>
              <a:rPr lang="en-AU" dirty="0" smtClean="0"/>
              <a:t>Deliverable code under an </a:t>
            </a:r>
            <a:r>
              <a:rPr lang="en-AU" dirty="0" smtClean="0"/>
              <a:t>Open Source licence</a:t>
            </a:r>
          </a:p>
          <a:p>
            <a:r>
              <a:rPr lang="en-AU" dirty="0" smtClean="0"/>
              <a:t>Android counterpart if time </a:t>
            </a:r>
            <a:r>
              <a:rPr lang="en-AU" dirty="0" smtClean="0"/>
              <a:t>permits</a:t>
            </a:r>
            <a:endParaRPr lang="en-AU"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Our Project</a:t>
            </a:r>
            <a:endParaRPr lang="en-US" dirty="0"/>
          </a:p>
        </p:txBody>
      </p:sp>
      <p:sp>
        <p:nvSpPr>
          <p:cNvPr id="3" name="Content Placeholder 2"/>
          <p:cNvSpPr>
            <a:spLocks noGrp="1"/>
          </p:cNvSpPr>
          <p:nvPr>
            <p:ph idx="1"/>
          </p:nvPr>
        </p:nvSpPr>
        <p:spPr/>
        <p:txBody>
          <a:bodyPr/>
          <a:lstStyle/>
          <a:p>
            <a:r>
              <a:rPr lang="en-AU" dirty="0" smtClean="0"/>
              <a:t>A GUI capable of performing basic robotic movement remotely, as well as showing a live video stream from the Robot</a:t>
            </a:r>
          </a:p>
          <a:p>
            <a:r>
              <a:rPr lang="en-AU" dirty="0" smtClean="0"/>
              <a:t>Video stream can have OpenCV filters applied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But that’s not all!</a:t>
            </a:r>
            <a:endParaRPr lang="en-US" dirty="0"/>
          </a:p>
        </p:txBody>
      </p:sp>
      <p:sp>
        <p:nvSpPr>
          <p:cNvPr id="3" name="Content Placeholder 2"/>
          <p:cNvSpPr>
            <a:spLocks noGrp="1"/>
          </p:cNvSpPr>
          <p:nvPr>
            <p:ph idx="1"/>
          </p:nvPr>
        </p:nvSpPr>
        <p:spPr/>
        <p:txBody>
          <a:bodyPr/>
          <a:lstStyle/>
          <a:p>
            <a:r>
              <a:rPr lang="en-AU" dirty="0" smtClean="0"/>
              <a:t>The Application should allow ‘importing’ of modular code which allows for more functionality</a:t>
            </a:r>
          </a:p>
          <a:p>
            <a:r>
              <a:rPr lang="en-AU" dirty="0" smtClean="0"/>
              <a:t>Modular code should be easy to write, and capable of interfacing with the Video stream.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Benefits</a:t>
            </a:r>
            <a:endParaRPr lang="en-US" dirty="0"/>
          </a:p>
        </p:txBody>
      </p:sp>
      <p:sp>
        <p:nvSpPr>
          <p:cNvPr id="3" name="Content Placeholder 2"/>
          <p:cNvSpPr>
            <a:spLocks noGrp="1"/>
          </p:cNvSpPr>
          <p:nvPr>
            <p:ph idx="1"/>
          </p:nvPr>
        </p:nvSpPr>
        <p:spPr/>
        <p:txBody>
          <a:bodyPr/>
          <a:lstStyle/>
          <a:p>
            <a:r>
              <a:rPr lang="en-AU" dirty="0" smtClean="0"/>
              <a:t>Ability to create more advanced functionality with a supporting GUI quickly and easily</a:t>
            </a:r>
          </a:p>
          <a:p>
            <a:r>
              <a:rPr lang="en-AU" dirty="0" smtClean="0"/>
              <a:t>Faster development time</a:t>
            </a:r>
          </a:p>
          <a:p>
            <a:r>
              <a:rPr lang="en-AU" dirty="0" smtClean="0"/>
              <a:t>Less knowledge required to operate ROS devices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Limitations</a:t>
            </a:r>
            <a:endParaRPr lang="en-US" dirty="0"/>
          </a:p>
        </p:txBody>
      </p:sp>
      <p:sp>
        <p:nvSpPr>
          <p:cNvPr id="3" name="Content Placeholder 2"/>
          <p:cNvSpPr>
            <a:spLocks noGrp="1"/>
          </p:cNvSpPr>
          <p:nvPr>
            <p:ph idx="1"/>
          </p:nvPr>
        </p:nvSpPr>
        <p:spPr/>
        <p:txBody>
          <a:bodyPr/>
          <a:lstStyle/>
          <a:p>
            <a:r>
              <a:rPr lang="en-AU" dirty="0" smtClean="0"/>
              <a:t>Time – Finished before the 9</a:t>
            </a:r>
            <a:r>
              <a:rPr lang="en-AU" baseline="30000" dirty="0" smtClean="0"/>
              <a:t>th</a:t>
            </a:r>
            <a:r>
              <a:rPr lang="en-AU" dirty="0" smtClean="0"/>
              <a:t> November</a:t>
            </a:r>
            <a:endParaRPr lang="en-AU" dirty="0" smtClean="0"/>
          </a:p>
          <a:p>
            <a:r>
              <a:rPr lang="en-AU" dirty="0" smtClean="0"/>
              <a:t>Language</a:t>
            </a:r>
          </a:p>
          <a:p>
            <a:r>
              <a:rPr lang="en-AU" dirty="0" smtClean="0"/>
              <a:t>Limited Budget</a:t>
            </a:r>
            <a:endParaRPr lang="en-AU" dirty="0" smtClean="0"/>
          </a:p>
          <a:p>
            <a:r>
              <a:rPr lang="en-AU" dirty="0" smtClean="0"/>
              <a:t>Licensing</a:t>
            </a:r>
          </a:p>
          <a:p>
            <a:r>
              <a:rPr lang="en-AU" dirty="0" smtClean="0"/>
              <a:t>Graphical Interface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Critical Success Factors</a:t>
            </a:r>
            <a:endParaRPr lang="en-US" dirty="0"/>
          </a:p>
        </p:txBody>
      </p:sp>
      <p:sp>
        <p:nvSpPr>
          <p:cNvPr id="3" name="Content Placeholder 2"/>
          <p:cNvSpPr>
            <a:spLocks noGrp="1"/>
          </p:cNvSpPr>
          <p:nvPr>
            <p:ph idx="1"/>
          </p:nvPr>
        </p:nvSpPr>
        <p:spPr/>
        <p:txBody>
          <a:bodyPr/>
          <a:lstStyle/>
          <a:p>
            <a:r>
              <a:rPr lang="en-AU" dirty="0" smtClean="0"/>
              <a:t>Client Satisfaction</a:t>
            </a:r>
          </a:p>
          <a:p>
            <a:r>
              <a:rPr lang="en-AU" dirty="0" smtClean="0"/>
              <a:t>Functionality</a:t>
            </a:r>
          </a:p>
          <a:p>
            <a:r>
              <a:rPr lang="en-AU" dirty="0" smtClean="0"/>
              <a:t>Ease of Use</a:t>
            </a:r>
          </a:p>
          <a:p>
            <a:r>
              <a:rPr lang="en-AU" dirty="0" smtClean="0"/>
              <a:t>Quality of Coding and Documentation</a:t>
            </a:r>
          </a:p>
          <a:p>
            <a:endParaRPr lang="en-AU" dirty="0" smtClean="0"/>
          </a:p>
          <a:p>
            <a:endParaRPr lang="en-AU"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Scope</a:t>
            </a:r>
            <a:endParaRPr lang="en-US" dirty="0"/>
          </a:p>
        </p:txBody>
      </p:sp>
      <p:sp>
        <p:nvSpPr>
          <p:cNvPr id="3" name="Content Placeholder 2"/>
          <p:cNvSpPr>
            <a:spLocks noGrp="1"/>
          </p:cNvSpPr>
          <p:nvPr>
            <p:ph idx="1"/>
          </p:nvPr>
        </p:nvSpPr>
        <p:spPr/>
        <p:txBody>
          <a:bodyPr/>
          <a:lstStyle/>
          <a:p>
            <a:r>
              <a:rPr lang="en-AU" dirty="0" smtClean="0"/>
              <a:t>Functionality</a:t>
            </a:r>
          </a:p>
          <a:p>
            <a:r>
              <a:rPr lang="en-AU" dirty="0" smtClean="0"/>
              <a:t>Usability</a:t>
            </a:r>
          </a:p>
          <a:p>
            <a:r>
              <a:rPr lang="en-AU" dirty="0" smtClean="0"/>
              <a:t>Expandability</a:t>
            </a:r>
          </a:p>
          <a:p>
            <a:r>
              <a:rPr lang="en-AU" dirty="0" smtClean="0"/>
              <a:t>Security</a:t>
            </a:r>
            <a:endParaRPr lang="en-AU"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382</TotalTime>
  <Words>1590</Words>
  <Application>Microsoft Office PowerPoint</Application>
  <PresentationFormat>On-screen Show (4:3)</PresentationFormat>
  <Paragraphs>312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Foundry</vt:lpstr>
      <vt:lpstr>Robot Operating System Graphical User Interface</vt:lpstr>
      <vt:lpstr>Robotics in Electrical Engineering</vt:lpstr>
      <vt:lpstr>Requirements for the Application</vt:lpstr>
      <vt:lpstr>Our Project</vt:lpstr>
      <vt:lpstr>But that’s not all!</vt:lpstr>
      <vt:lpstr>Benefits</vt:lpstr>
      <vt:lpstr>Limitations</vt:lpstr>
      <vt:lpstr>Critical Success Factors</vt:lpstr>
      <vt:lpstr>Scope</vt:lpstr>
      <vt:lpstr>Project Plan</vt:lpstr>
      <vt:lpstr>Deliverables</vt:lpstr>
      <vt:lpstr>Documentation</vt:lpstr>
      <vt:lpstr>Communication Plan</vt:lpstr>
      <vt:lpstr>Resource Requirements</vt:lpstr>
      <vt:lpstr>Costs</vt:lpstr>
      <vt:lpstr>Risks and Know issues</vt:lpstr>
      <vt:lpstr>Constraints</vt:lpstr>
      <vt:lpstr>Assumptions</vt:lpstr>
      <vt:lpstr>Interfaces with Other Projects</vt:lpstr>
      <vt:lpstr>Communication</vt:lpstr>
      <vt:lpstr>Organization</vt:lpstr>
      <vt:lpstr>Meeting Structure</vt:lpstr>
      <vt:lpstr>Meeting Structure (Continued)</vt:lpstr>
      <vt:lpstr>Progress Tracking</vt:lpstr>
      <vt:lpstr>Risk and Issue Management</vt:lpstr>
      <vt:lpstr>Risk and Issue Management</vt:lpstr>
      <vt:lpstr>Risk Matrix</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Colin</dc:creator>
  <cp:lastModifiedBy>Colin</cp:lastModifiedBy>
  <cp:revision>34</cp:revision>
  <dcterms:created xsi:type="dcterms:W3CDTF">2012-08-13T07:15:17Z</dcterms:created>
  <dcterms:modified xsi:type="dcterms:W3CDTF">2012-08-14T02:35:58Z</dcterms:modified>
</cp:coreProperties>
</file>