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Butcherman" panose="020B0604020202020204" charset="0"/>
      <p:regular r:id="rId17"/>
    </p:embeddedFont>
    <p:embeddedFont>
      <p:font typeface="Creepster" panose="020B0604020202020204" charset="0"/>
      <p:regular r:id="rId18"/>
    </p:embeddedFont>
    <p:embeddedFont>
      <p:font typeface="Old Standard TT" panose="020B0604020202020204" charset="0"/>
      <p:regular r:id="rId19"/>
      <p:bold r:id="rId20"/>
      <p:italic r:id="rId21"/>
    </p:embeddedFont>
    <p:embeddedFont>
      <p:font typeface="Shadows Into Light"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66966a9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66966a9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Nirali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6cc68a722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6cc68a722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Nirali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6ce15a5b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6ce15a5b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6ce15a5b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6ce15a5b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813ef18d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813ef18d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66966a93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66966a93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Babnit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813ef18d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813ef18d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Babnit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6484ac2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6484ac2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Nirali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6878e15d5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6878e15d5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66966a93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66966a93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6cc68a72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6cc68a72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66966a93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66966a93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66966a938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66966a938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00375" y="54875"/>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solidFill>
                  <a:srgbClr val="000000"/>
                </a:solidFill>
                <a:latin typeface="Butcherman"/>
                <a:ea typeface="Butcherman"/>
                <a:cs typeface="Butcherman"/>
                <a:sym typeface="Butcherman"/>
              </a:rPr>
              <a:t>The </a:t>
            </a:r>
            <a:r>
              <a:rPr lang="en" sz="5000">
                <a:solidFill>
                  <a:srgbClr val="F4F400"/>
                </a:solidFill>
                <a:latin typeface="Butcherman"/>
                <a:ea typeface="Butcherman"/>
                <a:cs typeface="Butcherman"/>
                <a:sym typeface="Butcherman"/>
              </a:rPr>
              <a:t>Night</a:t>
            </a:r>
            <a:r>
              <a:rPr lang="en" sz="5000">
                <a:solidFill>
                  <a:srgbClr val="000000"/>
                </a:solidFill>
                <a:latin typeface="Butcherman"/>
                <a:ea typeface="Butcherman"/>
                <a:cs typeface="Butcherman"/>
                <a:sym typeface="Butcherman"/>
              </a:rPr>
              <a:t>mare</a:t>
            </a:r>
            <a:endParaRPr sz="5000">
              <a:solidFill>
                <a:srgbClr val="000000"/>
              </a:solidFill>
              <a:latin typeface="Butcherman"/>
              <a:ea typeface="Butcherman"/>
              <a:cs typeface="Butcherman"/>
              <a:sym typeface="Butcherman"/>
            </a:endParaRPr>
          </a:p>
        </p:txBody>
      </p:sp>
      <p:sp>
        <p:nvSpPr>
          <p:cNvPr id="60" name="Google Shape;60;p13"/>
          <p:cNvSpPr txBox="1">
            <a:spLocks noGrp="1"/>
          </p:cNvSpPr>
          <p:nvPr>
            <p:ph type="subTitle" idx="1"/>
          </p:nvPr>
        </p:nvSpPr>
        <p:spPr>
          <a:xfrm>
            <a:off x="2431250" y="3273425"/>
            <a:ext cx="3582300" cy="1781400"/>
          </a:xfrm>
          <a:prstGeom prst="rect">
            <a:avLst/>
          </a:prstGeom>
          <a:ln>
            <a:noFill/>
          </a:ln>
          <a:effectLst>
            <a:outerShdw blurRad="57150" dist="19050" dir="936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rgbClr val="F4F400"/>
                </a:solidFill>
                <a:latin typeface="Creepster"/>
                <a:ea typeface="Creepster"/>
                <a:cs typeface="Creepster"/>
                <a:sym typeface="Creepster"/>
              </a:rPr>
              <a:t>Samiul Karim</a:t>
            </a:r>
            <a:endParaRPr sz="2500">
              <a:solidFill>
                <a:srgbClr val="F4F400"/>
              </a:solidFill>
              <a:latin typeface="Creepster"/>
              <a:ea typeface="Creepster"/>
              <a:cs typeface="Creepster"/>
              <a:sym typeface="Creepster"/>
            </a:endParaRPr>
          </a:p>
          <a:p>
            <a:pPr marL="0" lvl="0" indent="0" algn="ctr" rtl="0">
              <a:spcBef>
                <a:spcPts val="0"/>
              </a:spcBef>
              <a:spcAft>
                <a:spcPts val="0"/>
              </a:spcAft>
              <a:buNone/>
            </a:pPr>
            <a:r>
              <a:rPr lang="en" sz="2500">
                <a:solidFill>
                  <a:srgbClr val="F4F400"/>
                </a:solidFill>
                <a:latin typeface="Creepster"/>
                <a:ea typeface="Creepster"/>
                <a:cs typeface="Creepster"/>
                <a:sym typeface="Creepster"/>
              </a:rPr>
              <a:t>Babnit Kaur</a:t>
            </a:r>
            <a:endParaRPr sz="2500">
              <a:solidFill>
                <a:srgbClr val="F4F400"/>
              </a:solidFill>
              <a:latin typeface="Creepster"/>
              <a:ea typeface="Creepster"/>
              <a:cs typeface="Creepster"/>
              <a:sym typeface="Creepster"/>
            </a:endParaRPr>
          </a:p>
          <a:p>
            <a:pPr marL="0" lvl="0" indent="0" algn="ctr" rtl="0">
              <a:spcBef>
                <a:spcPts val="0"/>
              </a:spcBef>
              <a:spcAft>
                <a:spcPts val="0"/>
              </a:spcAft>
              <a:buNone/>
            </a:pPr>
            <a:r>
              <a:rPr lang="en" sz="2500">
                <a:solidFill>
                  <a:srgbClr val="F4F400"/>
                </a:solidFill>
                <a:latin typeface="Creepster"/>
                <a:ea typeface="Creepster"/>
                <a:cs typeface="Creepster"/>
                <a:sym typeface="Creepster"/>
              </a:rPr>
              <a:t>Nirali Patel</a:t>
            </a:r>
            <a:endParaRPr sz="2500">
              <a:solidFill>
                <a:srgbClr val="F4F400"/>
              </a:solidFill>
              <a:latin typeface="Creepster"/>
              <a:ea typeface="Creepster"/>
              <a:cs typeface="Creepster"/>
              <a:sym typeface="Creepster"/>
            </a:endParaRPr>
          </a:p>
          <a:p>
            <a:pPr marL="0" lvl="0" indent="0" algn="ctr" rtl="0">
              <a:spcBef>
                <a:spcPts val="0"/>
              </a:spcBef>
              <a:spcAft>
                <a:spcPts val="0"/>
              </a:spcAft>
              <a:buNone/>
            </a:pPr>
            <a:r>
              <a:rPr lang="en" sz="2500">
                <a:solidFill>
                  <a:srgbClr val="F4F400"/>
                </a:solidFill>
                <a:latin typeface="Creepster"/>
                <a:ea typeface="Creepster"/>
                <a:cs typeface="Creepster"/>
                <a:sym typeface="Creepster"/>
              </a:rPr>
              <a:t>Simratvir Singh</a:t>
            </a:r>
            <a:endParaRPr sz="2500">
              <a:solidFill>
                <a:srgbClr val="F4F400"/>
              </a:solidFill>
              <a:latin typeface="Creepster"/>
              <a:ea typeface="Creepster"/>
              <a:cs typeface="Creepster"/>
              <a:sym typeface="Creeps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p:nvPr/>
        </p:nvSpPr>
        <p:spPr>
          <a:xfrm>
            <a:off x="0" y="476725"/>
            <a:ext cx="9144000" cy="4230900"/>
          </a:xfrm>
          <a:prstGeom prst="rect">
            <a:avLst/>
          </a:prstGeom>
          <a:solidFill>
            <a:srgbClr val="FFFFFF">
              <a:alpha val="819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txBox="1">
            <a:spLocks noGrp="1"/>
          </p:cNvSpPr>
          <p:nvPr>
            <p:ph type="title"/>
          </p:nvPr>
        </p:nvSpPr>
        <p:spPr>
          <a:xfrm>
            <a:off x="311700" y="63320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Creepster"/>
                <a:ea typeface="Creepster"/>
                <a:cs typeface="Creepster"/>
                <a:sym typeface="Creepster"/>
              </a:rPr>
              <a:t>Map </a:t>
            </a:r>
            <a:endParaRPr sz="3600">
              <a:latin typeface="Creepster"/>
              <a:ea typeface="Creepster"/>
              <a:cs typeface="Creepster"/>
              <a:sym typeface="Creepster"/>
            </a:endParaRPr>
          </a:p>
        </p:txBody>
      </p:sp>
      <p:pic>
        <p:nvPicPr>
          <p:cNvPr id="126" name="Google Shape;126;p22"/>
          <p:cNvPicPr preferRelativeResize="0"/>
          <p:nvPr/>
        </p:nvPicPr>
        <p:blipFill rotWithShape="1">
          <a:blip r:embed="rId3">
            <a:alphaModFix/>
          </a:blip>
          <a:srcRect l="-9914"/>
          <a:stretch/>
        </p:blipFill>
        <p:spPr>
          <a:xfrm>
            <a:off x="311700" y="902925"/>
            <a:ext cx="8454026" cy="3804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p:nvPr/>
        </p:nvSpPr>
        <p:spPr>
          <a:xfrm>
            <a:off x="0" y="476725"/>
            <a:ext cx="9144000" cy="4230900"/>
          </a:xfrm>
          <a:prstGeom prst="rect">
            <a:avLst/>
          </a:prstGeom>
          <a:solidFill>
            <a:srgbClr val="FFFFFF">
              <a:alpha val="819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txBox="1">
            <a:spLocks noGrp="1"/>
          </p:cNvSpPr>
          <p:nvPr>
            <p:ph type="title"/>
          </p:nvPr>
        </p:nvSpPr>
        <p:spPr>
          <a:xfrm>
            <a:off x="311700" y="63320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Creepster"/>
                <a:ea typeface="Creepster"/>
                <a:cs typeface="Creepster"/>
                <a:sym typeface="Creepster"/>
              </a:rPr>
              <a:t>Legend</a:t>
            </a:r>
            <a:endParaRPr sz="3600">
              <a:latin typeface="Creepster"/>
              <a:ea typeface="Creepster"/>
              <a:cs typeface="Creepster"/>
              <a:sym typeface="Creepster"/>
            </a:endParaRPr>
          </a:p>
        </p:txBody>
      </p:sp>
      <p:pic>
        <p:nvPicPr>
          <p:cNvPr id="133" name="Google Shape;133;p23"/>
          <p:cNvPicPr preferRelativeResize="0"/>
          <p:nvPr/>
        </p:nvPicPr>
        <p:blipFill>
          <a:blip r:embed="rId3">
            <a:alphaModFix/>
          </a:blip>
          <a:stretch>
            <a:fillRect/>
          </a:stretch>
        </p:blipFill>
        <p:spPr>
          <a:xfrm>
            <a:off x="852050" y="1657350"/>
            <a:ext cx="1180700" cy="1019300"/>
          </a:xfrm>
          <a:prstGeom prst="rect">
            <a:avLst/>
          </a:prstGeom>
          <a:noFill/>
          <a:ln>
            <a:noFill/>
          </a:ln>
        </p:spPr>
      </p:pic>
      <p:pic>
        <p:nvPicPr>
          <p:cNvPr id="134" name="Google Shape;134;p23"/>
          <p:cNvPicPr preferRelativeResize="0"/>
          <p:nvPr/>
        </p:nvPicPr>
        <p:blipFill>
          <a:blip r:embed="rId4">
            <a:alphaModFix/>
          </a:blip>
          <a:stretch>
            <a:fillRect/>
          </a:stretch>
        </p:blipFill>
        <p:spPr>
          <a:xfrm>
            <a:off x="5786250" y="1798600"/>
            <a:ext cx="1703839" cy="736800"/>
          </a:xfrm>
          <a:prstGeom prst="rect">
            <a:avLst/>
          </a:prstGeom>
          <a:noFill/>
          <a:ln>
            <a:noFill/>
          </a:ln>
        </p:spPr>
      </p:pic>
      <p:pic>
        <p:nvPicPr>
          <p:cNvPr id="135" name="Google Shape;135;p23"/>
          <p:cNvPicPr preferRelativeResize="0"/>
          <p:nvPr/>
        </p:nvPicPr>
        <p:blipFill>
          <a:blip r:embed="rId5">
            <a:alphaModFix/>
          </a:blip>
          <a:stretch>
            <a:fillRect/>
          </a:stretch>
        </p:blipFill>
        <p:spPr>
          <a:xfrm>
            <a:off x="5570050" y="920550"/>
            <a:ext cx="1520224" cy="736800"/>
          </a:xfrm>
          <a:prstGeom prst="rect">
            <a:avLst/>
          </a:prstGeom>
          <a:noFill/>
          <a:ln>
            <a:noFill/>
          </a:ln>
        </p:spPr>
      </p:pic>
      <p:pic>
        <p:nvPicPr>
          <p:cNvPr id="136" name="Google Shape;136;p23"/>
          <p:cNvPicPr preferRelativeResize="0"/>
          <p:nvPr/>
        </p:nvPicPr>
        <p:blipFill>
          <a:blip r:embed="rId6">
            <a:alphaModFix/>
          </a:blip>
          <a:stretch>
            <a:fillRect/>
          </a:stretch>
        </p:blipFill>
        <p:spPr>
          <a:xfrm>
            <a:off x="7399500" y="718225"/>
            <a:ext cx="714375" cy="876997"/>
          </a:xfrm>
          <a:prstGeom prst="rect">
            <a:avLst/>
          </a:prstGeom>
          <a:noFill/>
          <a:ln>
            <a:noFill/>
          </a:ln>
        </p:spPr>
      </p:pic>
      <p:sp>
        <p:nvSpPr>
          <p:cNvPr id="137" name="Google Shape;137;p23"/>
          <p:cNvSpPr txBox="1"/>
          <p:nvPr/>
        </p:nvSpPr>
        <p:spPr>
          <a:xfrm>
            <a:off x="4045900" y="3788375"/>
            <a:ext cx="2867100" cy="67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Shadows Into Light"/>
                <a:ea typeface="Shadows Into Light"/>
                <a:cs typeface="Shadows Into Light"/>
                <a:sym typeface="Shadows Into Light"/>
              </a:rPr>
              <a:t>The ride to your success</a:t>
            </a:r>
            <a:endParaRPr sz="2000" b="1">
              <a:latin typeface="Shadows Into Light"/>
              <a:ea typeface="Shadows Into Light"/>
              <a:cs typeface="Shadows Into Light"/>
              <a:sym typeface="Shadows Into Light"/>
            </a:endParaRPr>
          </a:p>
        </p:txBody>
      </p:sp>
      <p:pic>
        <p:nvPicPr>
          <p:cNvPr id="138" name="Google Shape;138;p23"/>
          <p:cNvPicPr preferRelativeResize="0"/>
          <p:nvPr/>
        </p:nvPicPr>
        <p:blipFill>
          <a:blip r:embed="rId7">
            <a:alphaModFix/>
          </a:blip>
          <a:stretch>
            <a:fillRect/>
          </a:stretch>
        </p:blipFill>
        <p:spPr>
          <a:xfrm>
            <a:off x="7212175" y="1480152"/>
            <a:ext cx="1089025" cy="1373675"/>
          </a:xfrm>
          <a:prstGeom prst="rect">
            <a:avLst/>
          </a:prstGeom>
          <a:noFill/>
          <a:ln>
            <a:noFill/>
          </a:ln>
        </p:spPr>
      </p:pic>
      <p:pic>
        <p:nvPicPr>
          <p:cNvPr id="139" name="Google Shape;139;p23"/>
          <p:cNvPicPr preferRelativeResize="0"/>
          <p:nvPr/>
        </p:nvPicPr>
        <p:blipFill>
          <a:blip r:embed="rId8">
            <a:alphaModFix/>
          </a:blip>
          <a:stretch>
            <a:fillRect/>
          </a:stretch>
        </p:blipFill>
        <p:spPr>
          <a:xfrm>
            <a:off x="1496925" y="3087600"/>
            <a:ext cx="2676298" cy="1373675"/>
          </a:xfrm>
          <a:prstGeom prst="rect">
            <a:avLst/>
          </a:prstGeom>
          <a:noFill/>
          <a:ln>
            <a:noFill/>
          </a:ln>
        </p:spPr>
      </p:pic>
      <p:sp>
        <p:nvSpPr>
          <p:cNvPr id="140" name="Google Shape;140;p23"/>
          <p:cNvSpPr txBox="1"/>
          <p:nvPr/>
        </p:nvSpPr>
        <p:spPr>
          <a:xfrm>
            <a:off x="1823100" y="1480150"/>
            <a:ext cx="1250100" cy="112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Shadows Into Light"/>
                <a:ea typeface="Shadows Into Light"/>
                <a:cs typeface="Shadows Into Light"/>
                <a:sym typeface="Shadows Into Light"/>
              </a:rPr>
              <a:t>Monsters with Questions</a:t>
            </a:r>
            <a:endParaRPr sz="2000" b="1">
              <a:latin typeface="Shadows Into Light"/>
              <a:ea typeface="Shadows Into Light"/>
              <a:cs typeface="Shadows Into Light"/>
              <a:sym typeface="Shadows Into Light"/>
            </a:endParaRPr>
          </a:p>
        </p:txBody>
      </p:sp>
      <p:sp>
        <p:nvSpPr>
          <p:cNvPr id="141" name="Google Shape;141;p23"/>
          <p:cNvSpPr txBox="1"/>
          <p:nvPr/>
        </p:nvSpPr>
        <p:spPr>
          <a:xfrm>
            <a:off x="5951175" y="2676650"/>
            <a:ext cx="2162700" cy="67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Shadows Into Light"/>
                <a:ea typeface="Shadows Into Light"/>
                <a:cs typeface="Shadows Into Light"/>
                <a:sym typeface="Shadows Into Light"/>
              </a:rPr>
              <a:t>Treasures to pick up on the way</a:t>
            </a:r>
            <a:endParaRPr sz="2000" b="1">
              <a:latin typeface="Shadows Into Light"/>
              <a:ea typeface="Shadows Into Light"/>
              <a:cs typeface="Shadows Into Light"/>
              <a:sym typeface="Shadows Into Light"/>
            </a:endParaRPr>
          </a:p>
        </p:txBody>
      </p:sp>
      <p:sp>
        <p:nvSpPr>
          <p:cNvPr id="142" name="Google Shape;142;p23"/>
          <p:cNvSpPr txBox="1"/>
          <p:nvPr/>
        </p:nvSpPr>
        <p:spPr>
          <a:xfrm>
            <a:off x="6393625" y="817850"/>
            <a:ext cx="589500" cy="24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Shadows Into Light"/>
                <a:ea typeface="Shadows Into Light"/>
                <a:cs typeface="Shadows Into Light"/>
                <a:sym typeface="Shadows Into Light"/>
              </a:rPr>
              <a:t>Key</a:t>
            </a:r>
            <a:endParaRPr sz="1800">
              <a:latin typeface="Shadows Into Light"/>
              <a:ea typeface="Shadows Into Light"/>
              <a:cs typeface="Shadows Into Light"/>
              <a:sym typeface="Shadows Into Light"/>
            </a:endParaRPr>
          </a:p>
        </p:txBody>
      </p:sp>
      <p:sp>
        <p:nvSpPr>
          <p:cNvPr id="143" name="Google Shape;143;p23"/>
          <p:cNvSpPr txBox="1"/>
          <p:nvPr/>
        </p:nvSpPr>
        <p:spPr>
          <a:xfrm>
            <a:off x="7727800" y="817850"/>
            <a:ext cx="840600" cy="48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Shadows Into Light"/>
                <a:ea typeface="Shadows Into Light"/>
                <a:cs typeface="Shadows Into Light"/>
                <a:sym typeface="Shadows Into Light"/>
              </a:rPr>
              <a:t>Shovel</a:t>
            </a:r>
            <a:endParaRPr sz="1800">
              <a:latin typeface="Shadows Into Light"/>
              <a:ea typeface="Shadows Into Light"/>
              <a:cs typeface="Shadows Into Light"/>
              <a:sym typeface="Shadows Into Light"/>
            </a:endParaRPr>
          </a:p>
        </p:txBody>
      </p:sp>
      <p:sp>
        <p:nvSpPr>
          <p:cNvPr id="144" name="Google Shape;144;p23"/>
          <p:cNvSpPr txBox="1"/>
          <p:nvPr/>
        </p:nvSpPr>
        <p:spPr>
          <a:xfrm>
            <a:off x="4969825" y="1880725"/>
            <a:ext cx="1423800" cy="6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Shadows Into Light"/>
                <a:ea typeface="Shadows Into Light"/>
                <a:cs typeface="Shadows Into Light"/>
                <a:sym typeface="Shadows Into Light"/>
              </a:rPr>
              <a:t>Graham Crackers</a:t>
            </a:r>
            <a:endParaRPr sz="1800">
              <a:latin typeface="Shadows Into Light"/>
              <a:ea typeface="Shadows Into Light"/>
              <a:cs typeface="Shadows Into Light"/>
              <a:sym typeface="Shadows Into Light"/>
            </a:endParaRPr>
          </a:p>
        </p:txBody>
      </p:sp>
      <p:sp>
        <p:nvSpPr>
          <p:cNvPr id="145" name="Google Shape;145;p23"/>
          <p:cNvSpPr txBox="1"/>
          <p:nvPr/>
        </p:nvSpPr>
        <p:spPr>
          <a:xfrm>
            <a:off x="7865800" y="2057400"/>
            <a:ext cx="903300" cy="42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Shadows Into Light"/>
                <a:ea typeface="Shadows Into Light"/>
                <a:cs typeface="Shadows Into Light"/>
                <a:sym typeface="Shadows Into Light"/>
              </a:rPr>
              <a:t>Torch</a:t>
            </a:r>
            <a:endParaRPr sz="1800">
              <a:latin typeface="Shadows Into Light"/>
              <a:ea typeface="Shadows Into Light"/>
              <a:cs typeface="Shadows Into Light"/>
              <a:sym typeface="Shadows In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p:nvPr/>
        </p:nvSpPr>
        <p:spPr>
          <a:xfrm>
            <a:off x="0" y="476725"/>
            <a:ext cx="9144000" cy="4230900"/>
          </a:xfrm>
          <a:prstGeom prst="rect">
            <a:avLst/>
          </a:prstGeom>
          <a:solidFill>
            <a:srgbClr val="FFFFFF">
              <a:alpha val="819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reepster"/>
                <a:ea typeface="Creepster"/>
                <a:cs typeface="Creepster"/>
                <a:sym typeface="Creepster"/>
              </a:rPr>
              <a:t>Commands</a:t>
            </a:r>
            <a:endParaRPr>
              <a:latin typeface="Creepster"/>
              <a:ea typeface="Creepster"/>
              <a:cs typeface="Creepster"/>
              <a:sym typeface="Creepster"/>
            </a:endParaRPr>
          </a:p>
        </p:txBody>
      </p:sp>
      <p:sp>
        <p:nvSpPr>
          <p:cNvPr id="152" name="Google Shape;152;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Shadows Into Light"/>
              <a:buChar char="-"/>
            </a:pPr>
            <a:r>
              <a:rPr lang="en" sz="2000">
                <a:latin typeface="Shadows Into Light"/>
                <a:ea typeface="Shadows Into Light"/>
                <a:cs typeface="Shadows Into Light"/>
                <a:sym typeface="Shadows Into Light"/>
              </a:rPr>
              <a:t>Commands in this game will be primarily text selection and typing into text box</a:t>
            </a:r>
            <a:endParaRPr sz="2000">
              <a:latin typeface="Shadows Into Light"/>
              <a:ea typeface="Shadows Into Light"/>
              <a:cs typeface="Shadows Into Light"/>
              <a:sym typeface="Shadows Into Light"/>
            </a:endParaRPr>
          </a:p>
          <a:p>
            <a:pPr marL="457200" lvl="0" indent="-355600" algn="l" rtl="0">
              <a:spcBef>
                <a:spcPts val="0"/>
              </a:spcBef>
              <a:spcAft>
                <a:spcPts val="0"/>
              </a:spcAft>
              <a:buSzPts val="2000"/>
              <a:buFont typeface="Shadows Into Light"/>
              <a:buChar char="-"/>
            </a:pPr>
            <a:r>
              <a:rPr lang="en" sz="2000">
                <a:latin typeface="Shadows Into Light"/>
                <a:ea typeface="Shadows Into Light"/>
                <a:cs typeface="Shadows Into Light"/>
                <a:sym typeface="Shadows Into Light"/>
              </a:rPr>
              <a:t>The user will not have control over what room they enter, that is decided by the game. They will however have control over their answers</a:t>
            </a:r>
            <a:endParaRPr sz="2000">
              <a:latin typeface="Shadows Into Light"/>
              <a:ea typeface="Shadows Into Light"/>
              <a:cs typeface="Shadows Into Light"/>
              <a:sym typeface="Shadows Into Light"/>
            </a:endParaRPr>
          </a:p>
          <a:p>
            <a:pPr marL="457200" lvl="0" indent="-355600" algn="l" rtl="0">
              <a:spcBef>
                <a:spcPts val="0"/>
              </a:spcBef>
              <a:spcAft>
                <a:spcPts val="0"/>
              </a:spcAft>
              <a:buSzPts val="2000"/>
              <a:buFont typeface="Shadows Into Light"/>
              <a:buChar char="-"/>
            </a:pPr>
            <a:r>
              <a:rPr lang="en" sz="2000">
                <a:latin typeface="Shadows Into Light"/>
                <a:ea typeface="Shadows Into Light"/>
                <a:cs typeface="Shadows Into Light"/>
                <a:sym typeface="Shadows Into Light"/>
              </a:rPr>
              <a:t>Directions for the steps through the game will be provided to the player through text boxes</a:t>
            </a:r>
            <a:endParaRPr sz="2000">
              <a:latin typeface="Shadows Into Light"/>
              <a:ea typeface="Shadows Into Light"/>
              <a:cs typeface="Shadows Into Light"/>
              <a:sym typeface="Shadows Into Light"/>
            </a:endParaRPr>
          </a:p>
          <a:p>
            <a:pPr marL="45720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p:nvPr/>
        </p:nvSpPr>
        <p:spPr>
          <a:xfrm>
            <a:off x="0" y="476725"/>
            <a:ext cx="9144000" cy="4230900"/>
          </a:xfrm>
          <a:prstGeom prst="rect">
            <a:avLst/>
          </a:prstGeom>
          <a:solidFill>
            <a:srgbClr val="FFFFFF">
              <a:alpha val="819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b="1">
                <a:latin typeface="Shadows Into Light"/>
                <a:ea typeface="Shadows Into Light"/>
                <a:cs typeface="Shadows Into Light"/>
                <a:sym typeface="Shadows Into Light"/>
              </a:rPr>
              <a:t>Encapsulation: </a:t>
            </a:r>
            <a:endParaRPr sz="2000" b="1">
              <a:latin typeface="Shadows Into Light"/>
              <a:ea typeface="Shadows Into Light"/>
              <a:cs typeface="Shadows Into Light"/>
              <a:sym typeface="Shadows Into Light"/>
            </a:endParaRPr>
          </a:p>
          <a:p>
            <a:pPr marL="457200" lvl="0" indent="-342900" algn="l" rtl="0">
              <a:lnSpc>
                <a:spcPct val="100000"/>
              </a:lnSpc>
              <a:spcBef>
                <a:spcPts val="0"/>
              </a:spcBef>
              <a:spcAft>
                <a:spcPts val="0"/>
              </a:spcAft>
              <a:buSzPts val="1800"/>
              <a:buFont typeface="Shadows Into Light"/>
              <a:buChar char="-"/>
            </a:pPr>
            <a:r>
              <a:rPr lang="en">
                <a:latin typeface="Shadows Into Light"/>
                <a:ea typeface="Shadows Into Light"/>
                <a:cs typeface="Shadows Into Light"/>
                <a:sym typeface="Shadows Into Light"/>
              </a:rPr>
              <a:t>We will store all user inputs, gained through text boxes, into private instance variables for data security. </a:t>
            </a:r>
            <a:endParaRPr>
              <a:latin typeface="Shadows Into Light"/>
              <a:ea typeface="Shadows Into Light"/>
              <a:cs typeface="Shadows Into Light"/>
              <a:sym typeface="Shadows Into Light"/>
            </a:endParaRPr>
          </a:p>
          <a:p>
            <a:pPr marL="0" lvl="0" indent="0" algn="l" rtl="0">
              <a:lnSpc>
                <a:spcPct val="100000"/>
              </a:lnSpc>
              <a:spcBef>
                <a:spcPts val="0"/>
              </a:spcBef>
              <a:spcAft>
                <a:spcPts val="0"/>
              </a:spcAft>
              <a:buNone/>
            </a:pPr>
            <a:r>
              <a:rPr lang="en" sz="2000" b="1">
                <a:latin typeface="Shadows Into Light"/>
                <a:ea typeface="Shadows Into Light"/>
                <a:cs typeface="Shadows Into Light"/>
                <a:sym typeface="Shadows Into Light"/>
              </a:rPr>
              <a:t>Inheritance</a:t>
            </a:r>
            <a:r>
              <a:rPr lang="en" b="1">
                <a:latin typeface="Shadows Into Light"/>
                <a:ea typeface="Shadows Into Light"/>
                <a:cs typeface="Shadows Into Light"/>
                <a:sym typeface="Shadows Into Light"/>
              </a:rPr>
              <a:t> </a:t>
            </a:r>
            <a:endParaRPr b="1">
              <a:latin typeface="Shadows Into Light"/>
              <a:ea typeface="Shadows Into Light"/>
              <a:cs typeface="Shadows Into Light"/>
              <a:sym typeface="Shadows Into Light"/>
            </a:endParaRPr>
          </a:p>
          <a:p>
            <a:pPr marL="457200" lvl="0" indent="-342900" algn="l" rtl="0">
              <a:lnSpc>
                <a:spcPct val="100000"/>
              </a:lnSpc>
              <a:spcBef>
                <a:spcPts val="0"/>
              </a:spcBef>
              <a:spcAft>
                <a:spcPts val="0"/>
              </a:spcAft>
              <a:buSzPts val="1800"/>
              <a:buFont typeface="Shadows Into Light"/>
              <a:buChar char="-"/>
            </a:pPr>
            <a:r>
              <a:rPr lang="en">
                <a:latin typeface="Shadows Into Light"/>
                <a:ea typeface="Shadows Into Light"/>
                <a:cs typeface="Shadows Into Light"/>
                <a:sym typeface="Shadows Into Light"/>
              </a:rPr>
              <a:t>We will have sub-classes that will inherit from a parent class for different types of rooms and obstacles. </a:t>
            </a:r>
            <a:endParaRPr>
              <a:latin typeface="Shadows Into Light"/>
              <a:ea typeface="Shadows Into Light"/>
              <a:cs typeface="Shadows Into Light"/>
              <a:sym typeface="Shadows Into Light"/>
            </a:endParaRPr>
          </a:p>
          <a:p>
            <a:pPr marL="0" lvl="0" indent="0" algn="l" rtl="0">
              <a:lnSpc>
                <a:spcPct val="100000"/>
              </a:lnSpc>
              <a:spcBef>
                <a:spcPts val="0"/>
              </a:spcBef>
              <a:spcAft>
                <a:spcPts val="0"/>
              </a:spcAft>
              <a:buNone/>
            </a:pPr>
            <a:r>
              <a:rPr lang="en" sz="2000" b="1">
                <a:latin typeface="Shadows Into Light"/>
                <a:ea typeface="Shadows Into Light"/>
                <a:cs typeface="Shadows Into Light"/>
                <a:sym typeface="Shadows Into Light"/>
              </a:rPr>
              <a:t>Abstraction</a:t>
            </a:r>
            <a:endParaRPr sz="2000" b="1">
              <a:latin typeface="Shadows Into Light"/>
              <a:ea typeface="Shadows Into Light"/>
              <a:cs typeface="Shadows Into Light"/>
              <a:sym typeface="Shadows Into Light"/>
            </a:endParaRPr>
          </a:p>
          <a:p>
            <a:pPr marL="457200" lvl="0" indent="-342900" algn="l" rtl="0">
              <a:lnSpc>
                <a:spcPct val="100000"/>
              </a:lnSpc>
              <a:spcBef>
                <a:spcPts val="0"/>
              </a:spcBef>
              <a:spcAft>
                <a:spcPts val="0"/>
              </a:spcAft>
              <a:buSzPts val="1800"/>
              <a:buFont typeface="Shadows Into Light"/>
              <a:buChar char="-"/>
            </a:pPr>
            <a:r>
              <a:rPr lang="en">
                <a:latin typeface="Shadows Into Light"/>
                <a:ea typeface="Shadows Into Light"/>
                <a:cs typeface="Shadows Into Light"/>
                <a:sym typeface="Shadows Into Light"/>
              </a:rPr>
              <a:t>This will be used as a dummy class to derive methods from.</a:t>
            </a:r>
            <a:endParaRPr>
              <a:latin typeface="Shadows Into Light"/>
              <a:ea typeface="Shadows Into Light"/>
              <a:cs typeface="Shadows Into Light"/>
              <a:sym typeface="Shadows Into Light"/>
            </a:endParaRPr>
          </a:p>
          <a:p>
            <a:pPr marL="0" lvl="0" indent="0" algn="l" rtl="0">
              <a:lnSpc>
                <a:spcPct val="100000"/>
              </a:lnSpc>
              <a:spcBef>
                <a:spcPts val="0"/>
              </a:spcBef>
              <a:spcAft>
                <a:spcPts val="0"/>
              </a:spcAft>
              <a:buNone/>
            </a:pPr>
            <a:r>
              <a:rPr lang="en" sz="2000" b="1">
                <a:latin typeface="Shadows Into Light"/>
                <a:ea typeface="Shadows Into Light"/>
                <a:cs typeface="Shadows Into Light"/>
                <a:sym typeface="Shadows Into Light"/>
              </a:rPr>
              <a:t>Polymorphism</a:t>
            </a:r>
            <a:endParaRPr sz="2000" b="1">
              <a:latin typeface="Shadows Into Light"/>
              <a:ea typeface="Shadows Into Light"/>
              <a:cs typeface="Shadows Into Light"/>
              <a:sym typeface="Shadows Into Light"/>
            </a:endParaRPr>
          </a:p>
          <a:p>
            <a:pPr marL="457200" lvl="0" indent="-342900" algn="l" rtl="0">
              <a:lnSpc>
                <a:spcPct val="100000"/>
              </a:lnSpc>
              <a:spcBef>
                <a:spcPts val="0"/>
              </a:spcBef>
              <a:spcAft>
                <a:spcPts val="0"/>
              </a:spcAft>
              <a:buSzPts val="1800"/>
              <a:buFont typeface="Shadows Into Light"/>
              <a:buChar char="-"/>
            </a:pPr>
            <a:r>
              <a:rPr lang="en">
                <a:latin typeface="Shadows Into Light"/>
                <a:ea typeface="Shadows Into Light"/>
                <a:cs typeface="Shadows Into Light"/>
                <a:sym typeface="Shadows Into Light"/>
              </a:rPr>
              <a:t>We will use object parent classes to create new same type objects for riddles, dialogues, and clues.</a:t>
            </a:r>
            <a:endParaRPr>
              <a:latin typeface="Shadows Into Light"/>
              <a:ea typeface="Shadows Into Light"/>
              <a:cs typeface="Shadows Into Light"/>
              <a:sym typeface="Shadows Into Light"/>
            </a:endParaRPr>
          </a:p>
          <a:p>
            <a:pPr marL="457200" lvl="0" indent="0" algn="l" rtl="0">
              <a:spcBef>
                <a:spcPts val="0"/>
              </a:spcBef>
              <a:spcAft>
                <a:spcPts val="1600"/>
              </a:spcAft>
              <a:buNone/>
            </a:pPr>
            <a:endParaRPr sz="2000"/>
          </a:p>
        </p:txBody>
      </p:sp>
      <p:sp>
        <p:nvSpPr>
          <p:cNvPr id="159" name="Google Shape;159;p25"/>
          <p:cNvSpPr txBox="1">
            <a:spLocks noGrp="1"/>
          </p:cNvSpPr>
          <p:nvPr>
            <p:ph type="title"/>
          </p:nvPr>
        </p:nvSpPr>
        <p:spPr>
          <a:xfrm>
            <a:off x="311700" y="55840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reepster"/>
                <a:ea typeface="Creepster"/>
                <a:cs typeface="Creepster"/>
                <a:sym typeface="Creepster"/>
              </a:rPr>
              <a:t>OOP Implementation </a:t>
            </a:r>
            <a:endParaRPr>
              <a:latin typeface="Creepster"/>
              <a:ea typeface="Creepster"/>
              <a:cs typeface="Creepster"/>
              <a:sym typeface="Creeps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2989050" y="1969600"/>
            <a:ext cx="2505725" cy="1876375"/>
          </a:xfrm>
          <a:prstGeom prst="rect">
            <a:avLst/>
          </a:prstGeom>
          <a:noFill/>
          <a:ln>
            <a:noFill/>
          </a:ln>
          <a:effectLst>
            <a:outerShdw blurRad="57150" dist="19050" dir="5400000" algn="bl" rotWithShape="0">
              <a:srgbClr val="000000"/>
            </a:outerShdw>
            <a:reflection endPos="33000" fadeDir="5400012"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0" y="476725"/>
            <a:ext cx="9144000" cy="4230900"/>
          </a:xfrm>
          <a:prstGeom prst="rect">
            <a:avLst/>
          </a:prstGeom>
          <a:solidFill>
            <a:srgbClr val="FFFFFF">
              <a:alpha val="819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a:spLocks noGrp="1"/>
          </p:cNvSpPr>
          <p:nvPr>
            <p:ph type="title"/>
          </p:nvPr>
        </p:nvSpPr>
        <p:spPr>
          <a:xfrm>
            <a:off x="311700" y="62065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Creepster"/>
                <a:ea typeface="Creepster"/>
                <a:cs typeface="Creepster"/>
                <a:sym typeface="Creepster"/>
              </a:rPr>
              <a:t>Game Summary</a:t>
            </a:r>
            <a:endParaRPr sz="3600">
              <a:latin typeface="Creepster"/>
              <a:ea typeface="Creepster"/>
              <a:cs typeface="Creepster"/>
              <a:sym typeface="Creepster"/>
            </a:endParaRPr>
          </a:p>
        </p:txBody>
      </p:sp>
      <p:sp>
        <p:nvSpPr>
          <p:cNvPr id="67" name="Google Shape;67;p14"/>
          <p:cNvSpPr txBox="1">
            <a:spLocks noGrp="1"/>
          </p:cNvSpPr>
          <p:nvPr>
            <p:ph type="body" idx="1"/>
          </p:nvPr>
        </p:nvSpPr>
        <p:spPr>
          <a:xfrm>
            <a:off x="311700" y="1397425"/>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Shadows Into Light"/>
              <a:buChar char="-"/>
            </a:pPr>
            <a:r>
              <a:rPr lang="en" sz="2200" dirty="0">
                <a:latin typeface="Shadows Into Light"/>
                <a:ea typeface="Shadows Into Light"/>
                <a:cs typeface="Shadows Into Light"/>
                <a:sym typeface="Shadows Into Light"/>
              </a:rPr>
              <a:t>This game is based on the horrors faced by Rutgers students during exam period. The character’s ultimate goal in the game is to reach his/her exam destination. The player will tackle multiple obstacles that range from solving math problems, riddles, and surviving the bus ride all while extracting clues about exam destination. If the player fails to answer </a:t>
            </a:r>
            <a:r>
              <a:rPr lang="en-US" sz="2200" dirty="0">
                <a:latin typeface="Shadows Into Light"/>
                <a:ea typeface="Shadows Into Light"/>
                <a:cs typeface="Shadows Into Light"/>
                <a:sym typeface="Shadows Into Light"/>
              </a:rPr>
              <a:t>a </a:t>
            </a:r>
            <a:r>
              <a:rPr lang="en" sz="2200" dirty="0">
                <a:latin typeface="Shadows Into Light"/>
                <a:ea typeface="Shadows Into Light"/>
                <a:cs typeface="Shadows Into Light"/>
                <a:sym typeface="Shadows Into Light"/>
              </a:rPr>
              <a:t>question correctly, he will die and the game will restart..  </a:t>
            </a:r>
            <a:endParaRPr sz="2200" dirty="0">
              <a:latin typeface="Shadows Into Light"/>
              <a:ea typeface="Shadows Into Light"/>
              <a:cs typeface="Shadows Into Light"/>
              <a:sym typeface="Shadows In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0" y="476725"/>
            <a:ext cx="9144000" cy="4230900"/>
          </a:xfrm>
          <a:prstGeom prst="rect">
            <a:avLst/>
          </a:prstGeom>
          <a:solidFill>
            <a:srgbClr val="FFFFFF">
              <a:alpha val="819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txBox="1">
            <a:spLocks noGrp="1"/>
          </p:cNvSpPr>
          <p:nvPr>
            <p:ph type="title"/>
          </p:nvPr>
        </p:nvSpPr>
        <p:spPr>
          <a:xfrm>
            <a:off x="311700" y="59557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Creepster"/>
                <a:ea typeface="Creepster"/>
                <a:cs typeface="Creepster"/>
                <a:sym typeface="Creepster"/>
              </a:rPr>
              <a:t>The Story</a:t>
            </a:r>
            <a:endParaRPr sz="3600">
              <a:latin typeface="Creepster"/>
              <a:ea typeface="Creepster"/>
              <a:cs typeface="Creepster"/>
              <a:sym typeface="Creepster"/>
            </a:endParaRPr>
          </a:p>
        </p:txBody>
      </p:sp>
      <p:sp>
        <p:nvSpPr>
          <p:cNvPr id="74" name="Google Shape;74;p15"/>
          <p:cNvSpPr txBox="1">
            <a:spLocks noGrp="1"/>
          </p:cNvSpPr>
          <p:nvPr>
            <p:ph type="body" idx="1"/>
          </p:nvPr>
        </p:nvSpPr>
        <p:spPr>
          <a:xfrm>
            <a:off x="311700" y="1409950"/>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You are very desperate to pass your OOP Exam tomorrow and are pulling an all nighter studying. While studying through the wee hours of the night, you don’t realize when you knocked out. To your horror, you wake up underground! It is now up to you to get back to the surface and survive all the obstacles to take the exam before, OOPS! you’re dead. Let’s see if you can save yourself from the greatest horrors of being a Rutgers Student. Game ON! </a:t>
            </a:r>
            <a:endParaRPr sz="2200">
              <a:latin typeface="Shadows Into Light"/>
              <a:ea typeface="Shadows Into Light"/>
              <a:cs typeface="Shadows Into Light"/>
              <a:sym typeface="Shadows In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p:nvPr/>
        </p:nvSpPr>
        <p:spPr>
          <a:xfrm>
            <a:off x="0" y="476725"/>
            <a:ext cx="9144000" cy="4230900"/>
          </a:xfrm>
          <a:prstGeom prst="rect">
            <a:avLst/>
          </a:prstGeom>
          <a:solidFill>
            <a:srgbClr val="FFFFFF">
              <a:alpha val="819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txBox="1">
            <a:spLocks noGrp="1"/>
          </p:cNvSpPr>
          <p:nvPr>
            <p:ph type="title"/>
          </p:nvPr>
        </p:nvSpPr>
        <p:spPr>
          <a:xfrm>
            <a:off x="311700" y="60810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Creepster"/>
                <a:ea typeface="Creepster"/>
                <a:cs typeface="Creepster"/>
                <a:sym typeface="Creepster"/>
              </a:rPr>
              <a:t>Game themes</a:t>
            </a:r>
            <a:endParaRPr sz="3600">
              <a:latin typeface="Creepster"/>
              <a:ea typeface="Creepster"/>
              <a:cs typeface="Creepster"/>
              <a:sym typeface="Creepster"/>
            </a:endParaRPr>
          </a:p>
        </p:txBody>
      </p:sp>
      <p:sp>
        <p:nvSpPr>
          <p:cNvPr id="81" name="Google Shape;81;p16"/>
          <p:cNvSpPr txBox="1">
            <a:spLocks noGrp="1"/>
          </p:cNvSpPr>
          <p:nvPr>
            <p:ph type="body" idx="1"/>
          </p:nvPr>
        </p:nvSpPr>
        <p:spPr>
          <a:xfrm>
            <a:off x="311700" y="1310425"/>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The game is primarily a horror game with some comedic twists to it.</a:t>
            </a:r>
            <a:endParaRPr sz="2200">
              <a:latin typeface="Shadows Into Light"/>
              <a:ea typeface="Shadows Into Light"/>
              <a:cs typeface="Shadows Into Light"/>
              <a:sym typeface="Shadows Into Light"/>
            </a:endParaRPr>
          </a:p>
          <a:p>
            <a:pPr marL="457200" lvl="0"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The student is trying to make it to their exam on time, so there is a theme of urgency </a:t>
            </a:r>
            <a:endParaRPr sz="2200">
              <a:latin typeface="Shadows Into Light"/>
              <a:ea typeface="Shadows Into Light"/>
              <a:cs typeface="Shadows Into Light"/>
              <a:sym typeface="Shadows Into Light"/>
            </a:endParaRPr>
          </a:p>
          <a:p>
            <a:pPr marL="0" lvl="0" indent="0" algn="l" rtl="0">
              <a:spcBef>
                <a:spcPts val="1600"/>
              </a:spcBef>
              <a:spcAft>
                <a:spcPts val="0"/>
              </a:spcAft>
              <a:buNone/>
            </a:pPr>
            <a:endParaRPr sz="2400"/>
          </a:p>
          <a:p>
            <a:pPr marL="0" lvl="0" indent="0" algn="l" rtl="0">
              <a:spcBef>
                <a:spcPts val="1600"/>
              </a:spcBef>
              <a:spcAft>
                <a:spcPts val="0"/>
              </a:spcAft>
              <a:buNone/>
            </a:pPr>
            <a:endParaRPr sz="2400"/>
          </a:p>
          <a:p>
            <a:pPr marL="0" lvl="0" indent="0" algn="l" rtl="0">
              <a:spcBef>
                <a:spcPts val="1600"/>
              </a:spcBef>
              <a:spcAft>
                <a:spcPts val="0"/>
              </a:spcAft>
              <a:buNone/>
            </a:pPr>
            <a:endParaRPr sz="2400"/>
          </a:p>
          <a:p>
            <a:pPr marL="0" lvl="0" indent="0" algn="l" rtl="0">
              <a:spcBef>
                <a:spcPts val="1600"/>
              </a:spcBef>
              <a:spcAft>
                <a:spcPts val="1600"/>
              </a:spcAft>
              <a:buNone/>
            </a:pPr>
            <a:endParaRPr sz="2400"/>
          </a:p>
        </p:txBody>
      </p:sp>
      <p:pic>
        <p:nvPicPr>
          <p:cNvPr id="82" name="Google Shape;82;p16"/>
          <p:cNvPicPr preferRelativeResize="0"/>
          <p:nvPr/>
        </p:nvPicPr>
        <p:blipFill>
          <a:blip r:embed="rId3">
            <a:alphaModFix/>
          </a:blip>
          <a:stretch>
            <a:fillRect/>
          </a:stretch>
        </p:blipFill>
        <p:spPr>
          <a:xfrm>
            <a:off x="4242925" y="2299175"/>
            <a:ext cx="3892400" cy="2288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0" y="476725"/>
            <a:ext cx="9144000" cy="4230900"/>
          </a:xfrm>
          <a:prstGeom prst="rect">
            <a:avLst/>
          </a:prstGeom>
          <a:solidFill>
            <a:srgbClr val="FFFFFF">
              <a:alpha val="819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txBox="1">
            <a:spLocks noGrp="1"/>
          </p:cNvSpPr>
          <p:nvPr>
            <p:ph type="title"/>
          </p:nvPr>
        </p:nvSpPr>
        <p:spPr>
          <a:xfrm>
            <a:off x="311700" y="62065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Creepster"/>
                <a:ea typeface="Creepster"/>
                <a:cs typeface="Creepster"/>
                <a:sym typeface="Creepster"/>
              </a:rPr>
              <a:t>GUI</a:t>
            </a:r>
            <a:endParaRPr sz="3600">
              <a:latin typeface="Creepster"/>
              <a:ea typeface="Creepster"/>
              <a:cs typeface="Creepster"/>
              <a:sym typeface="Creepster"/>
            </a:endParaRPr>
          </a:p>
        </p:txBody>
      </p:sp>
      <p:sp>
        <p:nvSpPr>
          <p:cNvPr id="89" name="Google Shape;89;p17"/>
          <p:cNvSpPr txBox="1">
            <a:spLocks noGrp="1"/>
          </p:cNvSpPr>
          <p:nvPr>
            <p:ph type="body" idx="1"/>
          </p:nvPr>
        </p:nvSpPr>
        <p:spPr>
          <a:xfrm>
            <a:off x="311700" y="1397425"/>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Shadows Into Light"/>
              <a:buChar char="-"/>
            </a:pPr>
            <a:r>
              <a:rPr lang="en" sz="2200" dirty="0">
                <a:latin typeface="Shadows Into Light"/>
                <a:ea typeface="Shadows Into Light"/>
                <a:cs typeface="Shadows Into Light"/>
                <a:sym typeface="Shadows Into Light"/>
              </a:rPr>
              <a:t>They can only type in answers for the math problems</a:t>
            </a:r>
            <a:endParaRPr sz="2200" dirty="0">
              <a:latin typeface="Shadows Into Light"/>
              <a:ea typeface="Shadows Into Light"/>
              <a:cs typeface="Shadows Into Light"/>
              <a:sym typeface="Shadows Into Light"/>
            </a:endParaRPr>
          </a:p>
          <a:p>
            <a:pPr marL="457200" lvl="0" indent="-368300" algn="l" rtl="0">
              <a:spcBef>
                <a:spcPts val="0"/>
              </a:spcBef>
              <a:spcAft>
                <a:spcPts val="0"/>
              </a:spcAft>
              <a:buSzPts val="2200"/>
              <a:buFont typeface="Shadows Into Light"/>
              <a:buChar char="-"/>
            </a:pPr>
            <a:r>
              <a:rPr lang="en" sz="2200" dirty="0">
                <a:latin typeface="Shadows Into Light"/>
                <a:ea typeface="Shadows Into Light"/>
                <a:cs typeface="Shadows Into Light"/>
                <a:sym typeface="Shadows Into Light"/>
              </a:rPr>
              <a:t>The riddles and dialogue will be done by selecting an answer</a:t>
            </a:r>
            <a:endParaRPr sz="2200" dirty="0">
              <a:latin typeface="Shadows Into Light"/>
              <a:ea typeface="Shadows Into Light"/>
              <a:cs typeface="Shadows Into Light"/>
              <a:sym typeface="Shadows Into Light"/>
            </a:endParaRPr>
          </a:p>
          <a:p>
            <a:pPr marL="457200" lvl="0" indent="-368300" algn="l" rtl="0">
              <a:spcBef>
                <a:spcPts val="0"/>
              </a:spcBef>
              <a:spcAft>
                <a:spcPts val="0"/>
              </a:spcAft>
              <a:buSzPts val="2200"/>
              <a:buFont typeface="Shadows Into Light"/>
              <a:buChar char="-"/>
            </a:pPr>
            <a:r>
              <a:rPr lang="en" sz="2200" dirty="0">
                <a:latin typeface="Shadows Into Light"/>
                <a:ea typeface="Shadows Into Light"/>
                <a:cs typeface="Shadows Into Light"/>
                <a:sym typeface="Shadows Into Light"/>
              </a:rPr>
              <a:t>Character will move through rooms by a random number generator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p:nvPr/>
        </p:nvSpPr>
        <p:spPr>
          <a:xfrm>
            <a:off x="0" y="476725"/>
            <a:ext cx="9144000" cy="4230900"/>
          </a:xfrm>
          <a:prstGeom prst="rect">
            <a:avLst/>
          </a:prstGeom>
          <a:solidFill>
            <a:srgbClr val="FFFFFF">
              <a:alpha val="819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txBox="1">
            <a:spLocks noGrp="1"/>
          </p:cNvSpPr>
          <p:nvPr>
            <p:ph type="body" idx="1"/>
          </p:nvPr>
        </p:nvSpPr>
        <p:spPr>
          <a:xfrm>
            <a:off x="311700" y="1310425"/>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Get above ground and get to the exam on time!!</a:t>
            </a:r>
            <a:endParaRPr sz="2200">
              <a:latin typeface="Shadows Into Light"/>
              <a:ea typeface="Shadows Into Light"/>
              <a:cs typeface="Shadows Into Light"/>
              <a:sym typeface="Shadows Into Light"/>
            </a:endParaRPr>
          </a:p>
          <a:p>
            <a:pPr marL="914400" lvl="1"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What happens if you don’t?</a:t>
            </a:r>
            <a:endParaRPr sz="2200">
              <a:latin typeface="Shadows Into Light"/>
              <a:ea typeface="Shadows Into Light"/>
              <a:cs typeface="Shadows Into Light"/>
              <a:sym typeface="Shadows Into Light"/>
            </a:endParaRPr>
          </a:p>
          <a:p>
            <a:pPr marL="1371600" lvl="2"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You fail the exam</a:t>
            </a:r>
            <a:endParaRPr sz="2200">
              <a:latin typeface="Shadows Into Light"/>
              <a:ea typeface="Shadows Into Light"/>
              <a:cs typeface="Shadows Into Light"/>
              <a:sym typeface="Shadows Into Light"/>
            </a:endParaRPr>
          </a:p>
          <a:p>
            <a:pPr marL="1371600" lvl="2"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You don’t get a job</a:t>
            </a:r>
            <a:endParaRPr sz="2200">
              <a:latin typeface="Shadows Into Light"/>
              <a:ea typeface="Shadows Into Light"/>
              <a:cs typeface="Shadows Into Light"/>
              <a:sym typeface="Shadows Into Light"/>
            </a:endParaRPr>
          </a:p>
          <a:p>
            <a:pPr marL="1371600" lvl="2"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Your parents will disown you</a:t>
            </a:r>
            <a:endParaRPr sz="2200">
              <a:latin typeface="Shadows Into Light"/>
              <a:ea typeface="Shadows Into Light"/>
              <a:cs typeface="Shadows Into Light"/>
              <a:sym typeface="Shadows Into Light"/>
            </a:endParaRPr>
          </a:p>
        </p:txBody>
      </p:sp>
      <p:sp>
        <p:nvSpPr>
          <p:cNvPr id="96" name="Google Shape;96;p18"/>
          <p:cNvSpPr txBox="1">
            <a:spLocks noGrp="1"/>
          </p:cNvSpPr>
          <p:nvPr>
            <p:ph type="title"/>
          </p:nvPr>
        </p:nvSpPr>
        <p:spPr>
          <a:xfrm>
            <a:off x="311700" y="64575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Creepster"/>
                <a:ea typeface="Creepster"/>
                <a:cs typeface="Creepster"/>
                <a:sym typeface="Creepster"/>
              </a:rPr>
              <a:t>What’s the objective?</a:t>
            </a:r>
            <a:endParaRPr sz="3600">
              <a:latin typeface="Creepster"/>
              <a:ea typeface="Creepster"/>
              <a:cs typeface="Creepster"/>
              <a:sym typeface="Creeps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p:nvPr/>
        </p:nvSpPr>
        <p:spPr>
          <a:xfrm>
            <a:off x="0" y="476725"/>
            <a:ext cx="9144000" cy="4230900"/>
          </a:xfrm>
          <a:prstGeom prst="rect">
            <a:avLst/>
          </a:prstGeom>
          <a:solidFill>
            <a:srgbClr val="FFFFFF">
              <a:alpha val="819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txBox="1">
            <a:spLocks noGrp="1"/>
          </p:cNvSpPr>
          <p:nvPr>
            <p:ph type="body" idx="1"/>
          </p:nvPr>
        </p:nvSpPr>
        <p:spPr>
          <a:xfrm>
            <a:off x="311700" y="1310425"/>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You will need to somehow get above onto the surface level</a:t>
            </a:r>
            <a:endParaRPr sz="2200">
              <a:latin typeface="Shadows Into Light"/>
              <a:ea typeface="Shadows Into Light"/>
              <a:cs typeface="Shadows Into Light"/>
              <a:sym typeface="Shadows Into Light"/>
            </a:endParaRPr>
          </a:p>
          <a:p>
            <a:pPr marL="457200" lvl="0"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ITEMS NEEDED: </a:t>
            </a:r>
            <a:endParaRPr sz="2200">
              <a:latin typeface="Shadows Into Light"/>
              <a:ea typeface="Shadows Into Light"/>
              <a:cs typeface="Shadows Into Light"/>
              <a:sym typeface="Shadows Into Light"/>
            </a:endParaRPr>
          </a:p>
          <a:p>
            <a:pPr marL="914400" lvl="1"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Key</a:t>
            </a:r>
            <a:endParaRPr sz="2200">
              <a:latin typeface="Shadows Into Light"/>
              <a:ea typeface="Shadows Into Light"/>
              <a:cs typeface="Shadows Into Light"/>
              <a:sym typeface="Shadows Into Light"/>
            </a:endParaRPr>
          </a:p>
          <a:p>
            <a:pPr marL="914400" lvl="1"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Shovel</a:t>
            </a:r>
            <a:endParaRPr sz="2200">
              <a:latin typeface="Shadows Into Light"/>
              <a:ea typeface="Shadows Into Light"/>
              <a:cs typeface="Shadows Into Light"/>
              <a:sym typeface="Shadows Into Light"/>
            </a:endParaRPr>
          </a:p>
          <a:p>
            <a:pPr marL="914400" lvl="1"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Torch</a:t>
            </a:r>
            <a:endParaRPr sz="2200">
              <a:latin typeface="Shadows Into Light"/>
              <a:ea typeface="Shadows Into Light"/>
              <a:cs typeface="Shadows Into Light"/>
              <a:sym typeface="Shadows Into Light"/>
            </a:endParaRPr>
          </a:p>
          <a:p>
            <a:pPr marL="914400" lvl="1"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Box of graham crackers</a:t>
            </a:r>
            <a:endParaRPr sz="2200">
              <a:latin typeface="Shadows Into Light"/>
              <a:ea typeface="Shadows Into Light"/>
              <a:cs typeface="Shadows Into Light"/>
              <a:sym typeface="Shadows Into Light"/>
            </a:endParaRPr>
          </a:p>
          <a:p>
            <a:pPr marL="457200" lvl="0"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Some rooms have items, some room have monsters</a:t>
            </a:r>
            <a:endParaRPr sz="2200">
              <a:latin typeface="Shadows Into Light"/>
              <a:ea typeface="Shadows Into Light"/>
              <a:cs typeface="Shadows Into Light"/>
              <a:sym typeface="Shadows Into Light"/>
            </a:endParaRPr>
          </a:p>
        </p:txBody>
      </p:sp>
      <p:sp>
        <p:nvSpPr>
          <p:cNvPr id="103" name="Google Shape;103;p19"/>
          <p:cNvSpPr txBox="1">
            <a:spLocks noGrp="1"/>
          </p:cNvSpPr>
          <p:nvPr>
            <p:ph type="title"/>
          </p:nvPr>
        </p:nvSpPr>
        <p:spPr>
          <a:xfrm>
            <a:off x="311700" y="64575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Creepster"/>
                <a:ea typeface="Creepster"/>
                <a:cs typeface="Creepster"/>
                <a:sym typeface="Creepster"/>
              </a:rPr>
              <a:t>FIRST...</a:t>
            </a:r>
            <a:endParaRPr sz="3600">
              <a:latin typeface="Creepster"/>
              <a:ea typeface="Creepster"/>
              <a:cs typeface="Creepster"/>
              <a:sym typeface="Creeps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p:nvPr/>
        </p:nvSpPr>
        <p:spPr>
          <a:xfrm>
            <a:off x="0" y="476725"/>
            <a:ext cx="9144000" cy="4230900"/>
          </a:xfrm>
          <a:prstGeom prst="rect">
            <a:avLst/>
          </a:prstGeom>
          <a:solidFill>
            <a:srgbClr val="FFFFFF">
              <a:alpha val="819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txBox="1">
            <a:spLocks noGrp="1"/>
          </p:cNvSpPr>
          <p:nvPr>
            <p:ph type="title"/>
          </p:nvPr>
        </p:nvSpPr>
        <p:spPr>
          <a:xfrm>
            <a:off x="311700" y="59685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Creepster"/>
                <a:ea typeface="Creepster"/>
                <a:cs typeface="Creepster"/>
                <a:sym typeface="Creepster"/>
              </a:rPr>
              <a:t>NEXT...</a:t>
            </a:r>
            <a:endParaRPr sz="3600">
              <a:latin typeface="Creepster"/>
              <a:ea typeface="Creepster"/>
              <a:cs typeface="Creepster"/>
              <a:sym typeface="Creepster"/>
            </a:endParaRPr>
          </a:p>
        </p:txBody>
      </p:sp>
      <p:sp>
        <p:nvSpPr>
          <p:cNvPr id="110" name="Google Shape;110;p20"/>
          <p:cNvSpPr txBox="1">
            <a:spLocks noGrp="1"/>
          </p:cNvSpPr>
          <p:nvPr>
            <p:ph type="body" idx="1"/>
          </p:nvPr>
        </p:nvSpPr>
        <p:spPr>
          <a:xfrm>
            <a:off x="311700" y="1310425"/>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You’re now above ground</a:t>
            </a:r>
            <a:endParaRPr sz="2200">
              <a:latin typeface="Shadows Into Light"/>
              <a:ea typeface="Shadows Into Light"/>
              <a:cs typeface="Shadows Into Light"/>
              <a:sym typeface="Shadows Into Light"/>
            </a:endParaRPr>
          </a:p>
          <a:p>
            <a:pPr marL="457200" lvl="0"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You know where and when your exam is, now you have to take the bus there</a:t>
            </a:r>
            <a:endParaRPr sz="2200">
              <a:latin typeface="Shadows Into Light"/>
              <a:ea typeface="Shadows Into Light"/>
              <a:cs typeface="Shadows Into Light"/>
              <a:sym typeface="Shadows Into Light"/>
            </a:endParaRPr>
          </a:p>
          <a:p>
            <a:pPr marL="457200" lvl="0"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Busses will have challenges like</a:t>
            </a:r>
            <a:endParaRPr sz="2200">
              <a:latin typeface="Shadows Into Light"/>
              <a:ea typeface="Shadows Into Light"/>
              <a:cs typeface="Shadows Into Light"/>
              <a:sym typeface="Shadows Into Light"/>
            </a:endParaRPr>
          </a:p>
          <a:p>
            <a:pPr marL="914400" lvl="1"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Wet seats</a:t>
            </a:r>
            <a:endParaRPr sz="2200">
              <a:latin typeface="Shadows Into Light"/>
              <a:ea typeface="Shadows Into Light"/>
              <a:cs typeface="Shadows Into Light"/>
              <a:sym typeface="Shadows Into Light"/>
            </a:endParaRPr>
          </a:p>
          <a:p>
            <a:pPr marL="914400" lvl="1"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Vicious service dogs</a:t>
            </a:r>
            <a:endParaRPr sz="2200">
              <a:latin typeface="Shadows Into Light"/>
              <a:ea typeface="Shadows Into Light"/>
              <a:cs typeface="Shadows Into Light"/>
              <a:sym typeface="Shadows Into Light"/>
            </a:endParaRPr>
          </a:p>
          <a:p>
            <a:pPr marL="914400" lvl="1"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Being behind the white line</a:t>
            </a:r>
            <a:endParaRPr sz="2200">
              <a:latin typeface="Shadows Into Light"/>
              <a:ea typeface="Shadows Into Light"/>
              <a:cs typeface="Shadows Into Light"/>
              <a:sym typeface="Shadows Into Light"/>
            </a:endParaRPr>
          </a:p>
          <a:p>
            <a:pPr marL="914400" lvl="1"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Getting off the bus</a:t>
            </a:r>
            <a:endParaRPr sz="2200">
              <a:latin typeface="Shadows Into Light"/>
              <a:ea typeface="Shadows Into Light"/>
              <a:cs typeface="Shadows Into Light"/>
              <a:sym typeface="Shadows In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p:nvPr/>
        </p:nvSpPr>
        <p:spPr>
          <a:xfrm>
            <a:off x="0" y="476725"/>
            <a:ext cx="9144000" cy="4230900"/>
          </a:xfrm>
          <a:prstGeom prst="rect">
            <a:avLst/>
          </a:prstGeom>
          <a:solidFill>
            <a:srgbClr val="FFFFFF">
              <a:alpha val="819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txBox="1">
            <a:spLocks noGrp="1"/>
          </p:cNvSpPr>
          <p:nvPr>
            <p:ph type="title"/>
          </p:nvPr>
        </p:nvSpPr>
        <p:spPr>
          <a:xfrm>
            <a:off x="311700" y="6095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Creepster"/>
                <a:ea typeface="Creepster"/>
                <a:cs typeface="Creepster"/>
                <a:sym typeface="Creepster"/>
              </a:rPr>
              <a:t>Player Description </a:t>
            </a:r>
            <a:endParaRPr sz="3600">
              <a:latin typeface="Creepster"/>
              <a:ea typeface="Creepster"/>
              <a:cs typeface="Creepster"/>
              <a:sym typeface="Creepster"/>
            </a:endParaRPr>
          </a:p>
        </p:txBody>
      </p:sp>
      <p:sp>
        <p:nvSpPr>
          <p:cNvPr id="117" name="Google Shape;117;p21"/>
          <p:cNvSpPr txBox="1">
            <a:spLocks noGrp="1"/>
          </p:cNvSpPr>
          <p:nvPr>
            <p:ph type="body" idx="1"/>
          </p:nvPr>
        </p:nvSpPr>
        <p:spPr>
          <a:xfrm>
            <a:off x="311700" y="1310550"/>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A gender will be picked. Both the male and female will look like a typical Rutgers student. Their qualities will include: </a:t>
            </a:r>
            <a:endParaRPr sz="2200">
              <a:latin typeface="Shadows Into Light"/>
              <a:ea typeface="Shadows Into Light"/>
              <a:cs typeface="Shadows Into Light"/>
              <a:sym typeface="Shadows Into Light"/>
            </a:endParaRPr>
          </a:p>
          <a:p>
            <a:pPr marL="914400" lvl="1"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Always late to class/ Poor attendance </a:t>
            </a:r>
            <a:endParaRPr sz="2200">
              <a:latin typeface="Shadows Into Light"/>
              <a:ea typeface="Shadows Into Light"/>
              <a:cs typeface="Shadows Into Light"/>
              <a:sym typeface="Shadows Into Light"/>
            </a:endParaRPr>
          </a:p>
          <a:p>
            <a:pPr marL="914400" lvl="1"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The perfect image of procrastination at its best</a:t>
            </a:r>
            <a:endParaRPr sz="2200">
              <a:latin typeface="Shadows Into Light"/>
              <a:ea typeface="Shadows Into Light"/>
              <a:cs typeface="Shadows Into Light"/>
              <a:sym typeface="Shadows Into Light"/>
            </a:endParaRPr>
          </a:p>
          <a:p>
            <a:pPr marL="914400" lvl="1" indent="-368300" algn="l" rtl="0">
              <a:spcBef>
                <a:spcPts val="0"/>
              </a:spcBef>
              <a:spcAft>
                <a:spcPts val="0"/>
              </a:spcAft>
              <a:buSzPts val="2200"/>
              <a:buFont typeface="Shadows Into Light"/>
              <a:buChar char="-"/>
            </a:pPr>
            <a:r>
              <a:rPr lang="en" sz="2200">
                <a:latin typeface="Shadows Into Light"/>
                <a:ea typeface="Shadows Into Light"/>
                <a:cs typeface="Shadows Into Light"/>
                <a:sym typeface="Shadows Into Light"/>
              </a:rPr>
              <a:t>Pulls an all-nighter</a:t>
            </a:r>
            <a:endParaRPr sz="2200">
              <a:latin typeface="Shadows Into Light"/>
              <a:ea typeface="Shadows Into Light"/>
              <a:cs typeface="Shadows Into Light"/>
              <a:sym typeface="Shadows Into Light"/>
            </a:endParaRPr>
          </a:p>
          <a:p>
            <a:pPr marL="0" lvl="0" indent="0" algn="l" rtl="0">
              <a:spcBef>
                <a:spcPts val="1600"/>
              </a:spcBef>
              <a:spcAft>
                <a:spcPts val="1600"/>
              </a:spcAft>
              <a:buNone/>
            </a:pPr>
            <a:endParaRPr sz="1900"/>
          </a:p>
        </p:txBody>
      </p:sp>
      <p:pic>
        <p:nvPicPr>
          <p:cNvPr id="118" name="Google Shape;118;p21"/>
          <p:cNvPicPr preferRelativeResize="0"/>
          <p:nvPr/>
        </p:nvPicPr>
        <p:blipFill>
          <a:blip r:embed="rId3">
            <a:alphaModFix/>
          </a:blip>
          <a:stretch>
            <a:fillRect/>
          </a:stretch>
        </p:blipFill>
        <p:spPr>
          <a:xfrm>
            <a:off x="7725524" y="2740130"/>
            <a:ext cx="1106774" cy="1967621"/>
          </a:xfrm>
          <a:prstGeom prst="rect">
            <a:avLst/>
          </a:prstGeom>
          <a:noFill/>
          <a:ln>
            <a:noFill/>
          </a:ln>
        </p:spPr>
      </p:pic>
      <p:pic>
        <p:nvPicPr>
          <p:cNvPr id="119" name="Google Shape;119;p21"/>
          <p:cNvPicPr preferRelativeResize="0"/>
          <p:nvPr/>
        </p:nvPicPr>
        <p:blipFill>
          <a:blip r:embed="rId4">
            <a:alphaModFix/>
          </a:blip>
          <a:stretch>
            <a:fillRect/>
          </a:stretch>
        </p:blipFill>
        <p:spPr>
          <a:xfrm>
            <a:off x="6618750" y="2740154"/>
            <a:ext cx="1106774" cy="1967576"/>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576</Words>
  <Application>Microsoft Office PowerPoint</Application>
  <PresentationFormat>On-screen Show (16:9)</PresentationFormat>
  <Paragraphs>78</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Creepster</vt:lpstr>
      <vt:lpstr>Butcherman</vt:lpstr>
      <vt:lpstr>Arial</vt:lpstr>
      <vt:lpstr>Old Standard TT</vt:lpstr>
      <vt:lpstr>Shadows Into Light</vt:lpstr>
      <vt:lpstr>Paperback</vt:lpstr>
      <vt:lpstr>The Nightmare</vt:lpstr>
      <vt:lpstr>Game Summary</vt:lpstr>
      <vt:lpstr>The Story</vt:lpstr>
      <vt:lpstr>Game themes</vt:lpstr>
      <vt:lpstr>GUI</vt:lpstr>
      <vt:lpstr>What’s the objective?</vt:lpstr>
      <vt:lpstr>FIRST...</vt:lpstr>
      <vt:lpstr>NEXT...</vt:lpstr>
      <vt:lpstr>Player Description </vt:lpstr>
      <vt:lpstr>Map </vt:lpstr>
      <vt:lpstr>Legend</vt:lpstr>
      <vt:lpstr>Commands</vt:lpstr>
      <vt:lpstr>OOP Implementation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Nightmare</dc:title>
  <cp:lastModifiedBy>Babnit Kaur</cp:lastModifiedBy>
  <cp:revision>2</cp:revision>
  <dcterms:modified xsi:type="dcterms:W3CDTF">2019-05-16T01:40:45Z</dcterms:modified>
</cp:coreProperties>
</file>