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46" autoAdjust="0"/>
    <p:restoredTop sz="94660"/>
  </p:normalViewPr>
  <p:slideViewPr>
    <p:cSldViewPr>
      <p:cViewPr varScale="1">
        <p:scale>
          <a:sx n="93" d="100"/>
          <a:sy n="93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2017-01-13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직사각형 253"/>
          <p:cNvSpPr/>
          <p:nvPr/>
        </p:nvSpPr>
        <p:spPr>
          <a:xfrm>
            <a:off x="5165118" y="1211610"/>
            <a:ext cx="2327301" cy="510603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직사각형 216"/>
          <p:cNvSpPr/>
          <p:nvPr/>
        </p:nvSpPr>
        <p:spPr>
          <a:xfrm>
            <a:off x="1635055" y="1210566"/>
            <a:ext cx="2327301" cy="510603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>
            <a:endCxn id="219" idx="0"/>
          </p:cNvCxnSpPr>
          <p:nvPr/>
        </p:nvCxnSpPr>
        <p:spPr>
          <a:xfrm flipH="1">
            <a:off x="4565887" y="620688"/>
            <a:ext cx="6667" cy="1165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638029" y="6615540"/>
            <a:ext cx="306494" cy="215444"/>
          </a:xfrm>
        </p:spPr>
        <p:txBody>
          <a:bodyPr/>
          <a:lstStyle/>
          <a:p>
            <a:fld id="{78247A6C-04F4-4A46-891E-60FB45EDB552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100" name="Rounded Rectangle 3"/>
          <p:cNvSpPr/>
          <p:nvPr/>
        </p:nvSpPr>
        <p:spPr>
          <a:xfrm>
            <a:off x="1646577" y="1412776"/>
            <a:ext cx="2304256" cy="3050945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j-ea"/>
              <a:ea typeface="+mj-ea"/>
              <a:cs typeface="Helvetica Neue"/>
            </a:endParaRPr>
          </a:p>
        </p:txBody>
      </p:sp>
      <p:cxnSp>
        <p:nvCxnSpPr>
          <p:cNvPr id="107" name="직선 화살표 연결선 106"/>
          <p:cNvCxnSpPr>
            <a:stCxn id="2" idx="2"/>
            <a:endCxn id="93" idx="0"/>
          </p:cNvCxnSpPr>
          <p:nvPr/>
        </p:nvCxnSpPr>
        <p:spPr>
          <a:xfrm>
            <a:off x="2779764" y="2285668"/>
            <a:ext cx="3040" cy="26342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9" name="Picture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49863" y="1785884"/>
            <a:ext cx="432048" cy="452954"/>
          </a:xfrm>
          <a:prstGeom prst="rect">
            <a:avLst/>
          </a:prstGeom>
        </p:spPr>
      </p:pic>
      <p:pic>
        <p:nvPicPr>
          <p:cNvPr id="278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34967" y="3501008"/>
            <a:ext cx="462869" cy="4852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16655" y="1293479"/>
            <a:ext cx="116410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b="1" dirty="0" smtClean="0">
                <a:latin typeface="+mj-lt"/>
              </a:rPr>
              <a:t>Public Subnet A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112" name="Rounded Rectangle 3"/>
          <p:cNvSpPr/>
          <p:nvPr/>
        </p:nvSpPr>
        <p:spPr>
          <a:xfrm>
            <a:off x="1646576" y="4772433"/>
            <a:ext cx="2304256" cy="1248855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j-ea"/>
              <a:ea typeface="+mj-ea"/>
              <a:cs typeface="Helvetica Neue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191008" y="4653136"/>
            <a:ext cx="121539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b="1" dirty="0" smtClean="0">
                <a:latin typeface="+mj-lt"/>
              </a:rPr>
              <a:t>Private Subnet A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632479" y="4957137"/>
            <a:ext cx="3449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latin typeface="+mn-ea"/>
              </a:rPr>
              <a:t>DB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415693" y="5605209"/>
            <a:ext cx="8050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Data node 5</a:t>
            </a:r>
            <a:r>
              <a:rPr lang="ko-KR" altLang="en-US" sz="700" b="1" dirty="0" smtClean="0">
                <a:latin typeface="+mn-ea"/>
              </a:rPr>
              <a:t>대</a:t>
            </a:r>
            <a:endParaRPr lang="en-US" altLang="ko-KR" sz="700" b="1" dirty="0" smtClean="0">
              <a:latin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42590" y="2549088"/>
            <a:ext cx="1512230" cy="774493"/>
            <a:chOff x="2038359" y="2548315"/>
            <a:chExt cx="1512230" cy="774493"/>
          </a:xfrm>
        </p:grpSpPr>
        <p:sp>
          <p:nvSpPr>
            <p:cNvPr id="86" name="TextBox 85"/>
            <p:cNvSpPr txBox="1"/>
            <p:nvPr/>
          </p:nvSpPr>
          <p:spPr>
            <a:xfrm>
              <a:off x="3157532" y="2896726"/>
              <a:ext cx="3930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rgbClr val="FFFFFF"/>
                  </a:solidFill>
                  <a:latin typeface="+mn-ea"/>
                </a:rPr>
                <a:t>API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688890" y="2896301"/>
              <a:ext cx="3930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rgbClr val="FFFFFF"/>
                  </a:solidFill>
                  <a:latin typeface="+mn-ea"/>
                </a:rPr>
                <a:t>API</a:t>
              </a:r>
            </a:p>
          </p:txBody>
        </p:sp>
        <p:pic>
          <p:nvPicPr>
            <p:cNvPr id="90" name="Picture 23" descr="EC2-Instance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596644" y="2825745"/>
              <a:ext cx="347459" cy="347459"/>
            </a:xfrm>
            <a:prstGeom prst="rect">
              <a:avLst/>
            </a:prstGeom>
          </p:spPr>
        </p:pic>
        <p:sp>
          <p:nvSpPr>
            <p:cNvPr id="92" name="모서리가 둥근 직사각형 91"/>
            <p:cNvSpPr/>
            <p:nvPr/>
          </p:nvSpPr>
          <p:spPr>
            <a:xfrm>
              <a:off x="2038359" y="2665940"/>
              <a:ext cx="1480428" cy="656868"/>
            </a:xfrm>
            <a:prstGeom prst="roundRect">
              <a:avLst/>
            </a:prstGeom>
            <a:noFill/>
            <a:ln w="19050">
              <a:solidFill>
                <a:schemeClr val="accent6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31"/>
            <p:cNvSpPr txBox="1">
              <a:spLocks noChangeArrowheads="1"/>
            </p:cNvSpPr>
            <p:nvPr/>
          </p:nvSpPr>
          <p:spPr bwMode="auto">
            <a:xfrm>
              <a:off x="2166099" y="2548315"/>
              <a:ext cx="1224947" cy="22932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ko-KR" altLang="en-US" sz="900" b="1" dirty="0" smtClean="0">
                  <a:latin typeface="+mj-ea"/>
                  <a:ea typeface="+mj-ea"/>
                  <a:cs typeface="Helvetica Neue"/>
                </a:rPr>
                <a:t>메타 데이터 수집 팜</a:t>
              </a:r>
              <a:endParaRPr lang="en-US" sz="900" b="1" dirty="0">
                <a:latin typeface="+mj-ea"/>
                <a:ea typeface="+mj-ea"/>
                <a:cs typeface="Helvetica Neue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446419" y="3105661"/>
              <a:ext cx="66556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b="1" dirty="0" smtClean="0">
                  <a:latin typeface="+mn-ea"/>
                </a:rPr>
                <a:t>데이터 수집</a:t>
              </a:r>
              <a:endParaRPr lang="en-US" altLang="ko-KR" sz="700" b="1" dirty="0" smtClean="0">
                <a:latin typeface="+mn-ea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045631" y="1539125"/>
            <a:ext cx="1506149" cy="746543"/>
            <a:chOff x="2050519" y="1539125"/>
            <a:chExt cx="1506149" cy="746543"/>
          </a:xfrm>
        </p:grpSpPr>
        <p:pic>
          <p:nvPicPr>
            <p:cNvPr id="102" name="Picture 23" descr="EC2-Instance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252064" y="1788605"/>
              <a:ext cx="347459" cy="347459"/>
            </a:xfrm>
            <a:prstGeom prst="rect">
              <a:avLst/>
            </a:prstGeom>
          </p:spPr>
        </p:pic>
        <p:sp>
          <p:nvSpPr>
            <p:cNvPr id="105" name="TextBox 104"/>
            <p:cNvSpPr txBox="1"/>
            <p:nvPr/>
          </p:nvSpPr>
          <p:spPr>
            <a:xfrm>
              <a:off x="3163611" y="1859586"/>
              <a:ext cx="3930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rgbClr val="FFFFFF"/>
                  </a:solidFill>
                  <a:latin typeface="+mn-ea"/>
                </a:rPr>
                <a:t>API</a:t>
              </a: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2694969" y="1859161"/>
              <a:ext cx="3930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rgbClr val="FFFFFF"/>
                  </a:solidFill>
                  <a:latin typeface="+mn-ea"/>
                </a:rPr>
                <a:t>API</a:t>
              </a:r>
            </a:p>
          </p:txBody>
        </p:sp>
        <p:pic>
          <p:nvPicPr>
            <p:cNvPr id="73" name="Picture 23" descr="EC2-Instance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602723" y="1788605"/>
              <a:ext cx="347459" cy="347459"/>
            </a:xfrm>
            <a:prstGeom prst="rect">
              <a:avLst/>
            </a:prstGeom>
          </p:spPr>
        </p:pic>
        <p:pic>
          <p:nvPicPr>
            <p:cNvPr id="75" name="Picture 23" descr="EC2-Instance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953381" y="1788605"/>
              <a:ext cx="347459" cy="347459"/>
            </a:xfrm>
            <a:prstGeom prst="rect">
              <a:avLst/>
            </a:prstGeom>
          </p:spPr>
        </p:pic>
        <p:sp>
          <p:nvSpPr>
            <p:cNvPr id="2" name="모서리가 둥근 직사각형 1"/>
            <p:cNvSpPr/>
            <p:nvPr/>
          </p:nvSpPr>
          <p:spPr>
            <a:xfrm>
              <a:off x="2050519" y="1628800"/>
              <a:ext cx="1468266" cy="656868"/>
            </a:xfrm>
            <a:prstGeom prst="roundRect">
              <a:avLst/>
            </a:prstGeom>
            <a:noFill/>
            <a:ln w="19050">
              <a:solidFill>
                <a:schemeClr val="accent6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31"/>
            <p:cNvSpPr txBox="1">
              <a:spLocks noChangeArrowheads="1"/>
            </p:cNvSpPr>
            <p:nvPr/>
          </p:nvSpPr>
          <p:spPr bwMode="auto">
            <a:xfrm>
              <a:off x="2470356" y="1539125"/>
              <a:ext cx="628591" cy="1734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sz="900" b="1" dirty="0" smtClean="0">
                  <a:latin typeface="+mj-ea"/>
                  <a:ea typeface="+mj-ea"/>
                  <a:cs typeface="Helvetica Neue"/>
                </a:rPr>
                <a:t>API </a:t>
              </a:r>
              <a:r>
                <a:rPr lang="ko-KR" altLang="en-US" sz="900" b="1" dirty="0" smtClean="0">
                  <a:latin typeface="+mj-ea"/>
                  <a:ea typeface="+mj-ea"/>
                  <a:cs typeface="Helvetica Neue"/>
                </a:rPr>
                <a:t>팜</a:t>
              </a:r>
              <a:endParaRPr lang="en-US" sz="900" b="1" dirty="0">
                <a:latin typeface="+mj-ea"/>
                <a:ea typeface="+mj-ea"/>
                <a:cs typeface="Helvetica Neue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268059" y="2060848"/>
              <a:ext cx="32893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b="1" dirty="0" smtClean="0">
                  <a:latin typeface="+mn-ea"/>
                </a:rPr>
                <a:t>API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617424" y="2060848"/>
              <a:ext cx="32893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b="1" dirty="0" smtClean="0">
                  <a:latin typeface="+mn-ea"/>
                </a:rPr>
                <a:t>API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971998" y="2060848"/>
              <a:ext cx="32893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b="1" dirty="0" smtClean="0">
                  <a:latin typeface="+mn-ea"/>
                </a:rPr>
                <a:t>API</a:t>
              </a:r>
            </a:p>
          </p:txBody>
        </p:sp>
      </p:grpSp>
      <p:cxnSp>
        <p:nvCxnSpPr>
          <p:cNvPr id="14" name="직선 연결선 13"/>
          <p:cNvCxnSpPr>
            <a:stCxn id="100" idx="3"/>
            <a:endCxn id="278" idx="0"/>
          </p:cNvCxnSpPr>
          <p:nvPr/>
        </p:nvCxnSpPr>
        <p:spPr>
          <a:xfrm>
            <a:off x="3950833" y="2938249"/>
            <a:ext cx="615569" cy="5627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3"/>
          <p:cNvCxnSpPr>
            <a:stCxn id="201" idx="3"/>
            <a:endCxn id="278" idx="2"/>
          </p:cNvCxnSpPr>
          <p:nvPr/>
        </p:nvCxnSpPr>
        <p:spPr>
          <a:xfrm flipV="1">
            <a:off x="4187824" y="3986274"/>
            <a:ext cx="378578" cy="14191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3700624" y="2822767"/>
            <a:ext cx="490840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latin typeface="+mn-ea"/>
              </a:rPr>
              <a:t>NACL</a:t>
            </a:r>
          </a:p>
        </p:txBody>
      </p:sp>
      <p:sp>
        <p:nvSpPr>
          <p:cNvPr id="166" name="Rounded Rectangle 3"/>
          <p:cNvSpPr/>
          <p:nvPr/>
        </p:nvSpPr>
        <p:spPr>
          <a:xfrm>
            <a:off x="5174968" y="1410055"/>
            <a:ext cx="2304256" cy="3050945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j-ea"/>
              <a:ea typeface="+mj-ea"/>
              <a:cs typeface="Helvetica Neue"/>
            </a:endParaRPr>
          </a:p>
        </p:txBody>
      </p:sp>
      <p:cxnSp>
        <p:nvCxnSpPr>
          <p:cNvPr id="169" name="직선 화살표 연결선 168"/>
          <p:cNvCxnSpPr>
            <a:stCxn id="178" idx="2"/>
            <a:endCxn id="189" idx="0"/>
          </p:cNvCxnSpPr>
          <p:nvPr/>
        </p:nvCxnSpPr>
        <p:spPr>
          <a:xfrm flipH="1">
            <a:off x="6327095" y="2282947"/>
            <a:ext cx="1" cy="26478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5749053" y="1290758"/>
            <a:ext cx="115608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b="1" dirty="0" smtClean="0">
                <a:latin typeface="+mj-lt"/>
              </a:rPr>
              <a:t>Public Subnet B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191" name="Rounded Rectangle 3"/>
          <p:cNvSpPr/>
          <p:nvPr/>
        </p:nvSpPr>
        <p:spPr>
          <a:xfrm>
            <a:off x="5174967" y="4769712"/>
            <a:ext cx="2304256" cy="1248855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j-ea"/>
              <a:ea typeface="+mj-ea"/>
              <a:cs typeface="Helvetica Neue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5723406" y="4650415"/>
            <a:ext cx="120738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b="1" dirty="0" smtClean="0">
                <a:latin typeface="+mj-lt"/>
              </a:rPr>
              <a:t>Private Subnet B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6160870" y="4954416"/>
            <a:ext cx="3449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latin typeface="+mn-ea"/>
              </a:rPr>
              <a:t>DB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5944084" y="5602488"/>
            <a:ext cx="8050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Data node 5</a:t>
            </a:r>
            <a:r>
              <a:rPr lang="ko-KR" altLang="en-US" sz="700" b="1" dirty="0" smtClean="0">
                <a:latin typeface="+mn-ea"/>
              </a:rPr>
              <a:t>대</a:t>
            </a:r>
            <a:endParaRPr lang="en-US" altLang="ko-KR" sz="700" b="1" dirty="0" smtClean="0">
              <a:latin typeface="+mn-ea"/>
            </a:endParaRPr>
          </a:p>
        </p:txBody>
      </p:sp>
      <p:pic>
        <p:nvPicPr>
          <p:cNvPr id="187" name="Picture 23" descr="EC2-Instanc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29266" y="2825157"/>
            <a:ext cx="347459" cy="347459"/>
          </a:xfrm>
          <a:prstGeom prst="rect">
            <a:avLst/>
          </a:prstGeom>
        </p:spPr>
      </p:pic>
      <p:sp>
        <p:nvSpPr>
          <p:cNvPr id="188" name="모서리가 둥근 직사각형 187"/>
          <p:cNvSpPr/>
          <p:nvPr/>
        </p:nvSpPr>
        <p:spPr>
          <a:xfrm>
            <a:off x="5592961" y="2665352"/>
            <a:ext cx="1468267" cy="656868"/>
          </a:xfrm>
          <a:prstGeom prst="roundRect">
            <a:avLst/>
          </a:prstGeom>
          <a:noFill/>
          <a:ln w="19050">
            <a:solidFill>
              <a:schemeClr val="accent6">
                <a:alpha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31"/>
          <p:cNvSpPr txBox="1">
            <a:spLocks noChangeArrowheads="1"/>
          </p:cNvSpPr>
          <p:nvPr/>
        </p:nvSpPr>
        <p:spPr bwMode="auto">
          <a:xfrm>
            <a:off x="5714621" y="2547727"/>
            <a:ext cx="1224947" cy="22932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ko-KR" altLang="en-US" sz="900" b="1" dirty="0" smtClean="0">
                <a:latin typeface="+mj-ea"/>
                <a:ea typeface="+mj-ea"/>
                <a:cs typeface="Helvetica Neue"/>
              </a:rPr>
              <a:t>메타 데이터 수집 팜</a:t>
            </a:r>
            <a:endParaRPr lang="en-US" sz="900" b="1" dirty="0">
              <a:latin typeface="+mj-ea"/>
              <a:ea typeface="+mj-ea"/>
              <a:cs typeface="Helvetica Neue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5979041" y="3105073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dirty="0" smtClean="0">
                <a:latin typeface="+mn-ea"/>
              </a:rPr>
              <a:t>데이터 수집</a:t>
            </a:r>
            <a:endParaRPr lang="en-US" altLang="ko-KR" sz="700" b="1" dirty="0" smtClean="0">
              <a:latin typeface="+mn-ea"/>
            </a:endParaRPr>
          </a:p>
        </p:txBody>
      </p:sp>
      <p:pic>
        <p:nvPicPr>
          <p:cNvPr id="167" name="Picture 23" descr="EC2-Instanc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71297" y="1785884"/>
            <a:ext cx="347459" cy="347459"/>
          </a:xfrm>
          <a:prstGeom prst="rect">
            <a:avLst/>
          </a:prstGeom>
        </p:spPr>
      </p:pic>
      <p:sp>
        <p:nvSpPr>
          <p:cNvPr id="173" name="TextBox 172"/>
          <p:cNvSpPr txBox="1"/>
          <p:nvPr/>
        </p:nvSpPr>
        <p:spPr>
          <a:xfrm>
            <a:off x="6237413" y="1856440"/>
            <a:ext cx="3930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FFFFFF"/>
                </a:solidFill>
                <a:latin typeface="+mn-ea"/>
              </a:rPr>
              <a:t>API</a:t>
            </a:r>
          </a:p>
        </p:txBody>
      </p:sp>
      <p:pic>
        <p:nvPicPr>
          <p:cNvPr id="175" name="Picture 23" descr="EC2-Instanc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21956" y="1785884"/>
            <a:ext cx="347459" cy="347459"/>
          </a:xfrm>
          <a:prstGeom prst="rect">
            <a:avLst/>
          </a:prstGeom>
        </p:spPr>
      </p:pic>
      <p:sp>
        <p:nvSpPr>
          <p:cNvPr id="178" name="모서리가 둥근 직사각형 177"/>
          <p:cNvSpPr/>
          <p:nvPr/>
        </p:nvSpPr>
        <p:spPr>
          <a:xfrm>
            <a:off x="5592963" y="1626079"/>
            <a:ext cx="1468266" cy="656868"/>
          </a:xfrm>
          <a:prstGeom prst="roundRect">
            <a:avLst/>
          </a:prstGeom>
          <a:noFill/>
          <a:ln w="19050">
            <a:solidFill>
              <a:schemeClr val="accent6">
                <a:alpha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31"/>
          <p:cNvSpPr txBox="1">
            <a:spLocks noChangeArrowheads="1"/>
          </p:cNvSpPr>
          <p:nvPr/>
        </p:nvSpPr>
        <p:spPr bwMode="auto">
          <a:xfrm>
            <a:off x="6012801" y="1536404"/>
            <a:ext cx="628591" cy="173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900" b="1" dirty="0" smtClean="0">
                <a:latin typeface="+mj-ea"/>
                <a:ea typeface="+mj-ea"/>
                <a:cs typeface="Helvetica Neue"/>
              </a:rPr>
              <a:t>API </a:t>
            </a:r>
            <a:r>
              <a:rPr lang="ko-KR" altLang="en-US" sz="900" b="1" dirty="0" smtClean="0">
                <a:latin typeface="+mj-ea"/>
                <a:ea typeface="+mj-ea"/>
                <a:cs typeface="Helvetica Neue"/>
              </a:rPr>
              <a:t>팜</a:t>
            </a:r>
            <a:endParaRPr lang="en-US" sz="900" b="1" dirty="0">
              <a:latin typeface="+mj-ea"/>
              <a:ea typeface="+mj-ea"/>
              <a:cs typeface="Helvetica Neue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5987292" y="2058127"/>
            <a:ext cx="3289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API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6336657" y="2058127"/>
            <a:ext cx="3289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API</a:t>
            </a:r>
          </a:p>
        </p:txBody>
      </p:sp>
      <p:cxnSp>
        <p:nvCxnSpPr>
          <p:cNvPr id="199" name="직선 연결선 13"/>
          <p:cNvCxnSpPr>
            <a:stCxn id="166" idx="1"/>
            <a:endCxn id="278" idx="0"/>
          </p:cNvCxnSpPr>
          <p:nvPr/>
        </p:nvCxnSpPr>
        <p:spPr>
          <a:xfrm rot="10800000" flipV="1">
            <a:off x="4566402" y="2935528"/>
            <a:ext cx="608566" cy="5654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3"/>
          <p:cNvCxnSpPr>
            <a:stCxn id="278" idx="2"/>
            <a:endCxn id="202" idx="1"/>
          </p:cNvCxnSpPr>
          <p:nvPr/>
        </p:nvCxnSpPr>
        <p:spPr>
          <a:xfrm rot="16200000" flipH="1">
            <a:off x="4038745" y="4513931"/>
            <a:ext cx="1419608" cy="3642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3696984" y="5290040"/>
            <a:ext cx="490840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latin typeface="+mn-ea"/>
              </a:rPr>
              <a:t>NACL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4930696" y="5290466"/>
            <a:ext cx="490840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latin typeface="+mn-ea"/>
              </a:rPr>
              <a:t>NACL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4928400" y="2822767"/>
            <a:ext cx="490840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latin typeface="+mn-ea"/>
              </a:rPr>
              <a:t>NACL</a:t>
            </a:r>
          </a:p>
        </p:txBody>
      </p:sp>
      <p:cxnSp>
        <p:nvCxnSpPr>
          <p:cNvPr id="204" name="직선 연결선 13"/>
          <p:cNvCxnSpPr>
            <a:stCxn id="162" idx="3"/>
            <a:endCxn id="219" idx="2"/>
          </p:cNvCxnSpPr>
          <p:nvPr/>
        </p:nvCxnSpPr>
        <p:spPr>
          <a:xfrm flipV="1">
            <a:off x="4191464" y="2238838"/>
            <a:ext cx="374423" cy="69934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13"/>
          <p:cNvCxnSpPr>
            <a:stCxn id="203" idx="1"/>
            <a:endCxn id="219" idx="2"/>
          </p:cNvCxnSpPr>
          <p:nvPr/>
        </p:nvCxnSpPr>
        <p:spPr>
          <a:xfrm rot="10800000">
            <a:off x="4565888" y="2238839"/>
            <a:ext cx="362513" cy="69934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0" name="Picture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93106" y="5153191"/>
            <a:ext cx="431147" cy="455099"/>
          </a:xfrm>
          <a:prstGeom prst="rect">
            <a:avLst/>
          </a:prstGeom>
        </p:spPr>
      </p:pic>
      <p:pic>
        <p:nvPicPr>
          <p:cNvPr id="211" name="Picture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25690" y="5166717"/>
            <a:ext cx="431147" cy="455099"/>
          </a:xfrm>
          <a:prstGeom prst="rect">
            <a:avLst/>
          </a:prstGeom>
        </p:spPr>
      </p:pic>
      <p:pic>
        <p:nvPicPr>
          <p:cNvPr id="220" name="Picture 9" descr="Internet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11960" y="249208"/>
            <a:ext cx="731520" cy="731520"/>
          </a:xfrm>
          <a:prstGeom prst="rect">
            <a:avLst/>
          </a:prstGeom>
        </p:spPr>
      </p:pic>
      <p:sp>
        <p:nvSpPr>
          <p:cNvPr id="230" name="TextBox 229"/>
          <p:cNvSpPr txBox="1"/>
          <p:nvPr/>
        </p:nvSpPr>
        <p:spPr>
          <a:xfrm>
            <a:off x="4329922" y="3631889"/>
            <a:ext cx="4748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Router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4291822" y="184412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Internet</a:t>
            </a:r>
          </a:p>
          <a:p>
            <a:pPr algn="ctr"/>
            <a:r>
              <a:rPr lang="en-US" altLang="ko-KR" sz="700" b="1" dirty="0" smtClean="0">
                <a:latin typeface="+mn-ea"/>
              </a:rPr>
              <a:t>Gateway</a:t>
            </a:r>
          </a:p>
        </p:txBody>
      </p:sp>
      <p:sp>
        <p:nvSpPr>
          <p:cNvPr id="216" name="직사각형 215"/>
          <p:cNvSpPr/>
          <p:nvPr/>
        </p:nvSpPr>
        <p:spPr>
          <a:xfrm>
            <a:off x="1093618" y="1014986"/>
            <a:ext cx="6957872" cy="548836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TextBox 246"/>
          <p:cNvSpPr txBox="1"/>
          <p:nvPr/>
        </p:nvSpPr>
        <p:spPr>
          <a:xfrm>
            <a:off x="1244064" y="838139"/>
            <a:ext cx="87966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smtClean="0">
                <a:latin typeface="+mj-lt"/>
              </a:rPr>
              <a:t>AWS VPC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259" name="TextBox 32"/>
          <p:cNvSpPr txBox="1">
            <a:spLocks noChangeArrowheads="1"/>
          </p:cNvSpPr>
          <p:nvPr/>
        </p:nvSpPr>
        <p:spPr bwMode="auto">
          <a:xfrm>
            <a:off x="2219528" y="6201888"/>
            <a:ext cx="1190756" cy="2154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F7981F"/>
                </a:solidFill>
                <a:latin typeface="+mn-ea"/>
                <a:cs typeface="Helvetica Neue"/>
              </a:rPr>
              <a:t>Availability </a:t>
            </a:r>
            <a:r>
              <a:rPr lang="en-US" sz="800" b="1" dirty="0" smtClean="0">
                <a:solidFill>
                  <a:srgbClr val="F7981F"/>
                </a:solidFill>
                <a:latin typeface="+mn-ea"/>
                <a:cs typeface="Helvetica Neue"/>
              </a:rPr>
              <a:t>Zone #1</a:t>
            </a:r>
            <a:endParaRPr lang="en-US" sz="800" b="1" dirty="0">
              <a:solidFill>
                <a:srgbClr val="F7981F"/>
              </a:solidFill>
              <a:latin typeface="+mn-ea"/>
              <a:cs typeface="Helvetica Neue"/>
            </a:endParaRPr>
          </a:p>
        </p:txBody>
      </p:sp>
      <p:sp>
        <p:nvSpPr>
          <p:cNvPr id="260" name="TextBox 32"/>
          <p:cNvSpPr txBox="1">
            <a:spLocks noChangeArrowheads="1"/>
          </p:cNvSpPr>
          <p:nvPr/>
        </p:nvSpPr>
        <p:spPr bwMode="auto">
          <a:xfrm>
            <a:off x="5724128" y="6201888"/>
            <a:ext cx="1190756" cy="2154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F7981F"/>
                </a:solidFill>
                <a:latin typeface="+mn-ea"/>
                <a:cs typeface="Helvetica Neue"/>
              </a:rPr>
              <a:t>Availability </a:t>
            </a:r>
            <a:r>
              <a:rPr lang="en-US" sz="800" b="1" dirty="0" smtClean="0">
                <a:solidFill>
                  <a:srgbClr val="F7981F"/>
                </a:solidFill>
                <a:latin typeface="+mn-ea"/>
                <a:cs typeface="Helvetica Neue"/>
              </a:rPr>
              <a:t>Zone #2</a:t>
            </a:r>
            <a:endParaRPr lang="en-US" sz="800" b="1" dirty="0">
              <a:solidFill>
                <a:srgbClr val="F7981F"/>
              </a:solidFill>
              <a:latin typeface="+mn-ea"/>
              <a:cs typeface="Helvetica Neue"/>
            </a:endParaRPr>
          </a:p>
        </p:txBody>
      </p:sp>
      <p:pic>
        <p:nvPicPr>
          <p:cNvPr id="95" name="Picture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42569" y="5169486"/>
            <a:ext cx="456310" cy="471030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4297695" y="522663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NAT</a:t>
            </a:r>
          </a:p>
          <a:p>
            <a:pPr algn="ctr"/>
            <a:r>
              <a:rPr lang="en-US" altLang="ko-KR" sz="700" b="1" dirty="0" smtClean="0">
                <a:latin typeface="+mn-ea"/>
              </a:rPr>
              <a:t>Gateway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1986261" y="3587001"/>
            <a:ext cx="1624888" cy="778103"/>
            <a:chOff x="1934608" y="3587001"/>
            <a:chExt cx="1624888" cy="778103"/>
          </a:xfrm>
        </p:grpSpPr>
        <p:sp>
          <p:nvSpPr>
            <p:cNvPr id="97" name="TextBox 96"/>
            <p:cNvSpPr txBox="1"/>
            <p:nvPr/>
          </p:nvSpPr>
          <p:spPr>
            <a:xfrm>
              <a:off x="1934608" y="3866862"/>
              <a:ext cx="6751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rgbClr val="FFFFFF"/>
                  </a:solidFill>
                  <a:latin typeface="+mn-ea"/>
                </a:rPr>
                <a:t>Manage</a:t>
              </a:r>
            </a:p>
            <a:p>
              <a:pPr algn="ctr"/>
              <a:r>
                <a:rPr lang="en-US" altLang="ko-KR" sz="1000" b="1" dirty="0" smtClean="0">
                  <a:solidFill>
                    <a:srgbClr val="FFFFFF"/>
                  </a:solidFill>
                  <a:latin typeface="+mn-ea"/>
                </a:rPr>
                <a:t>node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786527" y="4165049"/>
              <a:ext cx="77296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b="1" dirty="0" smtClean="0">
                  <a:latin typeface="+mn-ea"/>
                </a:rPr>
                <a:t>SQL node </a:t>
              </a:r>
              <a:r>
                <a:rPr lang="en-US" altLang="ko-KR" sz="700" b="1" dirty="0">
                  <a:latin typeface="+mn-ea"/>
                </a:rPr>
                <a:t>5</a:t>
              </a:r>
              <a:r>
                <a:rPr lang="ko-KR" altLang="en-US" sz="700" b="1" dirty="0" smtClean="0">
                  <a:latin typeface="+mn-ea"/>
                </a:rPr>
                <a:t>대</a:t>
              </a:r>
              <a:endParaRPr lang="en-US" altLang="ko-KR" sz="700" b="1" dirty="0" smtClean="0">
                <a:latin typeface="+mn-ea"/>
              </a:endParaRPr>
            </a:p>
          </p:txBody>
        </p:sp>
        <p:pic>
          <p:nvPicPr>
            <p:cNvPr id="99" name="Picture 23" descr="EC2-Instance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229920" y="3843085"/>
              <a:ext cx="347459" cy="347459"/>
            </a:xfrm>
            <a:prstGeom prst="rect">
              <a:avLst/>
            </a:prstGeom>
          </p:spPr>
        </p:pic>
        <p:sp>
          <p:nvSpPr>
            <p:cNvPr id="104" name="모서리가 둥근 직사각형 103"/>
            <p:cNvSpPr/>
            <p:nvPr/>
          </p:nvSpPr>
          <p:spPr>
            <a:xfrm>
              <a:off x="1993978" y="3677692"/>
              <a:ext cx="1477387" cy="656868"/>
            </a:xfrm>
            <a:prstGeom prst="roundRect">
              <a:avLst/>
            </a:prstGeom>
            <a:noFill/>
            <a:ln w="19050">
              <a:solidFill>
                <a:schemeClr val="accent6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389468" y="3587001"/>
              <a:ext cx="686406" cy="1734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+mj-ea"/>
                  <a:ea typeface="+mj-ea"/>
                  <a:cs typeface="Helvetica Neue"/>
                </a:defRPr>
              </a:lvl1pPr>
            </a:lstStyle>
            <a:p>
              <a:r>
                <a:rPr lang="ko-KR" altLang="en-US" dirty="0"/>
                <a:t>저장소 </a:t>
              </a:r>
              <a:r>
                <a:rPr lang="ko-KR" altLang="en-US" dirty="0" smtClean="0"/>
                <a:t>팜 </a:t>
              </a:r>
              <a:endParaRPr lang="ko-KR" alt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029809" y="4151597"/>
              <a:ext cx="77617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b="1" dirty="0" smtClean="0">
                  <a:latin typeface="+mn-ea"/>
                </a:rPr>
                <a:t>Manage node</a:t>
              </a:r>
            </a:p>
          </p:txBody>
        </p:sp>
        <p:pic>
          <p:nvPicPr>
            <p:cNvPr id="109" name="Picture 7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913442" y="3762136"/>
              <a:ext cx="431147" cy="455099"/>
            </a:xfrm>
            <a:prstGeom prst="rect">
              <a:avLst/>
            </a:prstGeom>
          </p:spPr>
        </p:pic>
      </p:grpSp>
      <p:sp>
        <p:nvSpPr>
          <p:cNvPr id="110" name="TextBox 109"/>
          <p:cNvSpPr txBox="1"/>
          <p:nvPr/>
        </p:nvSpPr>
        <p:spPr>
          <a:xfrm>
            <a:off x="5514652" y="3866862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FFFFFF"/>
                </a:solidFill>
                <a:latin typeface="+mn-ea"/>
              </a:rPr>
              <a:t>Manage</a:t>
            </a:r>
          </a:p>
          <a:p>
            <a:pPr algn="ctr"/>
            <a:r>
              <a:rPr lang="en-US" altLang="ko-KR" sz="1000" b="1" dirty="0" smtClean="0">
                <a:solidFill>
                  <a:srgbClr val="FFFFFF"/>
                </a:solidFill>
                <a:latin typeface="+mn-ea"/>
              </a:rPr>
              <a:t>node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366571" y="4165049"/>
            <a:ext cx="77296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SQL node </a:t>
            </a:r>
            <a:r>
              <a:rPr lang="en-US" altLang="ko-KR" sz="700" b="1" dirty="0">
                <a:latin typeface="+mn-ea"/>
              </a:rPr>
              <a:t>5</a:t>
            </a:r>
            <a:r>
              <a:rPr lang="ko-KR" altLang="en-US" sz="700" b="1" dirty="0" smtClean="0">
                <a:latin typeface="+mn-ea"/>
              </a:rPr>
              <a:t>대</a:t>
            </a:r>
            <a:endParaRPr lang="en-US" altLang="ko-KR" sz="700" b="1" dirty="0" smtClean="0">
              <a:latin typeface="+mn-ea"/>
            </a:endParaRPr>
          </a:p>
        </p:txBody>
      </p:sp>
      <p:pic>
        <p:nvPicPr>
          <p:cNvPr id="117" name="Picture 23" descr="EC2-Instanc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09964" y="3843085"/>
            <a:ext cx="347459" cy="347459"/>
          </a:xfrm>
          <a:prstGeom prst="rect">
            <a:avLst/>
          </a:prstGeom>
        </p:spPr>
      </p:pic>
      <p:sp>
        <p:nvSpPr>
          <p:cNvPr id="118" name="모서리가 둥근 직사각형 117"/>
          <p:cNvSpPr/>
          <p:nvPr/>
        </p:nvSpPr>
        <p:spPr>
          <a:xfrm>
            <a:off x="5592962" y="3677692"/>
            <a:ext cx="1468267" cy="656868"/>
          </a:xfrm>
          <a:prstGeom prst="roundRect">
            <a:avLst/>
          </a:prstGeom>
          <a:noFill/>
          <a:ln w="19050">
            <a:solidFill>
              <a:schemeClr val="accent6">
                <a:alpha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5983892" y="3587001"/>
            <a:ext cx="686406" cy="173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defPPr>
              <a:defRPr lang="ko-KR"/>
            </a:defPPr>
            <a:lvl1pPr algn="ctr">
              <a:defRPr sz="900" b="1">
                <a:latin typeface="+mj-ea"/>
                <a:ea typeface="+mj-ea"/>
                <a:cs typeface="Helvetica Neue"/>
              </a:defRPr>
            </a:lvl1pPr>
          </a:lstStyle>
          <a:p>
            <a:r>
              <a:rPr lang="ko-KR" altLang="en-US" dirty="0"/>
              <a:t>저장소 </a:t>
            </a:r>
            <a:r>
              <a:rPr lang="ko-KR" altLang="en-US" dirty="0" smtClean="0"/>
              <a:t>팜 </a:t>
            </a:r>
            <a:endParaRPr lang="ko-KR" alt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5609853" y="4151597"/>
            <a:ext cx="7761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Manage node</a:t>
            </a:r>
          </a:p>
        </p:txBody>
      </p:sp>
      <p:pic>
        <p:nvPicPr>
          <p:cNvPr id="121" name="Picture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93486" y="3762136"/>
            <a:ext cx="431147" cy="455099"/>
          </a:xfrm>
          <a:prstGeom prst="rect">
            <a:avLst/>
          </a:prstGeom>
        </p:spPr>
      </p:pic>
      <p:cxnSp>
        <p:nvCxnSpPr>
          <p:cNvPr id="123" name="직선 화살표 연결선 122"/>
          <p:cNvCxnSpPr>
            <a:stCxn id="92" idx="2"/>
            <a:endCxn id="106" idx="0"/>
          </p:cNvCxnSpPr>
          <p:nvPr/>
        </p:nvCxnSpPr>
        <p:spPr>
          <a:xfrm>
            <a:off x="2782804" y="3323581"/>
            <a:ext cx="1520" cy="26342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188" idx="2"/>
            <a:endCxn id="119" idx="0"/>
          </p:cNvCxnSpPr>
          <p:nvPr/>
        </p:nvCxnSpPr>
        <p:spPr>
          <a:xfrm>
            <a:off x="6327095" y="3322220"/>
            <a:ext cx="0" cy="264781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39824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2631</TotalTime>
  <Words>88</Words>
  <Application>Microsoft Office PowerPoint</Application>
  <PresentationFormat>화면 슬라이드 쇼(4:3)</PresentationFormat>
  <Paragraphs>47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qwer</cp:lastModifiedBy>
  <cp:revision>84</cp:revision>
  <cp:lastPrinted>2017-01-13T06:20:16Z</cp:lastPrinted>
  <dcterms:created xsi:type="dcterms:W3CDTF">2006-10-05T04:04:58Z</dcterms:created>
  <dcterms:modified xsi:type="dcterms:W3CDTF">2017-01-13T08:53:17Z</dcterms:modified>
</cp:coreProperties>
</file>