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1" r:id="rId4"/>
  </p:sldMasterIdLst>
  <p:sldIdLst>
    <p:sldId id="259" r:id="rId5"/>
    <p:sldId id="257" r:id="rId6"/>
    <p:sldId id="275" r:id="rId7"/>
    <p:sldId id="276" r:id="rId8"/>
    <p:sldId id="280" r:id="rId9"/>
    <p:sldId id="281" r:id="rId10"/>
    <p:sldId id="284" r:id="rId11"/>
    <p:sldId id="282" r:id="rId12"/>
    <p:sldId id="283" r:id="rId13"/>
    <p:sldId id="292" r:id="rId14"/>
    <p:sldId id="293" r:id="rId15"/>
    <p:sldId id="297" r:id="rId16"/>
    <p:sldId id="290" r:id="rId17"/>
    <p:sldId id="274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00" r:id="rId32"/>
    <p:sldId id="296" r:id="rId33"/>
    <p:sldId id="295" r:id="rId34"/>
    <p:sldId id="302" r:id="rId35"/>
    <p:sldId id="301" r:id="rId36"/>
    <p:sldId id="291" r:id="rId37"/>
    <p:sldId id="278" r:id="rId38"/>
    <p:sldId id="279" r:id="rId39"/>
    <p:sldId id="288" r:id="rId40"/>
    <p:sldId id="294" r:id="rId41"/>
    <p:sldId id="299" r:id="rId42"/>
    <p:sldId id="298" r:id="rId43"/>
    <p:sldId id="285" r:id="rId44"/>
    <p:sldId id="289" r:id="rId45"/>
    <p:sldId id="286" r:id="rId46"/>
    <p:sldId id="287" r:id="rId47"/>
    <p:sldId id="2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7942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9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8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5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52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5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1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7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1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21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7942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6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1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2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8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3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9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8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2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7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6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1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89817D68-A928-4388-98A6-5BCA79798358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D6F52F38-6AEA-4808-99C5-54241A5A0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7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1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85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817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372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197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20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73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3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05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192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3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8168"/>
            <a:ext cx="109728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528025C-4FCC-4941-91FA-232136ED31F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0B7BBC04-B3ED-46B6-BE51-E86D19BFD96C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14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8168"/>
            <a:ext cx="109728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www.coursera.org/learn/python" TargetMode="Externa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docs.python.org/3/library/index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scikit-learn.org/" TargetMode="External"/><Relationship Id="rId5" Type="http://schemas.openxmlformats.org/officeDocument/2006/relationships/hyperlink" Target="http://pandas.pydata.org/" TargetMode="External"/><Relationship Id="rId4" Type="http://schemas.openxmlformats.org/officeDocument/2006/relationships/hyperlink" Target="https://matplotlib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www.coursera.org/learn/machine-learning/supplement/d5Pt1/lecture-slides" TargetMode="External"/><Relationship Id="rId4" Type="http://schemas.openxmlformats.org/officeDocument/2006/relationships/hyperlink" Target="https://baike.baidu.com/item/Python/407313?fr=aladdi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Zhiyue Yang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Python </a:t>
            </a:r>
            <a:r>
              <a:rPr lang="en-US" altLang="zh-CN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og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uto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nalysis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orkshop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7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Flowchart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7" y="1866900"/>
            <a:ext cx="7673885" cy="4289425"/>
          </a:xfrm>
        </p:spPr>
      </p:pic>
    </p:spTree>
    <p:extLst>
      <p:ext uri="{BB962C8B-B14F-4D97-AF65-F5344CB8AC3E}">
        <p14:creationId xmlns:p14="http://schemas.microsoft.com/office/powerpoint/2010/main" val="35891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架构讲解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设计理念</a:t>
            </a:r>
            <a:endParaRPr lang="en-US" altLang="zh-CN" dirty="0" smtClean="0"/>
          </a:p>
          <a:p>
            <a:r>
              <a:rPr lang="zh-CN" altLang="en-US" dirty="0" smtClean="0"/>
              <a:t>设计难点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如何区分每个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的边界？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如何在</a:t>
            </a:r>
            <a:r>
              <a:rPr lang="zh-CN" altLang="en-US" b="1" dirty="0" smtClean="0"/>
              <a:t>缺失一个边界包</a:t>
            </a:r>
            <a:r>
              <a:rPr lang="zh-CN" altLang="en-US" dirty="0" smtClean="0"/>
              <a:t>的情况下根据现有的另一个边界包，判断丢失掉的边界包的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如何存储并提取某个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里某个字的丢包情况？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如何将连续丢掉的包的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号转换成一个范围值？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主要数据结构：字典、链表、</a:t>
            </a:r>
            <a:r>
              <a:rPr lang="en-US" altLang="zh-CN" dirty="0"/>
              <a:t>2D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en-US" altLang="zh-CN" dirty="0"/>
              <a:t>data – 2D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矩阵，每行代表一条</a:t>
            </a:r>
            <a:r>
              <a:rPr lang="en-US" altLang="zh-CN" dirty="0"/>
              <a:t>LTECSR Log</a:t>
            </a:r>
            <a:r>
              <a:rPr lang="zh-CN" altLang="en-US" dirty="0"/>
              <a:t>，每列代表当前</a:t>
            </a:r>
            <a:r>
              <a:rPr lang="en-US" altLang="zh-CN" dirty="0"/>
              <a:t>log</a:t>
            </a:r>
            <a:r>
              <a:rPr lang="zh-CN" altLang="en-US" dirty="0"/>
              <a:t>的一个属性</a:t>
            </a:r>
            <a:endParaRPr lang="en-US" altLang="zh-CN" dirty="0"/>
          </a:p>
          <a:p>
            <a:r>
              <a:rPr lang="en-US" altLang="zh-CN" dirty="0" err="1"/>
              <a:t>snL</a:t>
            </a:r>
            <a:r>
              <a:rPr lang="en-US" altLang="zh-CN" dirty="0"/>
              <a:t> – 3 </a:t>
            </a:r>
            <a:r>
              <a:rPr lang="zh-CN" altLang="en-US" dirty="0"/>
              <a:t>层嵌套链表，最外层的链表有</a:t>
            </a:r>
            <a:r>
              <a:rPr lang="en-US" altLang="zh-CN" dirty="0"/>
              <a:t>50</a:t>
            </a:r>
            <a:r>
              <a:rPr lang="zh-CN" altLang="en-US" dirty="0"/>
              <a:t>个中层链表，每个链表对应一个</a:t>
            </a:r>
            <a:r>
              <a:rPr lang="en-US" altLang="zh-CN" dirty="0"/>
              <a:t>round</a:t>
            </a:r>
            <a:r>
              <a:rPr lang="zh-CN" altLang="en-US" dirty="0"/>
              <a:t>，中层的链表又包含了两个链表，第一个包含了当前</a:t>
            </a:r>
            <a:r>
              <a:rPr lang="en-US" altLang="zh-CN" dirty="0"/>
              <a:t>round </a:t>
            </a:r>
            <a:r>
              <a:rPr lang="en-US" altLang="zh-CN" dirty="0" err="1"/>
              <a:t>sn</a:t>
            </a:r>
            <a:r>
              <a:rPr lang="zh-CN" altLang="en-US" dirty="0"/>
              <a:t>的范围以及状态，第二个包含了丢掉的</a:t>
            </a:r>
            <a:r>
              <a:rPr lang="en-US" altLang="zh-CN" dirty="0" err="1"/>
              <a:t>sn</a:t>
            </a:r>
            <a:r>
              <a:rPr lang="zh-CN" altLang="en-US" dirty="0"/>
              <a:t>号以及当前</a:t>
            </a:r>
            <a:r>
              <a:rPr lang="en-US" altLang="zh-CN" dirty="0" err="1"/>
              <a:t>sn</a:t>
            </a:r>
            <a:r>
              <a:rPr lang="zh-CN" altLang="en-US" dirty="0"/>
              <a:t>丢掉之前可以发现的最近的包的</a:t>
            </a:r>
            <a:r>
              <a:rPr lang="en-US" altLang="zh-CN" dirty="0"/>
              <a:t>index</a:t>
            </a:r>
          </a:p>
          <a:p>
            <a:r>
              <a:rPr lang="en-US" altLang="zh-CN" dirty="0" err="1"/>
              <a:t>snDictList</a:t>
            </a:r>
            <a:r>
              <a:rPr lang="en-US" altLang="zh-CN" dirty="0"/>
              <a:t> – </a:t>
            </a:r>
            <a:r>
              <a:rPr lang="zh-CN" altLang="en-US" dirty="0"/>
              <a:t>最外层是一个链表，链表的每个元素是一个字典。链表中的</a:t>
            </a:r>
            <a:r>
              <a:rPr lang="en-US" altLang="zh-CN" dirty="0"/>
              <a:t>50</a:t>
            </a:r>
            <a:r>
              <a:rPr lang="zh-CN" altLang="en-US" dirty="0"/>
              <a:t>个字典对应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round</a:t>
            </a:r>
            <a:r>
              <a:rPr lang="zh-CN" altLang="en-US" dirty="0"/>
              <a:t>，每个字典包含第几个字和其对应的</a:t>
            </a:r>
            <a:r>
              <a:rPr lang="en-US" altLang="zh-CN" dirty="0" err="1"/>
              <a:t>sn</a:t>
            </a:r>
            <a:r>
              <a:rPr lang="zh-CN" altLang="en-US" dirty="0"/>
              <a:t>范围以及当前字丢掉的</a:t>
            </a:r>
            <a:r>
              <a:rPr lang="en-US" altLang="zh-CN" dirty="0" err="1"/>
              <a:t>sn</a:t>
            </a:r>
            <a:r>
              <a:rPr lang="zh-CN" altLang="en-US" dirty="0"/>
              <a:t>包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4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8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 5 and PSS 8 Log Automation Tool</a:t>
            </a:r>
            <a:br>
              <a:rPr lang="en-US" dirty="0" smtClean="0"/>
            </a:b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工具简介</a:t>
            </a:r>
            <a:endParaRPr lang="en-US" altLang="zh-CN" dirty="0"/>
          </a:p>
          <a:p>
            <a:r>
              <a:rPr lang="zh-CN" altLang="en-US" dirty="0"/>
              <a:t>前提条件</a:t>
            </a:r>
            <a:endParaRPr lang="en-US" altLang="zh-CN" dirty="0"/>
          </a:p>
          <a:p>
            <a:r>
              <a:rPr lang="zh-CN" altLang="en-US" dirty="0"/>
              <a:t>使用说明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r>
              <a:rPr lang="en-US" altLang="zh-CN" dirty="0" smtClean="0"/>
              <a:t>GUI</a:t>
            </a:r>
          </a:p>
          <a:p>
            <a:r>
              <a:rPr lang="zh-CN" altLang="en-US" dirty="0"/>
              <a:t>架构讲解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此工具通过读取用户提供的</a:t>
            </a:r>
            <a:r>
              <a:rPr lang="en-US" altLang="zh-CN" sz="2800" dirty="0"/>
              <a:t>templates</a:t>
            </a:r>
            <a:r>
              <a:rPr lang="zh-CN" altLang="en-US" sz="2800" dirty="0"/>
              <a:t>来建立一个树形结构去存储不同的情景。从树的根节点到枝叶节点都可看做一个情景。用户需要提供</a:t>
            </a:r>
            <a:r>
              <a:rPr lang="en-US" altLang="zh-CN" sz="2800" dirty="0"/>
              <a:t>templates</a:t>
            </a:r>
            <a:r>
              <a:rPr lang="zh-CN" altLang="en-US" sz="2800" dirty="0"/>
              <a:t>也就是情景给工具。</a:t>
            </a:r>
            <a:endParaRPr lang="en-US" altLang="zh-CN" sz="2800" dirty="0"/>
          </a:p>
          <a:p>
            <a:r>
              <a:rPr lang="zh-CN" altLang="en-US" sz="2800" dirty="0"/>
              <a:t>工具根据用户提供的情景</a:t>
            </a:r>
            <a:r>
              <a:rPr lang="en-US" altLang="zh-CN" sz="2800" dirty="0"/>
              <a:t>parsing </a:t>
            </a:r>
            <a:r>
              <a:rPr lang="en-US" altLang="zh-CN" sz="2800" dirty="0" err="1"/>
              <a:t>main_log</a:t>
            </a:r>
            <a:r>
              <a:rPr lang="zh-CN" altLang="en-US" sz="2800" dirty="0"/>
              <a:t> 中的</a:t>
            </a:r>
            <a:r>
              <a:rPr lang="en-US" altLang="zh-CN" sz="2800" dirty="0"/>
              <a:t>trace</a:t>
            </a:r>
            <a:r>
              <a:rPr lang="zh-CN" altLang="en-US" sz="2800" dirty="0"/>
              <a:t>，目前可以初步识别和判断</a:t>
            </a:r>
            <a:r>
              <a:rPr lang="en-US" altLang="zh-CN" sz="2800" dirty="0"/>
              <a:t>Call UA module</a:t>
            </a:r>
            <a:r>
              <a:rPr lang="zh-CN" altLang="en-US" sz="2800" dirty="0"/>
              <a:t>或者是</a:t>
            </a:r>
            <a:r>
              <a:rPr lang="en-US" altLang="zh-CN" sz="2800" dirty="0"/>
              <a:t>REG</a:t>
            </a:r>
            <a:r>
              <a:rPr lang="zh-CN" altLang="en-US" sz="2800" dirty="0"/>
              <a:t>的一些常见异常场景，并可以根据具体场景给出初步结论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0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前提条件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需要用户安装</a:t>
            </a:r>
            <a:r>
              <a:rPr lang="en-US" altLang="zh-CN" sz="2800" dirty="0"/>
              <a:t>python 3.6 </a:t>
            </a:r>
            <a:r>
              <a:rPr lang="zh-CN" altLang="en-US" sz="2800" dirty="0"/>
              <a:t>及以上版本 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 err="1"/>
              <a:t>cmd</a:t>
            </a:r>
            <a:r>
              <a:rPr lang="zh-CN" altLang="en-US" sz="2800" dirty="0"/>
              <a:t>里运行</a:t>
            </a:r>
            <a:r>
              <a:rPr lang="en-US" altLang="zh-CN" sz="2800" dirty="0"/>
              <a:t>pip install </a:t>
            </a:r>
            <a:r>
              <a:rPr lang="en-US" altLang="zh-CN" sz="2800" dirty="0" err="1"/>
              <a:t>anytree</a:t>
            </a:r>
            <a:r>
              <a:rPr lang="zh-CN" altLang="en-US" sz="2800" dirty="0"/>
              <a:t>来安装</a:t>
            </a:r>
            <a:r>
              <a:rPr lang="en-US" altLang="zh-CN" sz="2800" dirty="0" err="1"/>
              <a:t>anytree</a:t>
            </a:r>
            <a:r>
              <a:rPr lang="en-US" altLang="zh-CN" sz="2800" dirty="0"/>
              <a:t> module</a:t>
            </a:r>
          </a:p>
          <a:p>
            <a:r>
              <a:rPr lang="zh-CN" altLang="en-US" sz="2800" dirty="0"/>
              <a:t>下载工具的</a:t>
            </a:r>
            <a:r>
              <a:rPr lang="en-US" altLang="zh-CN" sz="2800" dirty="0"/>
              <a:t>python</a:t>
            </a:r>
            <a:r>
              <a:rPr lang="zh-CN" altLang="en-US" sz="2800" dirty="0"/>
              <a:t>源代码</a:t>
            </a:r>
            <a:endParaRPr lang="en-US" altLang="zh-CN" sz="2800" dirty="0"/>
          </a:p>
          <a:p>
            <a:r>
              <a:rPr lang="zh-CN" altLang="en-US" sz="2800" dirty="0"/>
              <a:t>在每一个</a:t>
            </a:r>
            <a:r>
              <a:rPr lang="en-US" altLang="zh-CN" sz="2800" dirty="0"/>
              <a:t>template</a:t>
            </a:r>
            <a:r>
              <a:rPr lang="zh-CN" altLang="en-US" sz="2800" dirty="0"/>
              <a:t>文件夹下定义一个</a:t>
            </a:r>
            <a:r>
              <a:rPr lang="en-US" altLang="zh-CN" sz="2800" dirty="0"/>
              <a:t>config.txt</a:t>
            </a:r>
            <a:r>
              <a:rPr lang="zh-CN" altLang="en-US" sz="2800" dirty="0"/>
              <a:t>文件。</a:t>
            </a:r>
            <a:r>
              <a:rPr lang="en-US" altLang="zh-CN" sz="2800" dirty="0"/>
              <a:t>Template</a:t>
            </a:r>
            <a:r>
              <a:rPr lang="zh-CN" altLang="en-US" sz="2800" dirty="0"/>
              <a:t>文件夹的定义为一个没有子文件夹的文件夹</a:t>
            </a:r>
            <a:endParaRPr lang="en-US" altLang="zh-CN" sz="2800" dirty="0"/>
          </a:p>
          <a:p>
            <a:r>
              <a:rPr lang="zh-CN" altLang="en-US" sz="2800" dirty="0"/>
              <a:t>把</a:t>
            </a:r>
            <a:r>
              <a:rPr lang="en-US" altLang="zh-CN" sz="2800" dirty="0"/>
              <a:t>5</a:t>
            </a:r>
            <a:r>
              <a:rPr lang="zh-CN" altLang="en-US" sz="2800" dirty="0"/>
              <a:t>个源代码</a:t>
            </a:r>
            <a:r>
              <a:rPr lang="en-US" altLang="zh-CN" sz="2800" dirty="0"/>
              <a:t>.</a:t>
            </a:r>
            <a:r>
              <a:rPr lang="en-US" altLang="zh-CN" sz="2800" dirty="0" err="1"/>
              <a:t>py</a:t>
            </a:r>
            <a:r>
              <a:rPr lang="zh-CN" altLang="en-US" sz="2800" dirty="0"/>
              <a:t>文件放置在需要运行程序的文件夹下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en-US" altLang="zh-CN" sz="2800" dirty="0" err="1">
                <a:solidFill>
                  <a:srgbClr val="FF0000"/>
                </a:solidFill>
              </a:rPr>
              <a:t>main_log</a:t>
            </a:r>
            <a:r>
              <a:rPr lang="zh-CN" altLang="en-US" sz="2800" dirty="0">
                <a:solidFill>
                  <a:srgbClr val="FF0000"/>
                </a:solidFill>
              </a:rPr>
              <a:t>文件不是完全按照</a:t>
            </a:r>
            <a:r>
              <a:rPr lang="en-US" altLang="zh-CN" sz="2800" dirty="0">
                <a:solidFill>
                  <a:srgbClr val="FF0000"/>
                </a:solidFill>
              </a:rPr>
              <a:t>utf-8</a:t>
            </a:r>
            <a:r>
              <a:rPr lang="zh-CN" altLang="en-US" sz="2800" dirty="0">
                <a:solidFill>
                  <a:srgbClr val="FF0000"/>
                </a:solidFill>
              </a:rPr>
              <a:t>的格式生成的，一些字符可能无法解码，工具会自动忽略无法解码的字符，经过测试，暂时不影响</a:t>
            </a:r>
            <a:r>
              <a:rPr lang="en-US" altLang="zh-CN" sz="2800" dirty="0">
                <a:solidFill>
                  <a:srgbClr val="FF0000"/>
                </a:solidFill>
              </a:rPr>
              <a:t>UA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REG</a:t>
            </a:r>
            <a:r>
              <a:rPr lang="zh-CN" altLang="en-US" sz="2800" dirty="0">
                <a:solidFill>
                  <a:srgbClr val="FF0000"/>
                </a:solidFill>
              </a:rPr>
              <a:t>的正常使用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重要：</a:t>
            </a:r>
            <a:r>
              <a:rPr lang="zh-CN" altLang="en-US" sz="2800" dirty="0">
                <a:solidFill>
                  <a:srgbClr val="FF0000"/>
                </a:solidFill>
              </a:rPr>
              <a:t>同一个</a:t>
            </a:r>
            <a:r>
              <a:rPr lang="en-US" altLang="zh-CN" sz="2800" dirty="0">
                <a:solidFill>
                  <a:srgbClr val="FF0000"/>
                </a:solidFill>
              </a:rPr>
              <a:t>Template</a:t>
            </a:r>
            <a:r>
              <a:rPr lang="zh-CN" altLang="en-US" sz="2800" dirty="0">
                <a:solidFill>
                  <a:srgbClr val="FF0000"/>
                </a:solidFill>
              </a:rPr>
              <a:t>文件夹下所有</a:t>
            </a:r>
            <a:r>
              <a:rPr lang="en-US" altLang="zh-CN" sz="2800" dirty="0">
                <a:solidFill>
                  <a:srgbClr val="FF0000"/>
                </a:solidFill>
              </a:rPr>
              <a:t>template</a:t>
            </a:r>
            <a:r>
              <a:rPr lang="zh-CN" altLang="en-US" sz="2800" dirty="0">
                <a:solidFill>
                  <a:srgbClr val="FF0000"/>
                </a:solidFill>
              </a:rPr>
              <a:t>的根节点务必相同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PSS5</a:t>
            </a:r>
            <a:r>
              <a:rPr lang="zh-CN" altLang="en-US" dirty="0" smtClean="0"/>
              <a:t>组</a:t>
            </a:r>
            <a:r>
              <a:rPr lang="en-US" altLang="zh-CN" dirty="0" smtClean="0"/>
              <a:t>Config.txt</a:t>
            </a:r>
            <a:r>
              <a:rPr lang="zh-CN" altLang="en-US" dirty="0" smtClean="0"/>
              <a:t>文件格式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PRIMARY_FILTER_KEYWORDS</a:t>
            </a:r>
          </a:p>
          <a:p>
            <a:pPr marL="0" indent="0">
              <a:buNone/>
            </a:pPr>
            <a:r>
              <a:rPr lang="en-US" sz="2800" dirty="0" err="1"/>
              <a:t>VoLTE_Auto_Testing</a:t>
            </a:r>
            <a:r>
              <a:rPr lang="en-US" sz="2800" dirty="0"/>
              <a:t> 8</a:t>
            </a:r>
          </a:p>
          <a:p>
            <a:pPr marL="0" indent="0">
              <a:buNone/>
            </a:pPr>
            <a:r>
              <a:rPr lang="en-US" sz="2800" dirty="0" smtClean="0"/>
              <a:t>SECONDARY_FILTER_KEYWORDS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VoLTE</a:t>
            </a:r>
            <a:r>
              <a:rPr lang="en-US" sz="2800" dirty="0"/>
              <a:t> UA: </a:t>
            </a:r>
            <a:r>
              <a:rPr lang="en-US" sz="2800" dirty="0" err="1"/>
              <a:t>sip_call_progress_ind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REGEX_RULE</a:t>
            </a:r>
          </a:p>
          <a:p>
            <a:pPr marL="0" indent="0">
              <a:buNone/>
            </a:pPr>
            <a:r>
              <a:rPr lang="en-US" sz="2800" dirty="0"/>
              <a:t>^event/</a:t>
            </a:r>
            <a:r>
              <a:rPr lang="en-US" sz="2800" dirty="0" err="1"/>
              <a:t>recv</a:t>
            </a:r>
            <a:r>
              <a:rPr lang="en-US" sz="2800" dirty="0"/>
              <a:t>/(?P&lt;</a:t>
            </a:r>
            <a:r>
              <a:rPr lang="en-US" sz="2800" dirty="0" err="1"/>
              <a:t>acct_id</a:t>
            </a:r>
            <a:r>
              <a:rPr lang="en-US" sz="2800" dirty="0"/>
              <a:t>&gt;\d+)/(?P&lt;</a:t>
            </a:r>
            <a:r>
              <a:rPr lang="en-US" sz="2800" dirty="0" err="1"/>
              <a:t>call_id</a:t>
            </a:r>
            <a:r>
              <a:rPr lang="en-US" sz="2800" dirty="0"/>
              <a:t>&gt;-?\d+)/(?P&lt;event&gt;\w*)/?.*$</a:t>
            </a:r>
          </a:p>
          <a:p>
            <a:pPr marL="0" indent="0">
              <a:buNone/>
            </a:pPr>
            <a:r>
              <a:rPr lang="zh-CN" altLang="en-US" sz="2800" dirty="0"/>
              <a:t>注释：</a:t>
            </a:r>
            <a:r>
              <a:rPr lang="en-US" altLang="zh-CN" sz="2800" dirty="0"/>
              <a:t>8</a:t>
            </a:r>
            <a:r>
              <a:rPr lang="zh-CN" altLang="en-US" sz="2800" dirty="0"/>
              <a:t>代表</a:t>
            </a:r>
            <a:r>
              <a:rPr lang="en-US" altLang="zh-CN" sz="2800" dirty="0" err="1"/>
              <a:t>main_log</a:t>
            </a:r>
            <a:r>
              <a:rPr lang="zh-CN" altLang="en-US" sz="2800" dirty="0"/>
              <a:t>里面的第</a:t>
            </a:r>
            <a:r>
              <a:rPr lang="en-US" altLang="zh-CN" sz="2800" dirty="0"/>
              <a:t>8</a:t>
            </a:r>
            <a:r>
              <a:rPr lang="zh-CN" altLang="en-US" sz="2800" dirty="0"/>
              <a:t>列，这里的列是按照空格或者冒号加空格来分的。可以同时有多个</a:t>
            </a:r>
            <a:r>
              <a:rPr lang="en-US" altLang="zh-CN" sz="2800" dirty="0"/>
              <a:t>keywords</a:t>
            </a:r>
            <a:r>
              <a:rPr lang="zh-CN" altLang="en-US" sz="2800" dirty="0"/>
              <a:t>，但是每个</a:t>
            </a:r>
            <a:r>
              <a:rPr lang="en-US" altLang="zh-CN" sz="2800" dirty="0"/>
              <a:t>keyword</a:t>
            </a:r>
            <a:r>
              <a:rPr lang="zh-CN" altLang="en-US" sz="2800" dirty="0"/>
              <a:t>都要另起一行。正则表达式需要按照</a:t>
            </a:r>
            <a:r>
              <a:rPr lang="en-US" altLang="zh-CN" sz="2800" dirty="0"/>
              <a:t>python3.6</a:t>
            </a:r>
            <a:r>
              <a:rPr lang="zh-CN" altLang="en-US" sz="2800" dirty="0"/>
              <a:t>支持的版本来写。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4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PSS8</a:t>
            </a:r>
            <a:r>
              <a:rPr lang="zh-CN" altLang="en-US" dirty="0" smtClean="0"/>
              <a:t>组</a:t>
            </a:r>
            <a:r>
              <a:rPr lang="en-US" altLang="zh-CN" dirty="0"/>
              <a:t>Config.txt</a:t>
            </a:r>
            <a:r>
              <a:rPr lang="zh-CN" altLang="en-US" dirty="0"/>
              <a:t>文件格式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PRIMARY_FILTER_KEYWORDS</a:t>
            </a:r>
          </a:p>
          <a:p>
            <a:pPr marL="0" indent="0">
              <a:buNone/>
            </a:pPr>
            <a:r>
              <a:rPr lang="en-US" dirty="0" err="1"/>
              <a:t>VoLTE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SECONDARY_FILTER_KEYWORDS</a:t>
            </a:r>
          </a:p>
          <a:p>
            <a:pPr marL="0" indent="0">
              <a:buNone/>
            </a:pPr>
            <a:r>
              <a:rPr lang="en-US" dirty="0" smtClean="0"/>
              <a:t>REGEX_RULE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注释：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代表关注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之后的所有信息。</a:t>
            </a:r>
            <a:r>
              <a:rPr lang="en-US" altLang="zh-CN" dirty="0" smtClean="0"/>
              <a:t>Secondary keywords</a:t>
            </a:r>
            <a:r>
              <a:rPr lang="zh-CN" altLang="en-US" dirty="0" smtClean="0"/>
              <a:t>和正则表达式可以为空。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4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工具支持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subcommands</a:t>
            </a:r>
          </a:p>
          <a:p>
            <a:r>
              <a:rPr lang="en-US" altLang="zh-CN" sz="2400" dirty="0"/>
              <a:t>build</a:t>
            </a:r>
            <a:r>
              <a:rPr lang="zh-CN" altLang="en-US" sz="2400" dirty="0"/>
              <a:t>，</a:t>
            </a:r>
            <a:r>
              <a:rPr lang="en-US" altLang="zh-CN" sz="2400" dirty="0"/>
              <a:t>update</a:t>
            </a:r>
            <a:r>
              <a:rPr lang="zh-CN" altLang="en-US" sz="2400" dirty="0"/>
              <a:t>，</a:t>
            </a:r>
            <a:r>
              <a:rPr lang="en-US" altLang="zh-CN" sz="2400" dirty="0"/>
              <a:t>parse</a:t>
            </a:r>
            <a:r>
              <a:rPr lang="zh-CN" altLang="en-US" sz="2400" dirty="0"/>
              <a:t>，</a:t>
            </a:r>
            <a:r>
              <a:rPr lang="en-US" altLang="zh-CN" sz="2400" dirty="0"/>
              <a:t>display</a:t>
            </a:r>
            <a:r>
              <a:rPr lang="zh-CN" altLang="en-US" sz="2400" dirty="0"/>
              <a:t>和</a:t>
            </a:r>
            <a:r>
              <a:rPr lang="en-US" altLang="zh-CN" sz="2400" dirty="0"/>
              <a:t>output</a:t>
            </a:r>
          </a:p>
          <a:p>
            <a:r>
              <a:rPr lang="en-US" altLang="zh-CN" sz="2400" dirty="0"/>
              <a:t>Build</a:t>
            </a:r>
            <a:r>
              <a:rPr lang="zh-CN" altLang="en-US" sz="2400" dirty="0"/>
              <a:t>：根据用户提供的路径，在路径下的所有</a:t>
            </a:r>
            <a:r>
              <a:rPr lang="en-US" altLang="zh-CN" sz="2400" dirty="0"/>
              <a:t>template</a:t>
            </a:r>
            <a:r>
              <a:rPr lang="zh-CN" altLang="en-US" sz="2400" dirty="0"/>
              <a:t>文件夹下生成</a:t>
            </a:r>
            <a:r>
              <a:rPr lang="en-US" altLang="zh-CN" sz="2400" dirty="0" err="1"/>
              <a:t>tree.pickle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en-US" altLang="zh-CN" sz="2400" dirty="0"/>
              <a:t>Update</a:t>
            </a:r>
            <a:r>
              <a:rPr lang="zh-CN" altLang="en-US" sz="2400" dirty="0"/>
              <a:t>：如果用户更改了</a:t>
            </a:r>
            <a:r>
              <a:rPr lang="en-US" altLang="zh-CN" sz="2400" dirty="0"/>
              <a:t>template</a:t>
            </a:r>
            <a:r>
              <a:rPr lang="zh-CN" altLang="en-US" sz="2400" dirty="0"/>
              <a:t>，根据用户更新的</a:t>
            </a:r>
            <a:r>
              <a:rPr lang="en-US" altLang="zh-CN" sz="2400" dirty="0"/>
              <a:t>template</a:t>
            </a:r>
            <a:r>
              <a:rPr lang="zh-CN" altLang="en-US" sz="2400" dirty="0"/>
              <a:t>去更新</a:t>
            </a:r>
            <a:r>
              <a:rPr lang="en-US" altLang="zh-CN" sz="2400" dirty="0"/>
              <a:t>tree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Parse: </a:t>
            </a:r>
            <a:r>
              <a:rPr lang="zh-CN" altLang="en-US" sz="2400" dirty="0"/>
              <a:t>根据提供的路径下的所有的</a:t>
            </a:r>
            <a:r>
              <a:rPr lang="en-US" altLang="zh-CN" sz="2400" dirty="0"/>
              <a:t>tree</a:t>
            </a:r>
            <a:r>
              <a:rPr lang="zh-CN" altLang="en-US" sz="2400" dirty="0"/>
              <a:t>去</a:t>
            </a:r>
            <a:r>
              <a:rPr lang="en-US" altLang="zh-CN" sz="2400" dirty="0"/>
              <a:t>parse main_log.txt</a:t>
            </a:r>
            <a:r>
              <a:rPr lang="zh-CN" altLang="en-US" sz="2400" dirty="0"/>
              <a:t>并在</a:t>
            </a:r>
            <a:r>
              <a:rPr lang="en-US" altLang="zh-CN" sz="2400" dirty="0"/>
              <a:t>console</a:t>
            </a:r>
            <a:r>
              <a:rPr lang="zh-CN" altLang="en-US" sz="2400" dirty="0"/>
              <a:t>打出结论和经过的节点</a:t>
            </a:r>
            <a:r>
              <a:rPr lang="zh-CN" altLang="en-US" sz="2400" dirty="0" smtClean="0"/>
              <a:t>，也</a:t>
            </a:r>
            <a:r>
              <a:rPr lang="zh-CN" altLang="en-US" sz="2400" dirty="0"/>
              <a:t>支持</a:t>
            </a:r>
            <a:r>
              <a:rPr lang="en-US" altLang="zh-CN" sz="2400" dirty="0" smtClean="0"/>
              <a:t>parse</a:t>
            </a:r>
            <a:r>
              <a:rPr lang="zh-CN" altLang="en-US" sz="2400" dirty="0" smtClean="0"/>
              <a:t>同一个文件夹下的多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main_log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Display</a:t>
            </a:r>
            <a:r>
              <a:rPr lang="zh-CN" altLang="en-US" sz="2400" dirty="0"/>
              <a:t>：在</a:t>
            </a:r>
            <a:r>
              <a:rPr lang="en-US" altLang="zh-CN" sz="2400" dirty="0"/>
              <a:t>console</a:t>
            </a:r>
            <a:r>
              <a:rPr lang="zh-CN" altLang="en-US" sz="2400" dirty="0"/>
              <a:t>打印所选</a:t>
            </a:r>
            <a:r>
              <a:rPr lang="en-US" altLang="zh-CN" sz="2400" dirty="0" err="1"/>
              <a:t>tree.pickle</a:t>
            </a:r>
            <a:r>
              <a:rPr lang="zh-CN" altLang="en-US" sz="2400" dirty="0"/>
              <a:t>文件包含的</a:t>
            </a:r>
            <a:r>
              <a:rPr lang="en-US" altLang="zh-CN" sz="2400" dirty="0"/>
              <a:t>tree</a:t>
            </a:r>
          </a:p>
          <a:p>
            <a:r>
              <a:rPr lang="en-US" altLang="zh-CN" sz="2400" dirty="0"/>
              <a:t>Output</a:t>
            </a:r>
            <a:r>
              <a:rPr lang="zh-CN" altLang="en-US" sz="2400" dirty="0"/>
              <a:t>：在所选路径下的所有</a:t>
            </a:r>
            <a:r>
              <a:rPr lang="en-US" altLang="zh-CN" sz="2400" dirty="0"/>
              <a:t>template</a:t>
            </a:r>
            <a:r>
              <a:rPr lang="zh-CN" altLang="en-US" sz="2400" dirty="0"/>
              <a:t>文件夹里生成</a:t>
            </a:r>
            <a:r>
              <a:rPr lang="en-US" altLang="zh-CN" sz="2400" dirty="0"/>
              <a:t>tree.txt</a:t>
            </a:r>
            <a:r>
              <a:rPr lang="zh-CN" altLang="en-US" sz="2400" dirty="0"/>
              <a:t>文件。这个文件显示当前文件夹下树状图的结构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372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工具介绍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PSS1 LTECSR Log</a:t>
            </a:r>
            <a:r>
              <a:rPr lang="zh-CN" altLang="en-US" dirty="0" smtClean="0"/>
              <a:t>自动处理程序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PSS5 and PSS8 Main Log Automation Tool</a:t>
            </a:r>
          </a:p>
          <a:p>
            <a:r>
              <a:rPr lang="zh-CN" altLang="en-US" dirty="0"/>
              <a:t>扩展内容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</a:t>
            </a:r>
            <a:r>
              <a:rPr lang="zh-CN" altLang="en-US" dirty="0" smtClean="0"/>
              <a:t>语言简介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zh-CN" altLang="en-US" dirty="0"/>
              <a:t>扩展</a:t>
            </a:r>
            <a:r>
              <a:rPr lang="zh-CN" altLang="en-US" dirty="0" smtClean="0"/>
              <a:t>库和工具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 </a:t>
            </a:r>
            <a:r>
              <a:rPr lang="en-US" altLang="zh-CN" dirty="0"/>
              <a:t>Pandas</a:t>
            </a:r>
            <a:r>
              <a:rPr lang="zh-CN" altLang="en-US" dirty="0" smtClean="0"/>
              <a:t>和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zh-CN" altLang="en-US" dirty="0" smtClean="0"/>
              <a:t>相关教程和书籍推荐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732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使用本工具时</a:t>
            </a:r>
            <a:r>
              <a:rPr lang="zh-CN" altLang="en-US" dirty="0" smtClean="0">
                <a:solidFill>
                  <a:srgbClr val="FF0000"/>
                </a:solidFill>
              </a:rPr>
              <a:t>务必</a:t>
            </a:r>
            <a:r>
              <a:rPr lang="zh-CN" altLang="en-US" dirty="0" smtClean="0"/>
              <a:t>确定所有</a:t>
            </a:r>
            <a:r>
              <a:rPr lang="en-US" altLang="zh-CN" dirty="0" smtClean="0"/>
              <a:t>main log</a:t>
            </a:r>
            <a:r>
              <a:rPr lang="zh-CN" altLang="en-US" dirty="0" smtClean="0"/>
              <a:t>文件均以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开头，例如</a:t>
            </a:r>
            <a:r>
              <a:rPr lang="en-US" altLang="zh-CN" dirty="0" smtClean="0"/>
              <a:t>main_log.txt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main_log_conf_call</a:t>
            </a:r>
            <a:r>
              <a:rPr lang="zh-CN" altLang="en-US" dirty="0" smtClean="0"/>
              <a:t>，以确保工具正确运行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文件夹中的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文件都需以</a:t>
            </a:r>
            <a:r>
              <a:rPr lang="en-US" altLang="zh-CN" dirty="0" smtClean="0"/>
              <a:t>config.txt</a:t>
            </a:r>
            <a:r>
              <a:rPr lang="zh-CN" altLang="en-US" dirty="0" smtClean="0"/>
              <a:t>命名。每个</a:t>
            </a:r>
            <a:r>
              <a:rPr lang="en-US" altLang="zh-CN" dirty="0" smtClean="0"/>
              <a:t>config.txt</a:t>
            </a:r>
            <a:r>
              <a:rPr lang="zh-CN" altLang="en-US" dirty="0" smtClean="0"/>
              <a:t>文件中可以出现适用于本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文件夹的不同的正则表达式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他文件命名请</a:t>
            </a:r>
            <a:r>
              <a:rPr lang="zh-CN" altLang="en-US" dirty="0" smtClean="0">
                <a:solidFill>
                  <a:srgbClr val="FF0000"/>
                </a:solidFill>
              </a:rPr>
              <a:t>避开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*</a:t>
            </a:r>
            <a:r>
              <a:rPr lang="en-US" altLang="zh-CN" dirty="0" smtClean="0"/>
              <a:t>, config.txt, tree.txt, </a:t>
            </a:r>
            <a:r>
              <a:rPr lang="en-US" altLang="zh-CN" dirty="0" err="1" smtClean="0"/>
              <a:t>tree.pickle</a:t>
            </a:r>
            <a:r>
              <a:rPr lang="en-US" altLang="zh-CN" dirty="0" smtClean="0"/>
              <a:t>, README, result.txt</a:t>
            </a:r>
            <a:r>
              <a:rPr lang="zh-CN" altLang="en-US" dirty="0" smtClean="0"/>
              <a:t>等字眼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文件下请确保只有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config.txt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tree.pickle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tree.txt</a:t>
            </a:r>
            <a:r>
              <a:rPr lang="zh-CN" altLang="en-US" dirty="0" smtClean="0"/>
              <a:t>四种文件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PSS5 Template</a:t>
            </a:r>
            <a:r>
              <a:rPr lang="zh-CN" altLang="en-US" dirty="0" smtClean="0"/>
              <a:t>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event/</a:t>
            </a:r>
            <a:r>
              <a:rPr lang="en-US" sz="2800" dirty="0" err="1" smtClean="0"/>
              <a:t>recv</a:t>
            </a:r>
            <a:r>
              <a:rPr lang="en-US" sz="2800" dirty="0" smtClean="0"/>
              <a:t>/0/1/</a:t>
            </a:r>
            <a:r>
              <a:rPr lang="en-US" sz="2800" dirty="0" err="1" smtClean="0"/>
              <a:t>mo_call_req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| 3.0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msg</a:t>
            </a:r>
            <a:r>
              <a:rPr lang="en-US" sz="2800" dirty="0"/>
              <a:t>/send/0/1/</a:t>
            </a:r>
            <a:r>
              <a:rPr lang="en-US" sz="2800" dirty="0" err="1"/>
              <a:t>req</a:t>
            </a:r>
            <a:r>
              <a:rPr lang="en-US" sz="2800" dirty="0"/>
              <a:t>/1/</a:t>
            </a:r>
            <a:r>
              <a:rPr lang="en-US" sz="2800" dirty="0" err="1"/>
              <a:t>request_id</a:t>
            </a:r>
            <a:r>
              <a:rPr lang="en-US" sz="2800" dirty="0"/>
              <a:t>=596902145</a:t>
            </a:r>
          </a:p>
          <a:p>
            <a:pPr marL="0" indent="0">
              <a:buNone/>
            </a:pPr>
            <a:r>
              <a:rPr lang="en-US" sz="2800" dirty="0" err="1"/>
              <a:t>msg</a:t>
            </a:r>
            <a:r>
              <a:rPr lang="en-US" sz="2800" dirty="0"/>
              <a:t>/</a:t>
            </a:r>
            <a:r>
              <a:rPr lang="en-US" sz="2800" dirty="0" err="1"/>
              <a:t>recv</a:t>
            </a:r>
            <a:r>
              <a:rPr lang="en-US" sz="2800" dirty="0"/>
              <a:t>/</a:t>
            </a:r>
            <a:r>
              <a:rPr lang="en-US" sz="2800" dirty="0" err="1"/>
              <a:t>resp</a:t>
            </a:r>
            <a:r>
              <a:rPr lang="en-US" sz="2800" dirty="0"/>
              <a:t>/0/-1/100/</a:t>
            </a:r>
            <a:r>
              <a:rPr lang="en-US" sz="2800" dirty="0" err="1"/>
              <a:t>request_id</a:t>
            </a:r>
            <a:r>
              <a:rPr lang="en-US" sz="2800" dirty="0"/>
              <a:t>=596902145</a:t>
            </a:r>
          </a:p>
          <a:p>
            <a:pPr marL="0" indent="0">
              <a:buNone/>
            </a:pPr>
            <a:r>
              <a:rPr lang="en-US" sz="2800" dirty="0" err="1"/>
              <a:t>msg</a:t>
            </a:r>
            <a:r>
              <a:rPr lang="en-US" sz="2800" dirty="0"/>
              <a:t>/</a:t>
            </a:r>
            <a:r>
              <a:rPr lang="en-US" sz="2800" dirty="0" err="1"/>
              <a:t>recv</a:t>
            </a:r>
            <a:r>
              <a:rPr lang="en-US" sz="2800" dirty="0"/>
              <a:t>/</a:t>
            </a:r>
            <a:r>
              <a:rPr lang="en-US" sz="2800" dirty="0" err="1"/>
              <a:t>resp</a:t>
            </a:r>
            <a:r>
              <a:rPr lang="en-US" sz="2800" dirty="0"/>
              <a:t>/0/-</a:t>
            </a:r>
            <a:r>
              <a:rPr lang="en-US" sz="2800" dirty="0" smtClean="0"/>
              <a:t>1/380/</a:t>
            </a:r>
            <a:r>
              <a:rPr lang="en-US" sz="2800" dirty="0" err="1" smtClean="0"/>
              <a:t>request_id</a:t>
            </a:r>
            <a:r>
              <a:rPr lang="en-US" sz="2800" dirty="0" smtClean="0"/>
              <a:t>=596902145 </a:t>
            </a:r>
            <a:r>
              <a:rPr lang="en-US" altLang="zh-CN" sz="2800" dirty="0" smtClean="0"/>
              <a:t>| 0.002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event/send/0/1/</a:t>
            </a:r>
            <a:r>
              <a:rPr lang="en-US" sz="2800" dirty="0" err="1"/>
              <a:t>mo_call_cnf</a:t>
            </a:r>
            <a:r>
              <a:rPr lang="en-US" sz="2800" dirty="0"/>
              <a:t>/9</a:t>
            </a:r>
          </a:p>
          <a:p>
            <a:pPr marL="0" indent="0">
              <a:buNone/>
            </a:pPr>
            <a:r>
              <a:rPr lang="en-US" sz="2800" dirty="0"/>
              <a:t>[Conclusion] MO call and receive 380.</a:t>
            </a:r>
          </a:p>
        </p:txBody>
      </p:sp>
    </p:spTree>
    <p:extLst>
      <p:ext uri="{BB962C8B-B14F-4D97-AF65-F5344CB8AC3E}">
        <p14:creationId xmlns:p14="http://schemas.microsoft.com/office/powerpoint/2010/main" val="54032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PSS8 </a:t>
            </a:r>
            <a:r>
              <a:rPr lang="en-US" altLang="zh-CN" dirty="0"/>
              <a:t>Template</a:t>
            </a:r>
            <a:r>
              <a:rPr lang="zh-CN" altLang="en-US" dirty="0"/>
              <a:t>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reg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Send SIP &amp;&amp; REGISTER</a:t>
            </a:r>
          </a:p>
          <a:p>
            <a:pPr marL="0" indent="0">
              <a:buNone/>
            </a:pPr>
            <a:r>
              <a:rPr lang="en-US" dirty="0"/>
              <a:t>Send Success</a:t>
            </a:r>
          </a:p>
          <a:p>
            <a:pPr marL="0" indent="0">
              <a:buNone/>
            </a:pPr>
            <a:r>
              <a:rPr lang="en-US" dirty="0" err="1"/>
              <a:t>resp</a:t>
            </a:r>
            <a:r>
              <a:rPr lang="en-US" dirty="0"/>
              <a:t> = 401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auth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authentication response result Reject</a:t>
            </a:r>
          </a:p>
          <a:p>
            <a:pPr marL="0" indent="0">
              <a:buNone/>
            </a:pPr>
            <a:r>
              <a:rPr lang="en-US" dirty="0"/>
              <a:t>[Conclusion]REG Authentication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and</a:t>
            </a:r>
            <a:r>
              <a:rPr lang="zh-CN" altLang="en-US" dirty="0" smtClean="0"/>
              <a:t>的逻辑关系，左右两边的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都要在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当中出现，如果需要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，则需要写一个新的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6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树状图格式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2671" y="1701800"/>
            <a:ext cx="10706657" cy="40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PSS5</a:t>
            </a:r>
            <a:r>
              <a:rPr lang="zh-CN" altLang="en-US" dirty="0" smtClean="0"/>
              <a:t>使用示例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 log_automation.py build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ython log_automation.py output</a:t>
            </a:r>
          </a:p>
          <a:p>
            <a:r>
              <a:rPr lang="en-US" altLang="zh-CN" dirty="0" smtClean="0"/>
              <a:t>python log_automation.py parse 5 -l main_log.txt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ython log_automation.py p 5 -v -l main_log.txt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ython log_automation.py display -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tree.pickle</a:t>
            </a:r>
            <a:endParaRPr lang="en-US" altLang="zh-CN" dirty="0" smtClean="0"/>
          </a:p>
          <a:p>
            <a:r>
              <a:rPr lang="zh-CN" altLang="en-US" dirty="0"/>
              <a:t>详细使用</a:t>
            </a:r>
            <a:r>
              <a:rPr lang="zh-CN" altLang="en-US" dirty="0" smtClean="0"/>
              <a:t>说明请</a:t>
            </a:r>
            <a:r>
              <a:rPr lang="zh-CN" altLang="en-US" dirty="0"/>
              <a:t>见</a:t>
            </a:r>
            <a:r>
              <a:rPr lang="en-US" altLang="zh-CN" dirty="0" smtClean="0"/>
              <a:t>README</a:t>
            </a:r>
            <a:endParaRPr lang="en-US" altLang="zh-CN" dirty="0"/>
          </a:p>
          <a:p>
            <a:r>
              <a:rPr lang="zh-CN" altLang="en-US" dirty="0" smtClean="0"/>
              <a:t>提示：</a:t>
            </a:r>
            <a:r>
              <a:rPr lang="en-US" altLang="zh-CN" dirty="0" smtClean="0"/>
              <a:t>Parse command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-v flag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的时候</a:t>
            </a:r>
            <a:r>
              <a:rPr lang="zh-CN" altLang="en-US" dirty="0"/>
              <a:t>可以</a:t>
            </a:r>
            <a:r>
              <a:rPr lang="zh-CN" altLang="en-US" dirty="0" smtClean="0"/>
              <a:t>提供更多信息</a:t>
            </a:r>
            <a:r>
              <a:rPr lang="zh-CN" altLang="en-US" dirty="0"/>
              <a:t>，</a:t>
            </a:r>
            <a:r>
              <a:rPr lang="en-US" altLang="zh-CN" dirty="0" smtClean="0"/>
              <a:t>-q flag</a:t>
            </a:r>
            <a:r>
              <a:rPr lang="zh-CN" altLang="en-US" dirty="0" smtClean="0"/>
              <a:t>可以减少程序在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里的输出。</a:t>
            </a:r>
            <a:r>
              <a:rPr lang="en-US" altLang="zh-CN" dirty="0" smtClean="0"/>
              <a:t>-v flag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-q flag</a:t>
            </a:r>
            <a:r>
              <a:rPr lang="zh-CN" altLang="en-US" dirty="0" smtClean="0"/>
              <a:t>不能同时出现在</a:t>
            </a:r>
            <a:r>
              <a:rPr lang="en-US" altLang="zh-CN" dirty="0" smtClean="0"/>
              <a:t>parse command</a:t>
            </a:r>
            <a:r>
              <a:rPr lang="zh-CN" altLang="en-US" dirty="0" smtClean="0"/>
              <a:t>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88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PSS8</a:t>
            </a:r>
            <a:r>
              <a:rPr lang="zh-CN" altLang="en-US" dirty="0" smtClean="0"/>
              <a:t>使用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log_automation.py build</a:t>
            </a:r>
          </a:p>
          <a:p>
            <a:r>
              <a:rPr lang="en-US" altLang="zh-CN" dirty="0"/>
              <a:t>python log_automation.py output</a:t>
            </a:r>
          </a:p>
          <a:p>
            <a:r>
              <a:rPr lang="en-US" altLang="zh-CN" dirty="0"/>
              <a:t>python log_automation.py parse </a:t>
            </a:r>
            <a:r>
              <a:rPr lang="en-US" altLang="zh-CN" dirty="0" smtClean="0"/>
              <a:t>8 –d </a:t>
            </a:r>
            <a:r>
              <a:rPr lang="en-US" altLang="zh-CN" dirty="0" err="1" smtClean="0"/>
              <a:t>main_log</a:t>
            </a:r>
            <a:endParaRPr lang="en-US" altLang="zh-CN" dirty="0"/>
          </a:p>
          <a:p>
            <a:r>
              <a:rPr lang="en-US" altLang="zh-CN" dirty="0"/>
              <a:t>python log_automation.py display –</a:t>
            </a:r>
            <a:r>
              <a:rPr lang="en-US" altLang="zh-CN" dirty="0" err="1"/>
              <a:t>tr</a:t>
            </a:r>
            <a:r>
              <a:rPr lang="en-US" altLang="zh-CN" dirty="0"/>
              <a:t> </a:t>
            </a:r>
            <a:r>
              <a:rPr lang="en-US" altLang="zh-CN" dirty="0" err="1" smtClean="0"/>
              <a:t>mo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tree.pickle</a:t>
            </a:r>
            <a:endParaRPr lang="en-US" altLang="zh-CN" dirty="0" smtClean="0"/>
          </a:p>
          <a:p>
            <a:r>
              <a:rPr lang="zh-CN" altLang="en-US" dirty="0" smtClean="0"/>
              <a:t>注释：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命令里的</a:t>
            </a:r>
            <a:r>
              <a:rPr lang="en-US" altLang="zh-CN" dirty="0" smtClean="0"/>
              <a:t>-d</a:t>
            </a:r>
            <a:r>
              <a:rPr lang="zh-CN" altLang="en-US" dirty="0" smtClean="0"/>
              <a:t>代表一个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的文件夹，如果只需要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请用</a:t>
            </a:r>
            <a:r>
              <a:rPr lang="en-US" altLang="zh-CN" dirty="0" smtClean="0"/>
              <a:t>-l [</a:t>
            </a:r>
            <a:r>
              <a:rPr lang="en-US" altLang="zh-CN" dirty="0" err="1" smtClean="0"/>
              <a:t>main_log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详细</a:t>
            </a:r>
            <a:r>
              <a:rPr lang="zh-CN" altLang="en-US" dirty="0" smtClean="0"/>
              <a:t>使用说明请见</a:t>
            </a:r>
            <a:r>
              <a:rPr lang="en-US" altLang="zh-CN" dirty="0" smtClean="0"/>
              <a:t>README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0914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本工具自带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command line</a:t>
            </a:r>
            <a:r>
              <a:rPr lang="zh-CN" altLang="en-US" dirty="0" smtClean="0"/>
              <a:t>两种操作方式，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display command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仅为方便操作使用，如需使用所有功能，推荐使用</a:t>
            </a:r>
            <a:r>
              <a:rPr lang="en-US" altLang="zh-CN" dirty="0" smtClean="0"/>
              <a:t>command line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107633"/>
            <a:ext cx="6248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zh-CN" altLang="en-US" dirty="0" smtClean="0"/>
              <a:t>使用方法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中输入</a:t>
            </a:r>
            <a:r>
              <a:rPr lang="en-US" altLang="zh-CN" dirty="0" smtClean="0"/>
              <a:t>python log_automation_gui.py</a:t>
            </a:r>
          </a:p>
          <a:p>
            <a:r>
              <a:rPr lang="zh-CN" altLang="en-US" dirty="0"/>
              <a:t>图形</a:t>
            </a:r>
            <a:r>
              <a:rPr lang="zh-CN" altLang="en-US" dirty="0" smtClean="0"/>
              <a:t>界面支持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command</a:t>
            </a:r>
          </a:p>
          <a:p>
            <a:r>
              <a:rPr lang="en-US" altLang="zh-CN" dirty="0" smtClean="0"/>
              <a:t>Build</a:t>
            </a:r>
          </a:p>
          <a:p>
            <a:r>
              <a:rPr lang="en-US" altLang="zh-CN" dirty="0" smtClean="0"/>
              <a:t>Update</a:t>
            </a:r>
          </a:p>
          <a:p>
            <a:r>
              <a:rPr lang="en-US" altLang="zh-CN" dirty="0" smtClean="0"/>
              <a:t>Parse</a:t>
            </a:r>
          </a:p>
          <a:p>
            <a:r>
              <a:rPr lang="en-US" altLang="zh-CN" dirty="0" smtClean="0"/>
              <a:t>Output</a:t>
            </a:r>
          </a:p>
          <a:p>
            <a:r>
              <a:rPr lang="zh-CN" altLang="en-US" dirty="0"/>
              <a:t>使用</a:t>
            </a:r>
            <a:r>
              <a:rPr lang="zh-CN" altLang="en-US" dirty="0" smtClean="0"/>
              <a:t>时在相应的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里面操作即可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8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587331"/>
          </a:xfrm>
        </p:spPr>
        <p:txBody>
          <a:bodyPr/>
          <a:lstStyle/>
          <a:p>
            <a:r>
              <a:rPr lang="zh-CN" altLang="en-US" dirty="0" smtClean="0"/>
              <a:t>文件夹结构图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57" y="1019331"/>
            <a:ext cx="8817685" cy="4916774"/>
          </a:xfrm>
        </p:spPr>
      </p:pic>
    </p:spTree>
    <p:extLst>
      <p:ext uri="{BB962C8B-B14F-4D97-AF65-F5344CB8AC3E}">
        <p14:creationId xmlns:p14="http://schemas.microsoft.com/office/powerpoint/2010/main" val="3968699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73" y="1066900"/>
            <a:ext cx="4644254" cy="5049613"/>
          </a:xfrm>
        </p:spPr>
      </p:pic>
    </p:spTree>
    <p:extLst>
      <p:ext uri="{BB962C8B-B14F-4D97-AF65-F5344CB8AC3E}">
        <p14:creationId xmlns:p14="http://schemas.microsoft.com/office/powerpoint/2010/main" val="20912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PSS1 LTECSR Log</a:t>
            </a:r>
            <a:r>
              <a:rPr lang="zh-CN" altLang="en-US" dirty="0" smtClean="0"/>
              <a:t>自动处理程序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工具简介</a:t>
            </a:r>
            <a:endParaRPr lang="en-US" altLang="zh-CN" dirty="0" smtClean="0"/>
          </a:p>
          <a:p>
            <a:r>
              <a:rPr lang="zh-CN" altLang="en-US" dirty="0"/>
              <a:t>前提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r>
              <a:rPr lang="zh-CN" altLang="en-US" dirty="0" smtClean="0"/>
              <a:t>架构讲解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5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架构讲解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理念</a:t>
            </a:r>
            <a:endParaRPr lang="en-US" altLang="zh-CN" dirty="0" smtClean="0"/>
          </a:p>
          <a:p>
            <a:pPr lvl="1"/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Parse</a:t>
            </a:r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Output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33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Subcommand</a:t>
            </a:r>
            <a:r>
              <a:rPr lang="zh-CN" altLang="en-US" dirty="0" smtClean="0"/>
              <a:t>详解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9" y="1173524"/>
            <a:ext cx="5347062" cy="5018702"/>
          </a:xfrm>
        </p:spPr>
      </p:pic>
    </p:spTree>
    <p:extLst>
      <p:ext uri="{BB962C8B-B14F-4D97-AF65-F5344CB8AC3E}">
        <p14:creationId xmlns:p14="http://schemas.microsoft.com/office/powerpoint/2010/main" val="4203548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设计难点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如何将一个</a:t>
            </a:r>
            <a:r>
              <a:rPr lang="en-US" altLang="zh-CN" dirty="0"/>
              <a:t>template</a:t>
            </a:r>
            <a:r>
              <a:rPr lang="zh-CN" altLang="en-US" dirty="0"/>
              <a:t>存储在机器上以便快速重复使用</a:t>
            </a:r>
            <a:endParaRPr lang="en-US" altLang="zh-CN" dirty="0"/>
          </a:p>
          <a:p>
            <a:r>
              <a:rPr lang="zh-CN" altLang="en-US" dirty="0"/>
              <a:t>如何书写正则表达式使得一份</a:t>
            </a:r>
            <a:r>
              <a:rPr lang="en-US" altLang="zh-CN" dirty="0"/>
              <a:t>template</a:t>
            </a:r>
            <a:r>
              <a:rPr lang="zh-CN" altLang="en-US" dirty="0"/>
              <a:t>可以匹配</a:t>
            </a:r>
            <a:r>
              <a:rPr lang="en-US" altLang="zh-CN" dirty="0" err="1"/>
              <a:t>main_log</a:t>
            </a:r>
            <a:r>
              <a:rPr lang="zh-CN" altLang="en-US" dirty="0"/>
              <a:t>即使</a:t>
            </a:r>
            <a:r>
              <a:rPr lang="en-US" altLang="zh-CN" dirty="0" err="1"/>
              <a:t>call_id</a:t>
            </a:r>
            <a:r>
              <a:rPr lang="zh-CN" altLang="en-US" dirty="0"/>
              <a:t>和</a:t>
            </a:r>
            <a:r>
              <a:rPr lang="en-US" altLang="zh-CN" dirty="0" err="1"/>
              <a:t>acct_id</a:t>
            </a:r>
            <a:r>
              <a:rPr lang="zh-CN" altLang="en-US" dirty="0"/>
              <a:t>不同</a:t>
            </a:r>
            <a:endParaRPr lang="en-US" altLang="zh-CN" dirty="0"/>
          </a:p>
          <a:p>
            <a:r>
              <a:rPr lang="zh-CN" altLang="en-US" dirty="0"/>
              <a:t>如何编写</a:t>
            </a:r>
            <a:r>
              <a:rPr lang="en-US" altLang="zh-CN" dirty="0"/>
              <a:t>update subcommand</a:t>
            </a:r>
          </a:p>
          <a:p>
            <a:r>
              <a:rPr lang="zh-CN" altLang="en-US" dirty="0"/>
              <a:t>如何使用多个</a:t>
            </a:r>
            <a:r>
              <a:rPr lang="en-US" altLang="zh-CN" dirty="0"/>
              <a:t>tree</a:t>
            </a:r>
            <a:r>
              <a:rPr lang="zh-CN" altLang="en-US" dirty="0"/>
              <a:t>同时去匹配同一份</a:t>
            </a:r>
            <a:r>
              <a:rPr lang="en-US" altLang="zh-CN" dirty="0" err="1"/>
              <a:t>main_log</a:t>
            </a:r>
            <a:endParaRPr lang="en-US" altLang="zh-CN" dirty="0"/>
          </a:p>
          <a:p>
            <a:r>
              <a:rPr lang="en-US" altLang="zh-CN" dirty="0"/>
              <a:t>PSS5: </a:t>
            </a:r>
            <a:r>
              <a:rPr lang="zh-CN" altLang="en-US" dirty="0"/>
              <a:t>如何处理</a:t>
            </a:r>
            <a:r>
              <a:rPr lang="en-US" altLang="zh-CN" dirty="0" err="1"/>
              <a:t>request_id</a:t>
            </a:r>
            <a:r>
              <a:rPr lang="zh-CN" altLang="en-US" dirty="0"/>
              <a:t>在一些</a:t>
            </a:r>
            <a:r>
              <a:rPr lang="en-US" altLang="zh-CN" dirty="0" err="1"/>
              <a:t>main_log</a:t>
            </a:r>
            <a:r>
              <a:rPr lang="zh-CN" altLang="en-US" dirty="0"/>
              <a:t>中出现，在另一些</a:t>
            </a:r>
            <a:r>
              <a:rPr lang="en-US" altLang="zh-CN" dirty="0" err="1"/>
              <a:t>main_log</a:t>
            </a:r>
            <a:r>
              <a:rPr lang="zh-CN" altLang="en-US" dirty="0"/>
              <a:t>中不出现的情况</a:t>
            </a:r>
            <a:endParaRPr lang="en-US" altLang="zh-CN" dirty="0"/>
          </a:p>
          <a:p>
            <a:r>
              <a:rPr lang="zh-CN" altLang="en-US" dirty="0"/>
              <a:t>如何将</a:t>
            </a:r>
            <a:r>
              <a:rPr lang="en-US" altLang="zh-CN" dirty="0"/>
              <a:t>PSS 5</a:t>
            </a:r>
            <a:r>
              <a:rPr lang="zh-CN" altLang="en-US" dirty="0"/>
              <a:t>和</a:t>
            </a:r>
            <a:r>
              <a:rPr lang="en-US" altLang="zh-CN" dirty="0"/>
              <a:t>PSS 8</a:t>
            </a:r>
            <a:r>
              <a:rPr lang="zh-CN" altLang="en-US" dirty="0"/>
              <a:t>的需求集成在一个程序里</a:t>
            </a:r>
            <a:endParaRPr lang="en-US" altLang="zh-CN" dirty="0"/>
          </a:p>
          <a:p>
            <a:r>
              <a:rPr lang="zh-CN" altLang="en-US" dirty="0"/>
              <a:t>如何在基础版本上添加</a:t>
            </a:r>
            <a:r>
              <a:rPr lang="en-US" altLang="zh-CN" dirty="0"/>
              <a:t>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0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7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是一种面向对象的解释型计算机程序设计开源语言，在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由荷兰人</a:t>
            </a:r>
            <a:r>
              <a:rPr lang="en-US" altLang="zh-CN" dirty="0" smtClean="0"/>
              <a:t>Guido van Rossum</a:t>
            </a:r>
            <a:r>
              <a:rPr lang="zh-CN" altLang="en-US" dirty="0" smtClean="0"/>
              <a:t>发明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语法简洁清晰，特色之一是强制使用空白符作为语句缩进，这一点跟传统的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有很明显的不同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具有丰富且强大的库，常被称为胶水语言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smtClean="0"/>
              <a:t>Python</a:t>
            </a:r>
            <a:r>
              <a:rPr lang="zh-CN" altLang="en-US" dirty="0"/>
              <a:t>语言</a:t>
            </a:r>
            <a:r>
              <a:rPr lang="zh-CN" altLang="en-US" dirty="0" smtClean="0"/>
              <a:t>的简洁性、易读性、可扩展性以及大量的科学计算扩展库，</a:t>
            </a:r>
            <a:r>
              <a:rPr lang="en-US" altLang="zh-CN" dirty="0" smtClean="0"/>
              <a:t>Python</a:t>
            </a:r>
            <a:r>
              <a:rPr lang="zh-CN" altLang="en-US" dirty="0"/>
              <a:t>非常</a:t>
            </a:r>
            <a:r>
              <a:rPr lang="zh-CN" altLang="en-US" dirty="0" smtClean="0"/>
              <a:t>适用于工程技术、科学研究等领域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的科学计算扩展库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Numpy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的一种开源的数值计算扩展库</a:t>
            </a:r>
            <a:endParaRPr lang="en-US" altLang="zh-CN" dirty="0" smtClean="0"/>
          </a:p>
          <a:p>
            <a:pPr lvl="1"/>
            <a:r>
              <a:rPr lang="zh-CN" altLang="en-US" dirty="0"/>
              <a:t>主要被</a:t>
            </a:r>
            <a:r>
              <a:rPr lang="zh-CN" altLang="en-US" dirty="0" smtClean="0"/>
              <a:t>用来存储和处理大型矩阵</a:t>
            </a:r>
            <a:endParaRPr lang="en-US" altLang="zh-CN" dirty="0" smtClean="0"/>
          </a:p>
          <a:p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方便、易于使用、专为科学和工程设计的</a:t>
            </a:r>
            <a:r>
              <a:rPr lang="en-US" altLang="zh-CN" dirty="0" smtClean="0"/>
              <a:t>python</a:t>
            </a:r>
            <a:r>
              <a:rPr lang="zh-CN" altLang="en-US" dirty="0"/>
              <a:t>扩展库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包括统计、优化、整合、线性代数模块、傅里叶变换、信号和图像处理以及常微分方程求解器</a:t>
            </a:r>
            <a:endParaRPr lang="en-US" altLang="zh-CN" dirty="0" smtClean="0"/>
          </a:p>
          <a:p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2D</a:t>
            </a:r>
            <a:r>
              <a:rPr lang="zh-CN" altLang="en-US" dirty="0"/>
              <a:t>绘</a:t>
            </a:r>
            <a:r>
              <a:rPr lang="zh-CN" altLang="en-US" dirty="0" smtClean="0"/>
              <a:t>图库</a:t>
            </a:r>
            <a:endParaRPr lang="en-US" altLang="zh-CN" dirty="0" smtClean="0"/>
          </a:p>
          <a:p>
            <a:pPr lvl="1"/>
            <a:r>
              <a:rPr lang="zh-CN" altLang="en-US" dirty="0"/>
              <a:t>仅</a:t>
            </a:r>
            <a:r>
              <a:rPr lang="zh-CN" altLang="en-US" dirty="0" smtClean="0"/>
              <a:t>需几行代码就可生成直方图、功率谱、条形图、错误图、散点图等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221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的数据分析工具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的一种解决数据分析任务的工具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Pandas</a:t>
            </a:r>
            <a:r>
              <a:rPr lang="zh-CN" altLang="en-US" dirty="0" smtClean="0"/>
              <a:t>提供了大量便捷的数据分析函数和方法，例如简单的求和，求平均值，求方差。也有复杂一点的</a:t>
            </a:r>
            <a:r>
              <a:rPr lang="en-US" altLang="zh-CN" dirty="0" err="1" smtClean="0"/>
              <a:t>groupby</a:t>
            </a:r>
            <a:r>
              <a:rPr lang="zh-CN" altLang="en-US" dirty="0" smtClean="0"/>
              <a:t>函数类似于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语言里的</a:t>
            </a:r>
            <a:r>
              <a:rPr lang="en-US" altLang="zh-CN" dirty="0" err="1" smtClean="0"/>
              <a:t>groupby</a:t>
            </a:r>
            <a:endParaRPr lang="en-US" altLang="zh-CN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的用于数据挖掘和机器学习的库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主要包括分类、数据预处理、聚类分析等功能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599" y="1866900"/>
            <a:ext cx="6719045" cy="428942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机器学习是对能通过经验自动改进的计算机算法的研究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Supervised </a:t>
            </a:r>
            <a:r>
              <a:rPr lang="en-US" altLang="zh-CN" dirty="0" smtClean="0"/>
              <a:t>Learning </a:t>
            </a:r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Clasification</a:t>
            </a:r>
            <a:r>
              <a:rPr lang="en-US" altLang="zh-CN" dirty="0"/>
              <a:t> 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将电子邮件分为垃圾邮件和非垃圾邮件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Regression 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3"/>
            <a:r>
              <a:rPr lang="zh-CN" altLang="en-US" dirty="0"/>
              <a:t>线性回归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Unsupervised </a:t>
            </a:r>
            <a:r>
              <a:rPr lang="en-US" altLang="zh-CN" dirty="0" smtClean="0"/>
              <a:t>Learning </a:t>
            </a:r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Clustering 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社交网络分析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Non-clustering </a:t>
            </a:r>
            <a:r>
              <a:rPr lang="zh-CN" altLang="en-US" dirty="0" smtClean="0"/>
              <a:t>非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语音中的噪音过滤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Reinforcement Learning </a:t>
            </a:r>
            <a:r>
              <a:rPr lang="zh-CN" altLang="en-US" dirty="0" smtClean="0"/>
              <a:t>强化学习</a:t>
            </a:r>
            <a:endParaRPr lang="en-US" altLang="zh-CN" dirty="0" smtClean="0"/>
          </a:p>
          <a:p>
            <a:pPr lvl="2"/>
            <a:r>
              <a:rPr lang="zh-CN" altLang="en-US" dirty="0"/>
              <a:t>自动</a:t>
            </a:r>
            <a:r>
              <a:rPr lang="zh-CN" altLang="en-US" dirty="0" smtClean="0"/>
              <a:t>驾驶汽车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Recommender Systems </a:t>
            </a:r>
            <a:r>
              <a:rPr lang="zh-CN" altLang="en-US" dirty="0" smtClean="0"/>
              <a:t>推荐系统</a:t>
            </a:r>
            <a:endParaRPr lang="en-US" altLang="zh-CN" dirty="0" smtClean="0"/>
          </a:p>
          <a:p>
            <a:pPr lvl="2"/>
            <a:r>
              <a:rPr lang="zh-CN" altLang="en-US" dirty="0"/>
              <a:t>视频网站</a:t>
            </a:r>
            <a:r>
              <a:rPr lang="zh-CN" altLang="en-US" dirty="0" smtClean="0"/>
              <a:t>的推荐视频功能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45" y="1701800"/>
            <a:ext cx="4253755" cy="2464477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b/Reinforcement_learning_diagram.svg/300px-Reinforcement_learning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55" y="4166277"/>
            <a:ext cx="2271445" cy="219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50" y="4296516"/>
            <a:ext cx="3969204" cy="19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6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vs</a:t>
            </a:r>
            <a:r>
              <a:rPr lang="zh-CN" altLang="en-US" dirty="0" smtClean="0"/>
              <a:t>聚类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9010" y="1701800"/>
            <a:ext cx="4227108" cy="428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27" y="1701800"/>
            <a:ext cx="4250258" cy="42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挖掘简介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599" y="1866900"/>
            <a:ext cx="6555699" cy="42894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数据挖掘是指从大量数据中通过算法搜索隐藏于其中的信息的过程</a:t>
            </a:r>
            <a:endParaRPr lang="en-US" altLang="zh-CN" dirty="0"/>
          </a:p>
          <a:p>
            <a:pPr lvl="1"/>
            <a:r>
              <a:rPr lang="en-US" altLang="zh-CN" dirty="0"/>
              <a:t>Classification </a:t>
            </a:r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en-US" altLang="zh-CN" dirty="0"/>
              <a:t>Regression </a:t>
            </a:r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en-US" altLang="zh-CN" dirty="0"/>
              <a:t>Anomaly Detection </a:t>
            </a:r>
            <a:r>
              <a:rPr lang="zh-CN" altLang="en-US" dirty="0"/>
              <a:t>异常数据</a:t>
            </a:r>
            <a:r>
              <a:rPr lang="zh-CN" altLang="en-US" dirty="0" smtClean="0"/>
              <a:t>检测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信用卡盗刷分析和检测</a:t>
            </a:r>
            <a:endParaRPr lang="en-US" altLang="zh-CN" dirty="0"/>
          </a:p>
          <a:p>
            <a:pPr lvl="1"/>
            <a:r>
              <a:rPr lang="en-US" altLang="zh-CN" dirty="0"/>
              <a:t>Affinity Grouping or Association Rules </a:t>
            </a:r>
            <a:r>
              <a:rPr lang="zh-CN" altLang="en-US" dirty="0"/>
              <a:t>相关性分组或关联</a:t>
            </a:r>
            <a:r>
              <a:rPr lang="zh-CN" altLang="en-US" dirty="0" smtClean="0"/>
              <a:t>规则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超市分析货物摆放位置与收益关系</a:t>
            </a:r>
            <a:endParaRPr lang="en-US" altLang="zh-CN" dirty="0"/>
          </a:p>
          <a:p>
            <a:pPr lvl="1"/>
            <a:r>
              <a:rPr lang="en-US" altLang="zh-CN" dirty="0"/>
              <a:t>Clustering </a:t>
            </a:r>
            <a:r>
              <a:rPr lang="zh-CN" altLang="en-US" dirty="0"/>
              <a:t>聚类</a:t>
            </a:r>
            <a:endParaRPr lang="en-US" altLang="zh-CN" dirty="0"/>
          </a:p>
          <a:p>
            <a:pPr lvl="1"/>
            <a:r>
              <a:rPr lang="zh-CN" altLang="en-US" dirty="0"/>
              <a:t>复杂数据类型挖掘（</a:t>
            </a:r>
            <a:r>
              <a:rPr lang="en-US" altLang="zh-CN" dirty="0"/>
              <a:t>text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，图形图像，视频，音频等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人脸识别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2050" name="Picture 2" descr="Image result for face recog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23" y="1701800"/>
            <a:ext cx="4002375" cy="22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redit card fraud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22" y="4097267"/>
            <a:ext cx="4002376" cy="2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5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此工具通过分析</a:t>
            </a:r>
            <a:r>
              <a:rPr lang="en-US" altLang="zh-CN" b="1" dirty="0" smtClean="0"/>
              <a:t>LTECSR log</a:t>
            </a:r>
            <a:r>
              <a:rPr lang="zh-CN" altLang="en-US" dirty="0" smtClean="0"/>
              <a:t>的</a:t>
            </a:r>
            <a:r>
              <a:rPr lang="en-US" altLang="zh-CN" b="1" dirty="0" err="1" smtClean="0"/>
              <a:t>len</a:t>
            </a:r>
            <a:r>
              <a:rPr lang="zh-CN" altLang="en-US" dirty="0" smtClean="0"/>
              <a:t>参数来判定当前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是否是属于一个音频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的，之后</a:t>
            </a:r>
            <a:r>
              <a:rPr lang="zh-CN" altLang="en-US" dirty="0"/>
              <a:t>数据处理</a:t>
            </a:r>
            <a:r>
              <a:rPr lang="zh-CN" altLang="en-US" dirty="0" smtClean="0"/>
              <a:t>生成两个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r>
              <a:rPr lang="zh-CN" altLang="en-US" dirty="0" smtClean="0"/>
              <a:t>第一个表格显示</a:t>
            </a:r>
            <a:r>
              <a:rPr lang="zh-CN" altLang="en-US" b="1" dirty="0" smtClean="0"/>
              <a:t>每个</a:t>
            </a:r>
            <a:r>
              <a:rPr lang="en-US" altLang="zh-CN" b="1" dirty="0" smtClean="0"/>
              <a:t>round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丢失状况，具体显示每个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Mos</a:t>
            </a:r>
            <a:r>
              <a:rPr lang="zh-CN" altLang="en-US" dirty="0" smtClean="0"/>
              <a:t>分数、起始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号、终止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号、当前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丢失的所有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号以及所有被标为重要的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号</a:t>
            </a:r>
            <a:r>
              <a:rPr lang="zh-CN" altLang="en-US" dirty="0"/>
              <a:t>等信息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</a:t>
            </a:r>
            <a:r>
              <a:rPr lang="zh-CN" altLang="en-US" dirty="0" smtClean="0"/>
              <a:t>表格显示</a:t>
            </a:r>
            <a:r>
              <a:rPr lang="zh-CN" altLang="en-US" b="1" dirty="0" smtClean="0"/>
              <a:t>每个</a:t>
            </a:r>
            <a:r>
              <a:rPr lang="en-US" altLang="zh-CN" b="1" dirty="0" smtClean="0"/>
              <a:t>round</a:t>
            </a:r>
            <a:r>
              <a:rPr lang="zh-CN" altLang="en-US" b="1" dirty="0" smtClean="0"/>
              <a:t>里丢掉的每个字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丢失状况，具体显示</a:t>
            </a:r>
            <a:r>
              <a:rPr lang="zh-CN" altLang="en-US" dirty="0"/>
              <a:t>丢掉</a:t>
            </a:r>
            <a:r>
              <a:rPr lang="zh-CN" altLang="en-US" dirty="0" smtClean="0"/>
              <a:t>的字、丢掉的字对应的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范围，是否出现丢包、丢掉的包的范围等信息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1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入门学习</a:t>
            </a:r>
            <a:r>
              <a:rPr lang="zh-CN" altLang="en-US" dirty="0" smtClean="0"/>
              <a:t>网站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www.liaoxuefeng.com/wiki/0014316089557264a6b348958f449949df42a6d3a2e542c000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（中文）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docs.python.org/3/reference/index.html</a:t>
            </a:r>
            <a:r>
              <a:rPr lang="en-US" dirty="0" smtClean="0"/>
              <a:t> </a:t>
            </a:r>
            <a:r>
              <a:rPr lang="zh-CN" altLang="en-US" dirty="0" smtClean="0"/>
              <a:t>（英文）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docs.python.org/3/library/index.html</a:t>
            </a:r>
            <a:r>
              <a:rPr lang="en-US" dirty="0" smtClean="0"/>
              <a:t> </a:t>
            </a:r>
            <a:r>
              <a:rPr lang="zh-CN" altLang="en-US" dirty="0" smtClean="0"/>
              <a:t>（英文）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docs.python.org/3/tutorial/index.html</a:t>
            </a:r>
            <a:r>
              <a:rPr lang="en-US" dirty="0" smtClean="0"/>
              <a:t> </a:t>
            </a:r>
            <a:r>
              <a:rPr lang="zh-CN" altLang="en-US" dirty="0" smtClean="0"/>
              <a:t>（英文）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www.coursera.org/learn/python</a:t>
            </a:r>
            <a:r>
              <a:rPr lang="en-US" dirty="0" smtClean="0"/>
              <a:t> </a:t>
            </a:r>
            <a:r>
              <a:rPr lang="zh-CN" altLang="en-US" dirty="0" smtClean="0"/>
              <a:t>（视频教程）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64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扩展库及工具网站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http://www.numpy.org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Scipy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https://www.scipy.org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://matplotlib.org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Pandas </a:t>
            </a:r>
            <a:r>
              <a:rPr lang="en-US" altLang="zh-CN" dirty="0">
                <a:hlinkClick r:id="rId5"/>
              </a:rPr>
              <a:t>http://pandas.pydata.org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://scikit-learn.org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相关书籍推荐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语言入门</a:t>
            </a:r>
            <a:endParaRPr lang="en-US" altLang="zh-CN" dirty="0" smtClean="0"/>
          </a:p>
          <a:p>
            <a:r>
              <a:rPr lang="en-US" altLang="zh-CN" dirty="0" smtClean="0"/>
              <a:t>Learn Python The Hard Way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编程快速上手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让繁琐工作自动化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数据科学指南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机器学习实践指南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预测分析核心算法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参考手册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65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www.liaoxuefeng.com/wiki/0014316089557264a6b348958f449949df42a6d3a2e542c000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docs.python.org/3/tutorial/index.html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baike.baidu.com/item/Python/407313?fr=aladdin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www.coursera.org/learn/machine-learning/supplement/d5Pt1/lecture-slides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7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0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前提条件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需要用户安装</a:t>
            </a:r>
            <a:r>
              <a:rPr lang="en-US" altLang="zh-CN" dirty="0"/>
              <a:t>python </a:t>
            </a:r>
            <a:r>
              <a:rPr lang="en-US" altLang="zh-CN" dirty="0">
                <a:solidFill>
                  <a:srgbClr val="FF0000"/>
                </a:solidFill>
              </a:rPr>
              <a:t>3.6</a:t>
            </a:r>
            <a:r>
              <a:rPr lang="en-US" altLang="zh-CN" dirty="0"/>
              <a:t> </a:t>
            </a:r>
            <a:r>
              <a:rPr lang="zh-CN" altLang="en-US" dirty="0"/>
              <a:t>及以上版本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cmd</a:t>
            </a:r>
            <a:r>
              <a:rPr lang="zh-CN" altLang="en-US" dirty="0"/>
              <a:t>里运行</a:t>
            </a:r>
            <a:r>
              <a:rPr lang="en-US" altLang="zh-CN" dirty="0"/>
              <a:t>pip install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来安装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module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里运行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xlsxwriter</a:t>
            </a:r>
            <a:r>
              <a:rPr lang="zh-CN" altLang="en-US" dirty="0" smtClean="0"/>
              <a:t>来安装</a:t>
            </a:r>
            <a:r>
              <a:rPr lang="en-US" altLang="zh-CN" dirty="0" err="1" smtClean="0"/>
              <a:t>xlsxwriter</a:t>
            </a:r>
            <a:r>
              <a:rPr lang="en-US" altLang="zh-CN" dirty="0" smtClean="0"/>
              <a:t> module</a:t>
            </a:r>
            <a:endParaRPr lang="en-US" altLang="zh-CN" dirty="0"/>
          </a:p>
          <a:p>
            <a:r>
              <a:rPr lang="zh-CN" altLang="en-US" dirty="0"/>
              <a:t>下载工具的</a:t>
            </a:r>
            <a:r>
              <a:rPr lang="en-US" altLang="zh-CN" dirty="0"/>
              <a:t>python</a:t>
            </a:r>
            <a:r>
              <a:rPr lang="zh-CN" altLang="en-US" dirty="0" smtClean="0"/>
              <a:t>源代码</a:t>
            </a:r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的输入包括：</a:t>
            </a:r>
            <a:r>
              <a:rPr lang="en-US" altLang="zh-CN" dirty="0" smtClean="0"/>
              <a:t>LTECSR log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txt</a:t>
            </a:r>
            <a:r>
              <a:rPr lang="zh-CN" altLang="en-US" i="1" dirty="0" smtClean="0"/>
              <a:t>文件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Mos</a:t>
            </a:r>
            <a:r>
              <a:rPr lang="zh-CN" altLang="en-US" dirty="0" smtClean="0"/>
              <a:t>分数（</a:t>
            </a:r>
            <a:r>
              <a:rPr lang="en-US" altLang="zh-CN" i="1" dirty="0" smtClean="0"/>
              <a:t>xml</a:t>
            </a:r>
            <a:r>
              <a:rPr lang="zh-CN" altLang="en-US" i="1" dirty="0" smtClean="0"/>
              <a:t>文件</a:t>
            </a:r>
            <a:r>
              <a:rPr lang="zh-CN" altLang="en-US" dirty="0" smtClean="0"/>
              <a:t>）、字对应的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范围（</a:t>
            </a:r>
            <a:r>
              <a:rPr lang="en-US" altLang="zh-CN" i="1" dirty="0" smtClean="0"/>
              <a:t>txt</a:t>
            </a:r>
            <a:r>
              <a:rPr lang="zh-CN" altLang="en-US" i="1" dirty="0" smtClean="0"/>
              <a:t>文件</a:t>
            </a:r>
            <a:r>
              <a:rPr lang="zh-CN" altLang="en-US" dirty="0" smtClean="0"/>
              <a:t>）、音频丢字信息（</a:t>
            </a:r>
            <a:r>
              <a:rPr lang="en-US" altLang="zh-CN" i="1" dirty="0" smtClean="0"/>
              <a:t>txt</a:t>
            </a:r>
            <a:r>
              <a:rPr lang="zh-CN" altLang="en-US" i="1" dirty="0" smtClean="0"/>
              <a:t>文件</a:t>
            </a:r>
            <a:r>
              <a:rPr lang="zh-CN" altLang="en-US" dirty="0" smtClean="0"/>
              <a:t>）、重要包裹的相对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txt</a:t>
            </a:r>
            <a:r>
              <a:rPr lang="zh-CN" altLang="en-US" i="1" dirty="0" smtClean="0"/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521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中找到工具源代码</a:t>
            </a:r>
            <a:r>
              <a:rPr lang="en-US" altLang="zh-CN" dirty="0" smtClean="0"/>
              <a:t>log_automated.py</a:t>
            </a:r>
            <a:r>
              <a:rPr lang="zh-CN" altLang="en-US" dirty="0" smtClean="0"/>
              <a:t>所在的路径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python log_automated.py</a:t>
            </a:r>
          </a:p>
          <a:p>
            <a:r>
              <a:rPr lang="zh-CN" altLang="en-US" dirty="0" smtClean="0"/>
              <a:t>按照程序提示依次输入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文件的绝对路径</a:t>
            </a:r>
            <a:endParaRPr lang="en-US" altLang="zh-CN" dirty="0" smtClean="0"/>
          </a:p>
          <a:p>
            <a:r>
              <a:rPr lang="zh-CN" altLang="en-US" dirty="0" smtClean="0"/>
              <a:t>运行程序后程序所在路径会有</a:t>
            </a:r>
            <a:r>
              <a:rPr lang="en-US" altLang="zh-CN" dirty="0" smtClean="0"/>
              <a:t>output.xlsx</a:t>
            </a:r>
            <a:r>
              <a:rPr lang="zh-CN" altLang="en-US" dirty="0" smtClean="0"/>
              <a:t>文件生成，两张表格均在此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文件内</a:t>
            </a:r>
            <a:endParaRPr lang="en-US" altLang="zh-CN" dirty="0" smtClean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使用说明及教程请见工具自带的</a:t>
            </a:r>
            <a:r>
              <a:rPr lang="en-US" altLang="zh-CN" b="1" dirty="0" smtClean="0"/>
              <a:t>README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注意：当</a:t>
            </a:r>
            <a:r>
              <a:rPr lang="en-US" altLang="zh-CN" dirty="0" smtClean="0">
                <a:solidFill>
                  <a:srgbClr val="FF0000"/>
                </a:solidFill>
              </a:rPr>
              <a:t>output.xlsx</a:t>
            </a:r>
            <a:r>
              <a:rPr lang="zh-CN" altLang="en-US" dirty="0" smtClean="0">
                <a:solidFill>
                  <a:srgbClr val="FF0000"/>
                </a:solidFill>
              </a:rPr>
              <a:t>的第一个表格中的</a:t>
            </a:r>
            <a:r>
              <a:rPr lang="en-US" altLang="zh-CN" dirty="0" smtClean="0">
                <a:solidFill>
                  <a:srgbClr val="FF0000"/>
                </a:solidFill>
              </a:rPr>
              <a:t>status</a:t>
            </a:r>
            <a:r>
              <a:rPr lang="zh-CN" altLang="en-US" dirty="0" smtClean="0">
                <a:solidFill>
                  <a:srgbClr val="FF0000"/>
                </a:solidFill>
              </a:rPr>
              <a:t>列出现</a:t>
            </a:r>
            <a:r>
              <a:rPr lang="en-US" altLang="zh-CN" dirty="0" smtClean="0">
                <a:solidFill>
                  <a:srgbClr val="FF0000"/>
                </a:solidFill>
              </a:rPr>
              <a:t>Double Check</a:t>
            </a:r>
            <a:r>
              <a:rPr lang="zh-CN" altLang="en-US" dirty="0" smtClean="0">
                <a:solidFill>
                  <a:srgbClr val="FF0000"/>
                </a:solidFill>
              </a:rPr>
              <a:t>时，需人工检查当前</a:t>
            </a:r>
            <a:r>
              <a:rPr lang="en-US" altLang="zh-CN" dirty="0" smtClean="0">
                <a:solidFill>
                  <a:srgbClr val="FF0000"/>
                </a:solidFill>
              </a:rPr>
              <a:t>round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sn</a:t>
            </a:r>
            <a:r>
              <a:rPr lang="zh-CN" altLang="en-US" dirty="0" smtClean="0">
                <a:solidFill>
                  <a:srgbClr val="FF0000"/>
                </a:solidFill>
              </a:rPr>
              <a:t>范围。出现这种情况主要因为当前</a:t>
            </a:r>
            <a:r>
              <a:rPr lang="en-US" altLang="zh-CN" dirty="0" smtClean="0">
                <a:solidFill>
                  <a:srgbClr val="FF0000"/>
                </a:solidFill>
              </a:rPr>
              <a:t>round</a:t>
            </a:r>
            <a:r>
              <a:rPr lang="zh-CN" altLang="en-US" dirty="0" smtClean="0">
                <a:solidFill>
                  <a:srgbClr val="FF0000"/>
                </a:solidFill>
              </a:rPr>
              <a:t>起始和终止包附近均出现丢包情况，程序无法根据已有信息准确判断当前</a:t>
            </a:r>
            <a:r>
              <a:rPr lang="en-US" altLang="zh-CN" dirty="0" smtClean="0">
                <a:solidFill>
                  <a:srgbClr val="FF0000"/>
                </a:solidFill>
              </a:rPr>
              <a:t>round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sn</a:t>
            </a:r>
            <a:r>
              <a:rPr lang="zh-CN" altLang="en-US" dirty="0" smtClean="0">
                <a:solidFill>
                  <a:srgbClr val="FF0000"/>
                </a:solidFill>
              </a:rPr>
              <a:t>范围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使用示例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41" y="1701800"/>
            <a:ext cx="10515517" cy="45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表一示例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2310" y="1701800"/>
            <a:ext cx="9987380" cy="46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表二示例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51903" y="1701800"/>
            <a:ext cx="7688194" cy="4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566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MediaTek-Internal_Use</Template>
  <TotalTime>5841</TotalTime>
  <Words>2070</Words>
  <Application>Microsoft Office PowerPoint</Application>
  <PresentationFormat>宽屏</PresentationFormat>
  <Paragraphs>233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Lucida Grande</vt:lpstr>
      <vt:lpstr>新細明體</vt:lpstr>
      <vt:lpstr>SimHei</vt:lpstr>
      <vt:lpstr>宋体</vt:lpstr>
      <vt:lpstr>Arial</vt:lpstr>
      <vt:lpstr>Calibri</vt:lpstr>
      <vt:lpstr>Wingdings</vt:lpstr>
      <vt:lpstr>MediaTek</vt:lpstr>
      <vt:lpstr>Custom Design</vt:lpstr>
      <vt:lpstr>1_MediaTek</vt:lpstr>
      <vt:lpstr>1_Custom Design</vt:lpstr>
      <vt:lpstr>Python Log Auto Analysis Workshop</vt:lpstr>
      <vt:lpstr>Outline</vt:lpstr>
      <vt:lpstr>PSS1 LTECSR Log自动处理程序 Outline</vt:lpstr>
      <vt:lpstr>工具简介</vt:lpstr>
      <vt:lpstr>前提条件</vt:lpstr>
      <vt:lpstr>使用说明</vt:lpstr>
      <vt:lpstr>使用示例</vt:lpstr>
      <vt:lpstr>表一示例</vt:lpstr>
      <vt:lpstr>表二示例</vt:lpstr>
      <vt:lpstr>Data Flowchart</vt:lpstr>
      <vt:lpstr>架构讲解</vt:lpstr>
      <vt:lpstr>数据结构</vt:lpstr>
      <vt:lpstr>Questions</vt:lpstr>
      <vt:lpstr>PSS 5 and PSS 8 Log Automation Tool Outline</vt:lpstr>
      <vt:lpstr>工具简介</vt:lpstr>
      <vt:lpstr>前提条件</vt:lpstr>
      <vt:lpstr>PSS5组Config.txt文件格式</vt:lpstr>
      <vt:lpstr>PSS8组Config.txt文件格式</vt:lpstr>
      <vt:lpstr>使用说明</vt:lpstr>
      <vt:lpstr>命名规则</vt:lpstr>
      <vt:lpstr>PSS5 Template格式</vt:lpstr>
      <vt:lpstr>PSS8 Template格式</vt:lpstr>
      <vt:lpstr>树状图格式</vt:lpstr>
      <vt:lpstr>PSS5使用示例</vt:lpstr>
      <vt:lpstr>PSS8使用示例</vt:lpstr>
      <vt:lpstr>GUI</vt:lpstr>
      <vt:lpstr>GUI 使用方法</vt:lpstr>
      <vt:lpstr>文件夹结构图</vt:lpstr>
      <vt:lpstr>UML</vt:lpstr>
      <vt:lpstr>架构讲解</vt:lpstr>
      <vt:lpstr>Subcommand详解</vt:lpstr>
      <vt:lpstr>设计难点 </vt:lpstr>
      <vt:lpstr>Questions</vt:lpstr>
      <vt:lpstr>Python语言简介</vt:lpstr>
      <vt:lpstr>Python的科学计算扩展库</vt:lpstr>
      <vt:lpstr>Python的数据分析工具</vt:lpstr>
      <vt:lpstr>机器学习简介</vt:lpstr>
      <vt:lpstr>分类vs聚类</vt:lpstr>
      <vt:lpstr>数据挖掘简介</vt:lpstr>
      <vt:lpstr>Python入门学习网站</vt:lpstr>
      <vt:lpstr>Python扩展库及工具网站</vt:lpstr>
      <vt:lpstr>Python相关书籍推荐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扩展内容</dc:title>
  <dc:creator>Zhiyue Yang (杨智越)</dc:creator>
  <cp:lastModifiedBy>Zhiyue Yang (杨智越)</cp:lastModifiedBy>
  <cp:revision>60</cp:revision>
  <dcterms:created xsi:type="dcterms:W3CDTF">2017-08-01T05:10:56Z</dcterms:created>
  <dcterms:modified xsi:type="dcterms:W3CDTF">2017-08-21T10:48:02Z</dcterms:modified>
</cp:coreProperties>
</file>