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9"/>
    </p:embeddedFont>
    <p:embeddedFont>
      <p:font typeface="DM Sans" pitchFamily="2" charset="0"/>
      <p:regular r:id="rId10"/>
      <p:bold r:id="rId11"/>
      <p:italic r:id="rId12"/>
      <p:boldItalic r:id="rId13"/>
    </p:embeddedFont>
    <p:embeddedFont>
      <p:font typeface="DM Sans Medium" pitchFamily="2" charset="0"/>
      <p:regular r:id="rId14"/>
      <p:bold r:id="rId15"/>
      <p:italic r:id="rId16"/>
      <p:boldItalic r:id="rId17"/>
    </p:embeddedFont>
    <p:embeddedFont>
      <p:font typeface="Merriweather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4799838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4799838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4799838b2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4799838b2_1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>
            <a:spLocks noGrp="1"/>
          </p:cNvSpPr>
          <p:nvPr>
            <p:ph type="pic" idx="3"/>
          </p:nvPr>
        </p:nvSpPr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" type="secHead">
  <p:cSld name="SECTION_HEAD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2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title" idx="3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4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 idx="5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6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 type="tx">
  <p:cSld name="TITLE_AND_BOD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AND_BODY_1"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1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2">
  <p:cSld name="TITLE_AND_TWO_COLUMNS_1"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chart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APTION_ONLY">
    <p:bg>
      <p:bgPr>
        <a:solidFill>
          <a:schemeClr val="l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2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3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4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5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6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7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body" idx="8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9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13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body" idx="14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5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16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7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8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19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body" idx="20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21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22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23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24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6" name="Google Shape;246;p42"/>
          <p:cNvSpPr txBox="1">
            <a:spLocks noGrp="1"/>
          </p:cNvSpPr>
          <p:nvPr>
            <p:ph type="body" idx="25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7" name="Google Shape;247;p42"/>
          <p:cNvSpPr txBox="1">
            <a:spLocks noGrp="1"/>
          </p:cNvSpPr>
          <p:nvPr>
            <p:ph type="body" idx="26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27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28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29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30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31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3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lank">
  <p:cSld name="CUSTOM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body" idx="4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12.10.2024</a:t>
            </a:r>
            <a:endParaRPr/>
          </a:p>
        </p:txBody>
      </p:sp>
      <p:sp>
        <p:nvSpPr>
          <p:cNvPr id="263" name="Google Shape;263;p44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6067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Segmentation Techniques: </a:t>
            </a:r>
            <a:endParaRPr sz="32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0"/>
              <a:t>Super Pixelization</a:t>
            </a:r>
            <a:endParaRPr sz="52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0"/>
              <a:t>&amp; Region Growth</a:t>
            </a:r>
            <a:endParaRPr sz="5250"/>
          </a:p>
        </p:txBody>
      </p:sp>
      <p:sp>
        <p:nvSpPr>
          <p:cNvPr id="264" name="Google Shape;264;p44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Bret &amp; Aiden</a:t>
            </a:r>
            <a:endParaRPr/>
          </a:p>
        </p:txBody>
      </p:sp>
      <p:sp>
        <p:nvSpPr>
          <p:cNvPr id="265" name="Google Shape;265;p44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PHYS 510</a:t>
            </a:r>
            <a:endParaRPr/>
          </a:p>
        </p:txBody>
      </p:sp>
      <p:pic>
        <p:nvPicPr>
          <p:cNvPr id="266" name="Google Shape;266;p44" descr="Blue and green wave pattern. 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797" b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Google Shape;271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386650"/>
                <a:ext cx="44739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171450" lvl="0" indent="-171450" algn="l" rtl="0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1050" dirty="0">
                    <a:solidFill>
                      <a:srgbClr val="1E1E1E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Separate the data into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solidFill>
                          <a:srgbClr val="1E1E1E"/>
                        </a:solidFill>
                        <a:latin typeface="Cambria Math" panose="02040503050406030204" pitchFamily="18" charset="0"/>
                        <a:ea typeface="Courier New"/>
                        <a:cs typeface="Courier New"/>
                        <a:sym typeface="Courier New"/>
                      </a:rPr>
                      <m:t>𝑘</m:t>
                    </m:r>
                  </m:oMath>
                </a14:m>
                <a:r>
                  <a:rPr lang="en-US" sz="1050" dirty="0">
                    <a:solidFill>
                      <a:srgbClr val="1E1E1E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groups that are more comparable with one another but different from data in other groups.</a:t>
                </a:r>
              </a:p>
              <a:p>
                <a:pPr marL="171450" lvl="0" indent="-171450" algn="l" rtl="0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1050" dirty="0">
                    <a:solidFill>
                      <a:srgbClr val="1E1E1E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Randomly initialize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solidFill>
                          <a:srgbClr val="1E1E1E"/>
                        </a:solidFill>
                        <a:latin typeface="Cambria Math" panose="02040503050406030204" pitchFamily="18" charset="0"/>
                        <a:ea typeface="Courier New"/>
                        <a:cs typeface="Courier New"/>
                        <a:sym typeface="Courier New"/>
                      </a:rPr>
                      <m:t>𝑘</m:t>
                    </m:r>
                  </m:oMath>
                </a14:m>
                <a:r>
                  <a:rPr lang="en-US" sz="1050" dirty="0">
                    <a:solidFill>
                      <a:srgbClr val="1E1E1E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data points called cluster centroids.</a:t>
                </a:r>
              </a:p>
              <a:p>
                <a:pPr marL="171450" lvl="0" indent="-171450" algn="l" rtl="0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1050" dirty="0">
                    <a:solidFill>
                      <a:srgbClr val="1E1E1E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Categorize each item in the data set based on distance to closest centroid.</a:t>
                </a:r>
              </a:p>
              <a:p>
                <a:pPr marL="171450" lvl="0" indent="-171450" algn="l" rtl="0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1050" dirty="0">
                    <a:solidFill>
                      <a:srgbClr val="1E1E1E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Update the centroids based on the average of all data points in the cluster.</a:t>
                </a:r>
              </a:p>
              <a:p>
                <a:pPr marL="171450" lvl="0" indent="-171450" algn="l" rtl="0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1050" dirty="0">
                    <a:solidFill>
                      <a:srgbClr val="1E1E1E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Repeat this process for a given number of iterations or a designated convergence threshold,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solidFill>
                          <a:srgbClr val="1E1E1E"/>
                        </a:solidFill>
                        <a:latin typeface="Cambria Math" panose="02040503050406030204" pitchFamily="18" charset="0"/>
                        <a:ea typeface="Courier New"/>
                        <a:cs typeface="Courier New"/>
                        <a:sym typeface="Courier New"/>
                      </a:rPr>
                      <m:t>𝜖</m:t>
                    </m:r>
                  </m:oMath>
                </a14:m>
                <a:r>
                  <a:rPr lang="en-US" sz="1050" dirty="0">
                    <a:solidFill>
                      <a:srgbClr val="1E1E1E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dirty="0">
                  <a:solidFill>
                    <a:srgbClr val="1E1E1E"/>
                  </a:solidFill>
                </a:endParaRPr>
              </a:p>
            </p:txBody>
          </p:sp>
        </mc:Choice>
        <mc:Fallback>
          <p:sp>
            <p:nvSpPr>
              <p:cNvPr id="271" name="Google Shape;271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86650"/>
                <a:ext cx="44739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Google Shape;272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i="1" dirty="0"/>
                  <a:t>-Means Clustering</a:t>
                </a:r>
                <a:endParaRPr i="1" dirty="0"/>
              </a:p>
            </p:txBody>
          </p:sp>
        </mc:Choice>
        <mc:Fallback>
          <p:sp>
            <p:nvSpPr>
              <p:cNvPr id="272" name="Google Shape;27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4"/>
                <a:stretch>
                  <a:fillRect t="-13830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A29F8E14-9D63-250F-E546-D9CB4D9B0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762" y="364815"/>
            <a:ext cx="3822174" cy="3822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76CE5-003D-6F0D-FA37-B30E00D03FED}"/>
              </a:ext>
            </a:extLst>
          </p:cNvPr>
          <p:cNvSpPr txBox="1"/>
          <p:nvPr/>
        </p:nvSpPr>
        <p:spPr>
          <a:xfrm>
            <a:off x="5262741" y="4171397"/>
            <a:ext cx="347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Sandipan Dey, 2023, https://sandipanweb.wordpress.com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EE8FD5-F189-C2DD-9D1F-21B48856AE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-Means Clustering – ‘Distance’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EE8FD5-F189-C2DD-9D1F-21B48856A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830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40C3EF-2BB4-B97C-1DA8-7EBAB97B113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412914" cy="376328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Distances are calculated using a standard metric in the given space. Here we use RGB-space.</a:t>
                </a:r>
              </a:p>
              <a:p>
                <a:pPr marL="165100" indent="0">
                  <a:buNone/>
                </a:pPr>
                <a:endParaRPr lang="en-US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Suppose we have datapoints and centroids in RGB-space characterized by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05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𝒙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𝜇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respectively, where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indexes our points and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indexes our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clusters.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We assign these points to a cluster by finding the </a:t>
                </a:r>
                <a:r>
                  <a:rPr lang="en-US" sz="105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minimum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distance when compared to each centroid:</a:t>
                </a:r>
              </a:p>
              <a:p>
                <a:pPr marL="1651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sz="105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05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arg</m:t>
                    </m:r>
                    <m:r>
                      <a:rPr lang="en-US" sz="105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5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min</m:t>
                    </m:r>
                    <m:r>
                      <a:rPr lang="en-US" sz="105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⁡(</m:t>
                    </m:r>
                    <m:sSup>
                      <m:sSupPr>
                        <m:ctrlPr>
                          <a:rPr lang="en-US" sz="105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1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05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  <m:r>
                      <a:rPr lang="en-US" sz="105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1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05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  <m:r>
                      <a:rPr lang="en-US" sz="105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sz="105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50" b="1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1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𝑗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05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  <m:r>
                      <a:rPr lang="en-US" sz="105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05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50" b="1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sz="1050" b="1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𝑗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05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n-US" sz="105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05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50" b="1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1050" b="1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𝑗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05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Once all of these are calculated and assigned, we recenter the centroid based on the average of all data points:</a:t>
                </a:r>
              </a:p>
              <a:p>
                <a:pPr marL="1651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|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65100" indent="0" algn="ctr">
                  <a:buNone/>
                </a:pPr>
                <a:endParaRPr lang="en-US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Repeat this process through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iterations or until the convergence criterion,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</m:oMath>
                </a14:m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is met: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651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𝜖</m:t>
                      </m:r>
                    </m:oMath>
                  </m:oMathPara>
                </a14:m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65100" indent="0">
                  <a:buNone/>
                </a:pPr>
                <a:endParaRPr lang="en-US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40C3EF-2BB4-B97C-1DA8-7EBAB97B1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412914" cy="37632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79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8C3E0-0FAE-72A1-2EF3-4BA0B796C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in a space suit&#10;&#10;Description automatically generated">
            <a:extLst>
              <a:ext uri="{FF2B5EF4-FFF2-40B4-BE49-F238E27FC236}">
                <a16:creationId xmlns:a16="http://schemas.microsoft.com/office/drawing/2014/main" id="{507914E0-34EC-867E-9689-1A4352E8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4" y="1040868"/>
            <a:ext cx="5486411" cy="36576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7301F8-5251-EAAF-2624-3DC061D509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-Means Clustering – Application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7301F8-5251-EAAF-2624-3DC061D50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3830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erson in an astronaut suit&#10;&#10;Description automatically generated">
            <a:extLst>
              <a:ext uri="{FF2B5EF4-FFF2-40B4-BE49-F238E27FC236}">
                <a16:creationId xmlns:a16="http://schemas.microsoft.com/office/drawing/2014/main" id="{0F6ED816-5757-93D7-4F01-A5FD236378A9}"/>
              </a:ext>
            </a:extLst>
          </p:cNvPr>
          <p:cNvPicPr>
            <a:picLocks/>
          </p:cNvPicPr>
          <p:nvPr/>
        </p:nvPicPr>
        <p:blipFill>
          <a:blip r:embed="rId4"/>
          <a:srcRect l="24743" r="22436"/>
          <a:stretch/>
        </p:blipFill>
        <p:spPr>
          <a:xfrm>
            <a:off x="288180" y="1040869"/>
            <a:ext cx="2897946" cy="3657606"/>
          </a:xfrm>
          <a:prstGeom prst="rect">
            <a:avLst/>
          </a:prstGeom>
        </p:spPr>
      </p:pic>
      <p:pic>
        <p:nvPicPr>
          <p:cNvPr id="11" name="Picture 10" descr="A person in an astronaut suit&#10;&#10;Description automatically generated">
            <a:extLst>
              <a:ext uri="{FF2B5EF4-FFF2-40B4-BE49-F238E27FC236}">
                <a16:creationId xmlns:a16="http://schemas.microsoft.com/office/drawing/2014/main" id="{66F4818C-4619-9A43-8C7D-08D5AFA1EE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179" r="22564"/>
          <a:stretch/>
        </p:blipFill>
        <p:spPr>
          <a:xfrm>
            <a:off x="6126260" y="1040868"/>
            <a:ext cx="275726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46DA-984E-77AE-6247-D704675E0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4B0CE3-29C7-47CF-78C3-C913B2F9E0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28794" y="1040868"/>
            <a:ext cx="5486411" cy="36576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AF038F-8ADA-64F4-143D-09DE27A89A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-Means Clustering – Application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AF038F-8ADA-64F4-143D-09DE27A89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3830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erson in an astronaut suit&#10;&#10;Description automatically generated">
            <a:extLst>
              <a:ext uri="{FF2B5EF4-FFF2-40B4-BE49-F238E27FC236}">
                <a16:creationId xmlns:a16="http://schemas.microsoft.com/office/drawing/2014/main" id="{D63087DF-124F-EEEB-A83D-CEDD034874A3}"/>
              </a:ext>
            </a:extLst>
          </p:cNvPr>
          <p:cNvPicPr>
            <a:picLocks/>
          </p:cNvPicPr>
          <p:nvPr/>
        </p:nvPicPr>
        <p:blipFill>
          <a:blip r:embed="rId4"/>
          <a:srcRect l="24743" r="22436"/>
          <a:stretch/>
        </p:blipFill>
        <p:spPr>
          <a:xfrm>
            <a:off x="288180" y="1040869"/>
            <a:ext cx="2897946" cy="3657606"/>
          </a:xfrm>
          <a:prstGeom prst="rect">
            <a:avLst/>
          </a:prstGeom>
        </p:spPr>
      </p:pic>
      <p:pic>
        <p:nvPicPr>
          <p:cNvPr id="11" name="Picture 10" descr="A person in an astronaut suit&#10;&#10;Description automatically generated">
            <a:extLst>
              <a:ext uri="{FF2B5EF4-FFF2-40B4-BE49-F238E27FC236}">
                <a16:creationId xmlns:a16="http://schemas.microsoft.com/office/drawing/2014/main" id="{6035AA63-885C-6FFF-3F98-B79FD1693D0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179" r="22564"/>
          <a:stretch/>
        </p:blipFill>
        <p:spPr>
          <a:xfrm>
            <a:off x="6126260" y="1040868"/>
            <a:ext cx="275726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565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(16:9)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Courier New</vt:lpstr>
      <vt:lpstr>Merriweather</vt:lpstr>
      <vt:lpstr>Cambria Math</vt:lpstr>
      <vt:lpstr>Arial</vt:lpstr>
      <vt:lpstr>DM Sans</vt:lpstr>
      <vt:lpstr>Wingdings</vt:lpstr>
      <vt:lpstr>DM Sans Medium</vt:lpstr>
      <vt:lpstr>Simple Light</vt:lpstr>
      <vt:lpstr>Science Presentation</vt:lpstr>
      <vt:lpstr>Segmentation Techniques:  Super Pixelization &amp; Region Growth</vt:lpstr>
      <vt:lpstr>k-Means Clustering</vt:lpstr>
      <vt:lpstr> k-Means Clustering – ‘Distance’</vt:lpstr>
      <vt:lpstr> k-Means Clustering – Application</vt:lpstr>
      <vt:lpstr> k-Means Clustering –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taylorlabpc@outlook.com</cp:lastModifiedBy>
  <cp:revision>1</cp:revision>
  <dcterms:modified xsi:type="dcterms:W3CDTF">2024-12-09T21:40:05Z</dcterms:modified>
</cp:coreProperties>
</file>