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63" r:id="rId14"/>
    <p:sldId id="262" r:id="rId1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0" y="96"/>
      </p:cViewPr>
      <p:guideLst>
        <p:guide orient="horz" pos="10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6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2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7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7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9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BC15-DA3B-471D-A422-8AAB9444746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B65B4-8495-4EE2-84A1-40EF738AC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nimax#Minimax_theorem" TargetMode="External"/><Relationship Id="rId2" Type="http://schemas.openxmlformats.org/officeDocument/2006/relationships/hyperlink" Target="https://en.wikipedia.org/wiki/Game_theory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trategy_(game_theory)" TargetMode="External"/><Relationship Id="rId5" Type="http://schemas.openxmlformats.org/officeDocument/2006/relationships/hyperlink" Target="https://en.wikipedia.org/wiki/Perfect_information" TargetMode="External"/><Relationship Id="rId4" Type="http://schemas.openxmlformats.org/officeDocument/2006/relationships/hyperlink" Target="https://en.wikipedia.org/wiki/Zero-sum_gam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E230-F27D-B546-B451-E637ADA0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Tic Tac 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C09E-E6C5-C0DB-1FA1-07D807788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Minimax approach for having computer play unbeatable games</a:t>
            </a:r>
          </a:p>
        </p:txBody>
      </p:sp>
    </p:spTree>
    <p:extLst>
      <p:ext uri="{BB962C8B-B14F-4D97-AF65-F5344CB8AC3E}">
        <p14:creationId xmlns:p14="http://schemas.microsoft.com/office/powerpoint/2010/main" val="3995087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969B6203-02D7-045B-04EF-A852EA3F31B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307148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6" name="Table 5">
            <a:extLst>
              <a:ext uri="{FF2B5EF4-FFF2-40B4-BE49-F238E27FC236}">
                <a16:creationId xmlns:a16="http://schemas.microsoft.com/office/drawing/2014/main" id="{4B0CDB17-E606-BED6-9671-0E6D59FED6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50" name="Table 5">
            <a:extLst>
              <a:ext uri="{FF2B5EF4-FFF2-40B4-BE49-F238E27FC236}">
                <a16:creationId xmlns:a16="http://schemas.microsoft.com/office/drawing/2014/main" id="{EE5BBB57-2B00-A634-C21C-0F66679A3E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490921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AD81063-A554-1C9F-7A0B-0F2C9C94EC36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111C-ADB7-3A6F-87D9-DB34B14A408C}"/>
              </a:ext>
            </a:extLst>
          </p:cNvPr>
          <p:cNvCxnSpPr>
            <a:endCxn id="145" idx="1"/>
          </p:cNvCxnSpPr>
          <p:nvPr/>
        </p:nvCxnSpPr>
        <p:spPr>
          <a:xfrm flipV="1">
            <a:off x="1704536" y="3417356"/>
            <a:ext cx="1302749" cy="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F96E6-C209-14FD-7D4C-342C28CD1B91}"/>
              </a:ext>
            </a:extLst>
          </p:cNvPr>
          <p:cNvCxnSpPr/>
          <p:nvPr/>
        </p:nvCxnSpPr>
        <p:spPr>
          <a:xfrm>
            <a:off x="1704536" y="3774870"/>
            <a:ext cx="1302749" cy="11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693086" y="157962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2AC6D8-BDCE-759D-8962-D5E762C7C66A}"/>
              </a:ext>
            </a:extLst>
          </p:cNvPr>
          <p:cNvCxnSpPr/>
          <p:nvPr/>
        </p:nvCxnSpPr>
        <p:spPr>
          <a:xfrm flipV="1">
            <a:off x="3693086" y="490921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4700AF-DE50-1707-FD42-70FEB9659353}"/>
              </a:ext>
            </a:extLst>
          </p:cNvPr>
          <p:cNvCxnSpPr>
            <a:endCxn id="198" idx="1"/>
          </p:cNvCxnSpPr>
          <p:nvPr/>
        </p:nvCxnSpPr>
        <p:spPr>
          <a:xfrm>
            <a:off x="5666523" y="4563346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14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969B6203-02D7-045B-04EF-A852EA3F31B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307148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6" name="Table 5">
            <a:extLst>
              <a:ext uri="{FF2B5EF4-FFF2-40B4-BE49-F238E27FC236}">
                <a16:creationId xmlns:a16="http://schemas.microsoft.com/office/drawing/2014/main" id="{4B0CDB17-E606-BED6-9671-0E6D59FED6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7" name="Table 5">
            <a:extLst>
              <a:ext uri="{FF2B5EF4-FFF2-40B4-BE49-F238E27FC236}">
                <a16:creationId xmlns:a16="http://schemas.microsoft.com/office/drawing/2014/main" id="{45B1FE03-E79C-BF31-8B22-15A872572C7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560095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50" name="Table 5">
            <a:extLst>
              <a:ext uri="{FF2B5EF4-FFF2-40B4-BE49-F238E27FC236}">
                <a16:creationId xmlns:a16="http://schemas.microsoft.com/office/drawing/2014/main" id="{EE5BBB57-2B00-A634-C21C-0F66679A3E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490921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AD81063-A554-1C9F-7A0B-0F2C9C94EC36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111C-ADB7-3A6F-87D9-DB34B14A408C}"/>
              </a:ext>
            </a:extLst>
          </p:cNvPr>
          <p:cNvCxnSpPr>
            <a:endCxn id="145" idx="1"/>
          </p:cNvCxnSpPr>
          <p:nvPr/>
        </p:nvCxnSpPr>
        <p:spPr>
          <a:xfrm flipV="1">
            <a:off x="1704536" y="3417356"/>
            <a:ext cx="1302749" cy="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F96E6-C209-14FD-7D4C-342C28CD1B91}"/>
              </a:ext>
            </a:extLst>
          </p:cNvPr>
          <p:cNvCxnSpPr/>
          <p:nvPr/>
        </p:nvCxnSpPr>
        <p:spPr>
          <a:xfrm>
            <a:off x="1704536" y="3774870"/>
            <a:ext cx="1302749" cy="11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693086" y="157962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2AC6D8-BDCE-759D-8962-D5E762C7C66A}"/>
              </a:ext>
            </a:extLst>
          </p:cNvPr>
          <p:cNvCxnSpPr/>
          <p:nvPr/>
        </p:nvCxnSpPr>
        <p:spPr>
          <a:xfrm flipV="1">
            <a:off x="3693086" y="490921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7E8FDF-C699-AAD1-AEB7-F60820C58F40}"/>
              </a:ext>
            </a:extLst>
          </p:cNvPr>
          <p:cNvCxnSpPr/>
          <p:nvPr/>
        </p:nvCxnSpPr>
        <p:spPr>
          <a:xfrm>
            <a:off x="3693086" y="525508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4700AF-DE50-1707-FD42-70FEB9659353}"/>
              </a:ext>
            </a:extLst>
          </p:cNvPr>
          <p:cNvCxnSpPr>
            <a:endCxn id="198" idx="1"/>
          </p:cNvCxnSpPr>
          <p:nvPr/>
        </p:nvCxnSpPr>
        <p:spPr>
          <a:xfrm>
            <a:off x="5666523" y="4563346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6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969B6203-02D7-045B-04EF-A852EA3F31B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307148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6" name="Table 5">
            <a:extLst>
              <a:ext uri="{FF2B5EF4-FFF2-40B4-BE49-F238E27FC236}">
                <a16:creationId xmlns:a16="http://schemas.microsoft.com/office/drawing/2014/main" id="{4B0CDB17-E606-BED6-9671-0E6D59FED6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7" name="Table 5">
            <a:extLst>
              <a:ext uri="{FF2B5EF4-FFF2-40B4-BE49-F238E27FC236}">
                <a16:creationId xmlns:a16="http://schemas.microsoft.com/office/drawing/2014/main" id="{45B1FE03-E79C-BF31-8B22-15A872572C7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560095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4E3A1587-3863-71C2-450F-38D543ADEB5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60095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graphicFrame>
        <p:nvGraphicFramePr>
          <p:cNvPr id="150" name="Table 5">
            <a:extLst>
              <a:ext uri="{FF2B5EF4-FFF2-40B4-BE49-F238E27FC236}">
                <a16:creationId xmlns:a16="http://schemas.microsoft.com/office/drawing/2014/main" id="{EE5BBB57-2B00-A634-C21C-0F66679A3E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490921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AD81063-A554-1C9F-7A0B-0F2C9C94EC36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111C-ADB7-3A6F-87D9-DB34B14A408C}"/>
              </a:ext>
            </a:extLst>
          </p:cNvPr>
          <p:cNvCxnSpPr>
            <a:endCxn id="145" idx="1"/>
          </p:cNvCxnSpPr>
          <p:nvPr/>
        </p:nvCxnSpPr>
        <p:spPr>
          <a:xfrm flipV="1">
            <a:off x="1704536" y="3417356"/>
            <a:ext cx="1302749" cy="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F96E6-C209-14FD-7D4C-342C28CD1B91}"/>
              </a:ext>
            </a:extLst>
          </p:cNvPr>
          <p:cNvCxnSpPr/>
          <p:nvPr/>
        </p:nvCxnSpPr>
        <p:spPr>
          <a:xfrm>
            <a:off x="1704536" y="3774870"/>
            <a:ext cx="1302749" cy="11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693086" y="157962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2AC6D8-BDCE-759D-8962-D5E762C7C66A}"/>
              </a:ext>
            </a:extLst>
          </p:cNvPr>
          <p:cNvCxnSpPr/>
          <p:nvPr/>
        </p:nvCxnSpPr>
        <p:spPr>
          <a:xfrm flipV="1">
            <a:off x="3693086" y="490921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7E8FDF-C699-AAD1-AEB7-F60820C58F40}"/>
              </a:ext>
            </a:extLst>
          </p:cNvPr>
          <p:cNvCxnSpPr/>
          <p:nvPr/>
        </p:nvCxnSpPr>
        <p:spPr>
          <a:xfrm>
            <a:off x="3693086" y="525508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4700AF-DE50-1707-FD42-70FEB9659353}"/>
              </a:ext>
            </a:extLst>
          </p:cNvPr>
          <p:cNvCxnSpPr>
            <a:endCxn id="198" idx="1"/>
          </p:cNvCxnSpPr>
          <p:nvPr/>
        </p:nvCxnSpPr>
        <p:spPr>
          <a:xfrm>
            <a:off x="5666523" y="4563346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F75EA4-64C3-00B7-F20A-AE087337017D}"/>
              </a:ext>
            </a:extLst>
          </p:cNvPr>
          <p:cNvCxnSpPr>
            <a:endCxn id="148" idx="1"/>
          </p:cNvCxnSpPr>
          <p:nvPr/>
        </p:nvCxnSpPr>
        <p:spPr>
          <a:xfrm>
            <a:off x="5666523" y="5946826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74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969B6203-02D7-045B-04EF-A852EA3F31B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307148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6" name="Table 5">
            <a:extLst>
              <a:ext uri="{FF2B5EF4-FFF2-40B4-BE49-F238E27FC236}">
                <a16:creationId xmlns:a16="http://schemas.microsoft.com/office/drawing/2014/main" id="{4B0CDB17-E606-BED6-9671-0E6D59FED6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7" name="Table 5">
            <a:extLst>
              <a:ext uri="{FF2B5EF4-FFF2-40B4-BE49-F238E27FC236}">
                <a16:creationId xmlns:a16="http://schemas.microsoft.com/office/drawing/2014/main" id="{45B1FE03-E79C-BF31-8B22-15A872572C7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560095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4E3A1587-3863-71C2-450F-38D543ADEB5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60095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graphicFrame>
        <p:nvGraphicFramePr>
          <p:cNvPr id="150" name="Table 5">
            <a:extLst>
              <a:ext uri="{FF2B5EF4-FFF2-40B4-BE49-F238E27FC236}">
                <a16:creationId xmlns:a16="http://schemas.microsoft.com/office/drawing/2014/main" id="{EE5BBB57-2B00-A634-C21C-0F66679A3E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490921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80507"/>
              </p:ext>
            </p:extLst>
          </p:nvPr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AD81063-A554-1C9F-7A0B-0F2C9C94EC36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111C-ADB7-3A6F-87D9-DB34B14A408C}"/>
              </a:ext>
            </a:extLst>
          </p:cNvPr>
          <p:cNvCxnSpPr>
            <a:endCxn id="145" idx="1"/>
          </p:cNvCxnSpPr>
          <p:nvPr/>
        </p:nvCxnSpPr>
        <p:spPr>
          <a:xfrm flipV="1">
            <a:off x="1704536" y="3417356"/>
            <a:ext cx="1302749" cy="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F96E6-C209-14FD-7D4C-342C28CD1B91}"/>
              </a:ext>
            </a:extLst>
          </p:cNvPr>
          <p:cNvCxnSpPr/>
          <p:nvPr/>
        </p:nvCxnSpPr>
        <p:spPr>
          <a:xfrm>
            <a:off x="1704536" y="3774870"/>
            <a:ext cx="1302749" cy="11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701930" y="1602914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2AC6D8-BDCE-759D-8962-D5E762C7C66A}"/>
              </a:ext>
            </a:extLst>
          </p:cNvPr>
          <p:cNvCxnSpPr/>
          <p:nvPr/>
        </p:nvCxnSpPr>
        <p:spPr>
          <a:xfrm flipV="1">
            <a:off x="3693086" y="490921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7E8FDF-C699-AAD1-AEB7-F60820C58F40}"/>
              </a:ext>
            </a:extLst>
          </p:cNvPr>
          <p:cNvCxnSpPr/>
          <p:nvPr/>
        </p:nvCxnSpPr>
        <p:spPr>
          <a:xfrm>
            <a:off x="3693086" y="525508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4700AF-DE50-1707-FD42-70FEB9659353}"/>
              </a:ext>
            </a:extLst>
          </p:cNvPr>
          <p:cNvCxnSpPr>
            <a:endCxn id="198" idx="1"/>
          </p:cNvCxnSpPr>
          <p:nvPr/>
        </p:nvCxnSpPr>
        <p:spPr>
          <a:xfrm>
            <a:off x="5666523" y="4563346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F75EA4-64C3-00B7-F20A-AE087337017D}"/>
              </a:ext>
            </a:extLst>
          </p:cNvPr>
          <p:cNvCxnSpPr>
            <a:endCxn id="148" idx="1"/>
          </p:cNvCxnSpPr>
          <p:nvPr/>
        </p:nvCxnSpPr>
        <p:spPr>
          <a:xfrm>
            <a:off x="5666523" y="5946826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0FD071-F29E-D78D-652D-4D1A077CF2F5}"/>
              </a:ext>
            </a:extLst>
          </p:cNvPr>
          <p:cNvSpPr txBox="1"/>
          <p:nvPr/>
        </p:nvSpPr>
        <p:spPr>
          <a:xfrm>
            <a:off x="7639766" y="954074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A658A-4168-E0B0-AF8E-496219F4EE14}"/>
              </a:ext>
            </a:extLst>
          </p:cNvPr>
          <p:cNvSpPr txBox="1"/>
          <p:nvPr/>
        </p:nvSpPr>
        <p:spPr>
          <a:xfrm>
            <a:off x="7639766" y="5962237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B21426-341A-5963-8198-BC8D751B4E33}"/>
              </a:ext>
            </a:extLst>
          </p:cNvPr>
          <p:cNvSpPr txBox="1"/>
          <p:nvPr/>
        </p:nvSpPr>
        <p:spPr>
          <a:xfrm>
            <a:off x="7639766" y="4624898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B252E-6084-D633-06E7-5C734F38892F}"/>
              </a:ext>
            </a:extLst>
          </p:cNvPr>
          <p:cNvSpPr txBox="1"/>
          <p:nvPr/>
        </p:nvSpPr>
        <p:spPr>
          <a:xfrm>
            <a:off x="3705791" y="3502274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0FC23-FAD5-269B-F7C0-D952BE29148E}"/>
              </a:ext>
            </a:extLst>
          </p:cNvPr>
          <p:cNvSpPr txBox="1"/>
          <p:nvPr/>
        </p:nvSpPr>
        <p:spPr>
          <a:xfrm>
            <a:off x="5679149" y="2323190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128418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91650434"/>
              </p:ext>
            </p:extLst>
          </p:nvPr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969B6203-02D7-045B-04EF-A852EA3F31B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307148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6" name="Table 5">
            <a:extLst>
              <a:ext uri="{FF2B5EF4-FFF2-40B4-BE49-F238E27FC236}">
                <a16:creationId xmlns:a16="http://schemas.microsoft.com/office/drawing/2014/main" id="{4B0CDB17-E606-BED6-9671-0E6D59FED6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7" name="Table 5">
            <a:extLst>
              <a:ext uri="{FF2B5EF4-FFF2-40B4-BE49-F238E27FC236}">
                <a16:creationId xmlns:a16="http://schemas.microsoft.com/office/drawing/2014/main" id="{45B1FE03-E79C-BF31-8B22-15A872572C7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560095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4E3A1587-3863-71C2-450F-38D543ADE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96627"/>
              </p:ext>
            </p:extLst>
          </p:nvPr>
        </p:nvGraphicFramePr>
        <p:xfrm>
          <a:off x="6953965" y="560095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graphicFrame>
        <p:nvGraphicFramePr>
          <p:cNvPr id="150" name="Table 5">
            <a:extLst>
              <a:ext uri="{FF2B5EF4-FFF2-40B4-BE49-F238E27FC236}">
                <a16:creationId xmlns:a16="http://schemas.microsoft.com/office/drawing/2014/main" id="{EE5BBB57-2B00-A634-C21C-0F66679A3E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490921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5200"/>
              </p:ext>
            </p:extLst>
          </p:nvPr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graphicFrame>
        <p:nvGraphicFramePr>
          <p:cNvPr id="198" name="Table 197">
            <a:extLst>
              <a:ext uri="{FF2B5EF4-FFF2-40B4-BE49-F238E27FC236}">
                <a16:creationId xmlns:a16="http://schemas.microsoft.com/office/drawing/2014/main" id="{BAD81063-A554-1C9F-7A0B-0F2C9C94E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94051"/>
              </p:ext>
            </p:extLst>
          </p:nvPr>
        </p:nvGraphicFramePr>
        <p:xfrm>
          <a:off x="6953965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111C-ADB7-3A6F-87D9-DB34B14A408C}"/>
              </a:ext>
            </a:extLst>
          </p:cNvPr>
          <p:cNvCxnSpPr>
            <a:endCxn id="145" idx="1"/>
          </p:cNvCxnSpPr>
          <p:nvPr/>
        </p:nvCxnSpPr>
        <p:spPr>
          <a:xfrm flipV="1">
            <a:off x="1704536" y="3417356"/>
            <a:ext cx="1302749" cy="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F96E6-C209-14FD-7D4C-342C28CD1B91}"/>
              </a:ext>
            </a:extLst>
          </p:cNvPr>
          <p:cNvCxnSpPr/>
          <p:nvPr/>
        </p:nvCxnSpPr>
        <p:spPr>
          <a:xfrm>
            <a:off x="1704536" y="3774870"/>
            <a:ext cx="1302749" cy="11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701930" y="1602914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2AC6D8-BDCE-759D-8962-D5E762C7C66A}"/>
              </a:ext>
            </a:extLst>
          </p:cNvPr>
          <p:cNvCxnSpPr/>
          <p:nvPr/>
        </p:nvCxnSpPr>
        <p:spPr>
          <a:xfrm flipV="1">
            <a:off x="3693086" y="490921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7E8FDF-C699-AAD1-AEB7-F60820C58F40}"/>
              </a:ext>
            </a:extLst>
          </p:cNvPr>
          <p:cNvCxnSpPr/>
          <p:nvPr/>
        </p:nvCxnSpPr>
        <p:spPr>
          <a:xfrm>
            <a:off x="3693086" y="525508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4700AF-DE50-1707-FD42-70FEB9659353}"/>
              </a:ext>
            </a:extLst>
          </p:cNvPr>
          <p:cNvCxnSpPr>
            <a:endCxn id="198" idx="1"/>
          </p:cNvCxnSpPr>
          <p:nvPr/>
        </p:nvCxnSpPr>
        <p:spPr>
          <a:xfrm>
            <a:off x="5666523" y="4563346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F75EA4-64C3-00B7-F20A-AE087337017D}"/>
              </a:ext>
            </a:extLst>
          </p:cNvPr>
          <p:cNvCxnSpPr>
            <a:endCxn id="148" idx="1"/>
          </p:cNvCxnSpPr>
          <p:nvPr/>
        </p:nvCxnSpPr>
        <p:spPr>
          <a:xfrm>
            <a:off x="5666523" y="5946826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40FD071-F29E-D78D-652D-4D1A077CF2F5}"/>
              </a:ext>
            </a:extLst>
          </p:cNvPr>
          <p:cNvSpPr txBox="1"/>
          <p:nvPr/>
        </p:nvSpPr>
        <p:spPr>
          <a:xfrm>
            <a:off x="7639766" y="954074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94B10-F4AA-9702-6BD8-7BB0C270A0EF}"/>
              </a:ext>
            </a:extLst>
          </p:cNvPr>
          <p:cNvSpPr txBox="1"/>
          <p:nvPr/>
        </p:nvSpPr>
        <p:spPr>
          <a:xfrm>
            <a:off x="1639429" y="3482900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E15334-438C-4DCB-5A1D-7C10313549D0}"/>
              </a:ext>
            </a:extLst>
          </p:cNvPr>
          <p:cNvSpPr txBox="1"/>
          <p:nvPr/>
        </p:nvSpPr>
        <p:spPr>
          <a:xfrm>
            <a:off x="3667118" y="5340005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BD3C81-FADF-0905-766B-A398EEFF13D1}"/>
              </a:ext>
            </a:extLst>
          </p:cNvPr>
          <p:cNvSpPr txBox="1"/>
          <p:nvPr/>
        </p:nvSpPr>
        <p:spPr>
          <a:xfrm>
            <a:off x="5654119" y="5962954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35E584-5BBC-6653-0F13-C7F635526DEA}"/>
              </a:ext>
            </a:extLst>
          </p:cNvPr>
          <p:cNvSpPr txBox="1"/>
          <p:nvPr/>
        </p:nvSpPr>
        <p:spPr>
          <a:xfrm>
            <a:off x="5654119" y="4614970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7A658A-4168-E0B0-AF8E-496219F4EE14}"/>
              </a:ext>
            </a:extLst>
          </p:cNvPr>
          <p:cNvSpPr txBox="1"/>
          <p:nvPr/>
        </p:nvSpPr>
        <p:spPr>
          <a:xfrm>
            <a:off x="7639766" y="5962237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B21426-341A-5963-8198-BC8D751B4E33}"/>
              </a:ext>
            </a:extLst>
          </p:cNvPr>
          <p:cNvSpPr txBox="1"/>
          <p:nvPr/>
        </p:nvSpPr>
        <p:spPr>
          <a:xfrm>
            <a:off x="7639766" y="4624898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B252E-6084-D633-06E7-5C734F38892F}"/>
              </a:ext>
            </a:extLst>
          </p:cNvPr>
          <p:cNvSpPr txBox="1"/>
          <p:nvPr/>
        </p:nvSpPr>
        <p:spPr>
          <a:xfrm>
            <a:off x="3705791" y="3502274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01AB3F-671E-C0B9-3024-B69CC043A7B7}"/>
              </a:ext>
            </a:extLst>
          </p:cNvPr>
          <p:cNvSpPr txBox="1"/>
          <p:nvPr/>
        </p:nvSpPr>
        <p:spPr>
          <a:xfrm>
            <a:off x="5654119" y="954074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+15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0864AC-0855-4F78-A322-F725E78643B1}"/>
              </a:ext>
            </a:extLst>
          </p:cNvPr>
          <p:cNvSpPr txBox="1"/>
          <p:nvPr/>
        </p:nvSpPr>
        <p:spPr>
          <a:xfrm>
            <a:off x="3687171" y="1633643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-15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40FC23-FAD5-269B-F7C0-D952BE29148E}"/>
              </a:ext>
            </a:extLst>
          </p:cNvPr>
          <p:cNvSpPr txBox="1"/>
          <p:nvPr/>
        </p:nvSpPr>
        <p:spPr>
          <a:xfrm>
            <a:off x="5679149" y="2323190"/>
            <a:ext cx="5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-15</a:t>
            </a:r>
          </a:p>
        </p:txBody>
      </p:sp>
    </p:spTree>
    <p:extLst>
      <p:ext uri="{BB962C8B-B14F-4D97-AF65-F5344CB8AC3E}">
        <p14:creationId xmlns:p14="http://schemas.microsoft.com/office/powerpoint/2010/main" val="103553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E36D-9E59-626D-52D6-F12CE5C0F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100" dirty="0">
                <a:solidFill>
                  <a:srgbClr val="202122"/>
                </a:solidFill>
                <a:latin typeface="Arial" panose="020B0604020202020204" pitchFamily="34" charset="0"/>
              </a:rPr>
              <a:t>Von Neumann founded the field of </a:t>
            </a:r>
            <a:r>
              <a:rPr lang="en-US" sz="2100" dirty="0">
                <a:solidFill>
                  <a:srgbClr val="0645AD"/>
                </a:solidFill>
                <a:latin typeface="Arial" panose="020B0604020202020204" pitchFamily="34" charset="0"/>
                <a:hlinkClick r:id="rId2" tooltip="Game theory"/>
              </a:rPr>
              <a:t>game theory</a:t>
            </a:r>
            <a:r>
              <a:rPr lang="en-US" sz="2100" dirty="0">
                <a:solidFill>
                  <a:srgbClr val="202122"/>
                </a:solidFill>
                <a:latin typeface="Arial" panose="020B0604020202020204" pitchFamily="34" charset="0"/>
              </a:rPr>
              <a:t> as a mathematical discipline.</a:t>
            </a:r>
            <a:r>
              <a:rPr lang="en-US" sz="2100" baseline="30000" dirty="0">
                <a:solidFill>
                  <a:srgbClr val="0645AD"/>
                </a:solidFill>
                <a:latin typeface="Arial" panose="020B0604020202020204" pitchFamily="34" charset="0"/>
              </a:rPr>
              <a:t>  </a:t>
            </a:r>
            <a:r>
              <a:rPr lang="en-US" sz="2100" dirty="0">
                <a:solidFill>
                  <a:srgbClr val="202122"/>
                </a:solidFill>
                <a:latin typeface="Arial" panose="020B0604020202020204" pitchFamily="34" charset="0"/>
              </a:rPr>
              <a:t>He proved his </a:t>
            </a:r>
            <a:r>
              <a:rPr lang="en-US" sz="2100" dirty="0">
                <a:solidFill>
                  <a:srgbClr val="0645AD"/>
                </a:solidFill>
                <a:latin typeface="Arial" panose="020B0604020202020204" pitchFamily="34" charset="0"/>
                <a:hlinkClick r:id="rId3" tooltip="Minimax"/>
              </a:rPr>
              <a:t>minimax theorem</a:t>
            </a:r>
            <a:r>
              <a:rPr lang="en-US" sz="2100" dirty="0">
                <a:solidFill>
                  <a:srgbClr val="202122"/>
                </a:solidFill>
                <a:latin typeface="Arial" panose="020B0604020202020204" pitchFamily="34" charset="0"/>
              </a:rPr>
              <a:t> in 1928. It establishes that in </a:t>
            </a:r>
            <a:r>
              <a:rPr lang="en-US" sz="2100" dirty="0">
                <a:solidFill>
                  <a:srgbClr val="0645AD"/>
                </a:solidFill>
                <a:latin typeface="Arial" panose="020B0604020202020204" pitchFamily="34" charset="0"/>
                <a:hlinkClick r:id="rId4" tooltip="Zero-sum game"/>
              </a:rPr>
              <a:t>zero-sum games</a:t>
            </a:r>
            <a:r>
              <a:rPr lang="en-US" sz="2100" dirty="0">
                <a:solidFill>
                  <a:srgbClr val="202122"/>
                </a:solidFill>
                <a:latin typeface="Arial" panose="020B0604020202020204" pitchFamily="34" charset="0"/>
              </a:rPr>
              <a:t> with </a:t>
            </a:r>
            <a:r>
              <a:rPr lang="en-US" sz="2100" dirty="0">
                <a:solidFill>
                  <a:srgbClr val="0645AD"/>
                </a:solidFill>
                <a:latin typeface="Arial" panose="020B0604020202020204" pitchFamily="34" charset="0"/>
                <a:hlinkClick r:id="rId5" tooltip="Perfect information"/>
              </a:rPr>
              <a:t>perfect information</a:t>
            </a:r>
            <a:r>
              <a:rPr lang="en-US" sz="2100" dirty="0">
                <a:solidFill>
                  <a:srgbClr val="202122"/>
                </a:solidFill>
                <a:latin typeface="Arial" panose="020B0604020202020204" pitchFamily="34" charset="0"/>
              </a:rPr>
              <a:t> (i.e., in which players know at each time all moves that have taken place so far), there exists a pair of </a:t>
            </a:r>
            <a:r>
              <a:rPr lang="en-US" sz="2100" dirty="0">
                <a:solidFill>
                  <a:srgbClr val="0645AD"/>
                </a:solidFill>
                <a:latin typeface="Arial" panose="020B0604020202020204" pitchFamily="34" charset="0"/>
                <a:hlinkClick r:id="rId6" tooltip="Strategy (game theory)"/>
              </a:rPr>
              <a:t>strategies</a:t>
            </a:r>
            <a:r>
              <a:rPr lang="en-US" sz="2100" dirty="0">
                <a:solidFill>
                  <a:srgbClr val="202122"/>
                </a:solidFill>
                <a:latin typeface="Arial" panose="020B0604020202020204" pitchFamily="34" charset="0"/>
              </a:rPr>
              <a:t> for both players that allows each to minimize his maximum losses. When examining every possible strategy, a player must consider all the possible responses of his adversary. The player then plays out the strategy that will result in the minimization of his maximum loss.</a:t>
            </a:r>
            <a:endParaRPr lang="en-US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F3D00-1B0C-2BEB-1229-43967FDF5A6E}"/>
              </a:ext>
            </a:extLst>
          </p:cNvPr>
          <p:cNvSpPr txBox="1"/>
          <p:nvPr/>
        </p:nvSpPr>
        <p:spPr>
          <a:xfrm>
            <a:off x="937071" y="3869197"/>
            <a:ext cx="6642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Wikipedia 2022</a:t>
            </a:r>
          </a:p>
        </p:txBody>
      </p:sp>
    </p:spTree>
    <p:extLst>
      <p:ext uri="{BB962C8B-B14F-4D97-AF65-F5344CB8AC3E}">
        <p14:creationId xmlns:p14="http://schemas.microsoft.com/office/powerpoint/2010/main" val="123522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8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6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693086" y="157962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7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969B6203-02D7-045B-04EF-A852EA3F31B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307148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111C-ADB7-3A6F-87D9-DB34B14A408C}"/>
              </a:ext>
            </a:extLst>
          </p:cNvPr>
          <p:cNvCxnSpPr>
            <a:endCxn id="145" idx="1"/>
          </p:cNvCxnSpPr>
          <p:nvPr/>
        </p:nvCxnSpPr>
        <p:spPr>
          <a:xfrm flipV="1">
            <a:off x="1704536" y="3417356"/>
            <a:ext cx="1302749" cy="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693086" y="157962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569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969B6203-02D7-045B-04EF-A852EA3F31B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307148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50" name="Table 5">
            <a:extLst>
              <a:ext uri="{FF2B5EF4-FFF2-40B4-BE49-F238E27FC236}">
                <a16:creationId xmlns:a16="http://schemas.microsoft.com/office/drawing/2014/main" id="{EE5BBB57-2B00-A634-C21C-0F66679A3E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490921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111C-ADB7-3A6F-87D9-DB34B14A408C}"/>
              </a:ext>
            </a:extLst>
          </p:cNvPr>
          <p:cNvCxnSpPr>
            <a:endCxn id="145" idx="1"/>
          </p:cNvCxnSpPr>
          <p:nvPr/>
        </p:nvCxnSpPr>
        <p:spPr>
          <a:xfrm flipV="1">
            <a:off x="1704536" y="3417356"/>
            <a:ext cx="1302749" cy="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F96E6-C209-14FD-7D4C-342C28CD1B91}"/>
              </a:ext>
            </a:extLst>
          </p:cNvPr>
          <p:cNvCxnSpPr/>
          <p:nvPr/>
        </p:nvCxnSpPr>
        <p:spPr>
          <a:xfrm>
            <a:off x="1704536" y="3774870"/>
            <a:ext cx="1302749" cy="11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693086" y="157962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6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16B03983-DA7D-9B90-1E2F-8AFD7738F17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123375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0" name="Table 5">
            <a:extLst>
              <a:ext uri="{FF2B5EF4-FFF2-40B4-BE49-F238E27FC236}">
                <a16:creationId xmlns:a16="http://schemas.microsoft.com/office/drawing/2014/main" id="{AF129C05-2FA5-C199-3112-21E60906195C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7035" y="192549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31" name="Table 5">
            <a:extLst>
              <a:ext uri="{FF2B5EF4-FFF2-40B4-BE49-F238E27FC236}">
                <a16:creationId xmlns:a16="http://schemas.microsoft.com/office/drawing/2014/main" id="{B5A1C628-7C51-0982-EE8E-55CC8D41519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3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2" name="Table 5">
            <a:extLst>
              <a:ext uri="{FF2B5EF4-FFF2-40B4-BE49-F238E27FC236}">
                <a16:creationId xmlns:a16="http://schemas.microsoft.com/office/drawing/2014/main" id="{F6C2C556-CD99-7C81-5530-139AA56509A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927810" y="3083130"/>
          <a:ext cx="776726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317338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274320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5" name="Table 5">
            <a:extLst>
              <a:ext uri="{FF2B5EF4-FFF2-40B4-BE49-F238E27FC236}">
                <a16:creationId xmlns:a16="http://schemas.microsoft.com/office/drawing/2014/main" id="{969B6203-02D7-045B-04EF-A852EA3F31BD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307148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46" name="Table 5">
            <a:extLst>
              <a:ext uri="{FF2B5EF4-FFF2-40B4-BE49-F238E27FC236}">
                <a16:creationId xmlns:a16="http://schemas.microsoft.com/office/drawing/2014/main" id="{4B0CDB17-E606-BED6-9671-0E6D59FED69B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980722" y="421747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50" name="Table 5">
            <a:extLst>
              <a:ext uri="{FF2B5EF4-FFF2-40B4-BE49-F238E27FC236}">
                <a16:creationId xmlns:a16="http://schemas.microsoft.com/office/drawing/2014/main" id="{EE5BBB57-2B00-A634-C21C-0F66679A3EE8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3007285" y="4909216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456832372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40080753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1538180067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269992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728499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163329"/>
                  </a:ext>
                </a:extLst>
              </a:tr>
            </a:tbl>
          </a:graphicData>
        </a:graphic>
      </p:graphicFrame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B5D5A89D-674F-9C0B-A5F0-A7E3384AF6B7}"/>
              </a:ext>
            </a:extLst>
          </p:cNvPr>
          <p:cNvGraphicFramePr>
            <a:graphicFrameLocks noGrp="1"/>
          </p:cNvGraphicFramePr>
          <p:nvPr/>
        </p:nvGraphicFramePr>
        <p:xfrm>
          <a:off x="6953965" y="542015"/>
          <a:ext cx="685801" cy="691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413">
                  <a:extLst>
                    <a:ext uri="{9D8B030D-6E8A-4147-A177-3AD203B41FA5}">
                      <a16:colId xmlns:a16="http://schemas.microsoft.com/office/drawing/2014/main" val="3021300531"/>
                    </a:ext>
                  </a:extLst>
                </a:gridCol>
                <a:gridCol w="226413">
                  <a:extLst>
                    <a:ext uri="{9D8B030D-6E8A-4147-A177-3AD203B41FA5}">
                      <a16:colId xmlns:a16="http://schemas.microsoft.com/office/drawing/2014/main" val="1218464224"/>
                    </a:ext>
                  </a:extLst>
                </a:gridCol>
                <a:gridCol w="232975">
                  <a:extLst>
                    <a:ext uri="{9D8B030D-6E8A-4147-A177-3AD203B41FA5}">
                      <a16:colId xmlns:a16="http://schemas.microsoft.com/office/drawing/2014/main" val="872283660"/>
                    </a:ext>
                  </a:extLst>
                </a:gridCol>
              </a:tblGrid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5381"/>
                  </a:ext>
                </a:extLst>
              </a:tr>
              <a:tr h="224809"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070036"/>
                  </a:ext>
                </a:extLst>
              </a:tr>
              <a:tr h="230495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</a:t>
                      </a:r>
                    </a:p>
                  </a:txBody>
                  <a:tcPr marL="79832" marR="17618" marT="8610" marB="861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79832" marR="17618" marT="8610" marB="86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918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825515-56B2-75EA-3F53-13904FCBF172}"/>
              </a:ext>
            </a:extLst>
          </p:cNvPr>
          <p:cNvCxnSpPr/>
          <p:nvPr/>
        </p:nvCxnSpPr>
        <p:spPr>
          <a:xfrm flipV="1">
            <a:off x="1704536" y="1925495"/>
            <a:ext cx="1302749" cy="114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C1111C-ADB7-3A6F-87D9-DB34B14A408C}"/>
              </a:ext>
            </a:extLst>
          </p:cNvPr>
          <p:cNvCxnSpPr>
            <a:endCxn id="145" idx="1"/>
          </p:cNvCxnSpPr>
          <p:nvPr/>
        </p:nvCxnSpPr>
        <p:spPr>
          <a:xfrm flipV="1">
            <a:off x="1704536" y="3417356"/>
            <a:ext cx="1302749" cy="1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4F96E6-C209-14FD-7D4C-342C28CD1B91}"/>
              </a:ext>
            </a:extLst>
          </p:cNvPr>
          <p:cNvCxnSpPr/>
          <p:nvPr/>
        </p:nvCxnSpPr>
        <p:spPr>
          <a:xfrm>
            <a:off x="1704536" y="3774870"/>
            <a:ext cx="1302749" cy="11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7B3A79-ADF4-2711-0CDC-23C2F38F9873}"/>
              </a:ext>
            </a:extLst>
          </p:cNvPr>
          <p:cNvCxnSpPr/>
          <p:nvPr/>
        </p:nvCxnSpPr>
        <p:spPr>
          <a:xfrm flipV="1">
            <a:off x="3693086" y="123375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F5E65-9B2F-9E35-FED9-E25E7FF24F08}"/>
              </a:ext>
            </a:extLst>
          </p:cNvPr>
          <p:cNvCxnSpPr/>
          <p:nvPr/>
        </p:nvCxnSpPr>
        <p:spPr>
          <a:xfrm>
            <a:off x="3693086" y="1579625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2AC6D8-BDCE-759D-8962-D5E762C7C66A}"/>
              </a:ext>
            </a:extLst>
          </p:cNvPr>
          <p:cNvCxnSpPr/>
          <p:nvPr/>
        </p:nvCxnSpPr>
        <p:spPr>
          <a:xfrm flipV="1">
            <a:off x="3693086" y="4909216"/>
            <a:ext cx="1287636" cy="34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F9425E-2996-DDC2-878D-7DB94AB9021B}"/>
              </a:ext>
            </a:extLst>
          </p:cNvPr>
          <p:cNvCxnSpPr>
            <a:endCxn id="197" idx="1"/>
          </p:cNvCxnSpPr>
          <p:nvPr/>
        </p:nvCxnSpPr>
        <p:spPr>
          <a:xfrm>
            <a:off x="5666523" y="887885"/>
            <a:ext cx="1287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99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815</Words>
  <Application>Microsoft Office PowerPoint</Application>
  <PresentationFormat>Letter Paper (8.5x11 in)</PresentationFormat>
  <Paragraphs>683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Tic Tac Toe</vt:lpstr>
      <vt:lpstr>Von Neumann founded the field of game theory as a mathematical discipline.  He proved his minimax theorem in 1928. It establishes that in zero-sum games with perfect information (i.e., in which players know at each time all moves that have taken place so far), there exists a pair of strategies for both players that allows each to minimize his maximum losses. When examining every possible strategy, a player must consider all the possible responses of his adversary. The player then plays out the strategy that will result in the minimization of his maximum loss.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Slotpole</dc:creator>
  <cp:lastModifiedBy>R</cp:lastModifiedBy>
  <cp:revision>12</cp:revision>
  <dcterms:created xsi:type="dcterms:W3CDTF">2022-05-01T16:03:23Z</dcterms:created>
  <dcterms:modified xsi:type="dcterms:W3CDTF">2023-04-20T18:54:22Z</dcterms:modified>
</cp:coreProperties>
</file>