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65" r:id="rId2"/>
    <p:sldId id="870" r:id="rId3"/>
    <p:sldId id="885" r:id="rId4"/>
    <p:sldId id="886" r:id="rId5"/>
    <p:sldId id="890" r:id="rId6"/>
    <p:sldId id="892" r:id="rId7"/>
    <p:sldId id="889" r:id="rId8"/>
    <p:sldId id="893" r:id="rId9"/>
    <p:sldId id="891" r:id="rId10"/>
    <p:sldId id="894" r:id="rId11"/>
    <p:sldId id="887" r:id="rId12"/>
    <p:sldId id="89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1BB6-96BB-41B1-B77C-F824A78AB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0" y="720000"/>
            <a:ext cx="7920000" cy="25200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DC96A-BEB6-4F04-8595-98112841B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3600000"/>
            <a:ext cx="7920000" cy="18000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BAEB8-F237-43AC-995C-58353D3B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D26E-D584-476D-8C45-E2B47EB91256}" type="datetime1">
              <a:rPr lang="en-US" smtClean="0"/>
              <a:t>8/19/2020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F94BE-D933-4338-A6E1-5205931B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CONFIDENTIAL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CA773-AB93-45A8-BDFD-7610FD5B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0787-DB77-40B9-9482-383298C7C168}" type="slidenum">
              <a:rPr lang="pt-BR" smtClean="0"/>
              <a:pPr/>
              <a:t>‹#›</a:t>
            </a:fld>
            <a:endParaRPr lang="pt-BR" dirty="0"/>
          </a:p>
        </p:txBody>
      </p:sp>
      <p:pic>
        <p:nvPicPr>
          <p:cNvPr id="14" name="Picture 13" descr="A picture containing ray, animal, fish&#10;&#10;Description automatically generated">
            <a:extLst>
              <a:ext uri="{FF2B5EF4-FFF2-40B4-BE49-F238E27FC236}">
                <a16:creationId xmlns:a16="http://schemas.microsoft.com/office/drawing/2014/main" id="{CE95FDA7-599C-4D3D-B640-825CBEC74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9834" r="578" b="27766"/>
          <a:stretch/>
        </p:blipFill>
        <p:spPr>
          <a:xfrm rot="5400000">
            <a:off x="-1629000" y="1629000"/>
            <a:ext cx="6858000" cy="3600000"/>
          </a:xfrm>
          <a:prstGeom prst="rect">
            <a:avLst/>
          </a:prstGeom>
        </p:spPr>
      </p:pic>
      <p:pic>
        <p:nvPicPr>
          <p:cNvPr id="8" name="Picture 7" descr="A picture containing ray, animal, fish&#10;&#10;Description automatically generated">
            <a:extLst>
              <a:ext uri="{FF2B5EF4-FFF2-40B4-BE49-F238E27FC236}">
                <a16:creationId xmlns:a16="http://schemas.microsoft.com/office/drawing/2014/main" id="{F320B7FA-263E-4C5D-AC26-FB79D8870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9834" r="578" b="27766"/>
          <a:stretch/>
        </p:blipFill>
        <p:spPr>
          <a:xfrm rot="5400000">
            <a:off x="-1629000" y="1629000"/>
            <a:ext cx="6858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0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BA4CB-DEF1-4764-AB72-C132235FE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0000" y="180000"/>
            <a:ext cx="2520000" cy="6120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2B1FA-2BFD-4211-B735-CC39610A6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180000"/>
            <a:ext cx="8460000" cy="612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E8C4-6FF5-4912-BBAC-1456323A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4A72-94A6-4FC2-8A69-FAD9A04D4A70}" type="datetime1">
              <a:rPr lang="en-US" smtClean="0"/>
              <a:t>8/19/2020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115F-8998-4695-A25C-7959017D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CONFIDENTIAL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74A30-B354-4C97-A873-883D2CEC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0787-DB77-40B9-9482-383298C7C168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51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99BA6-A5D4-4600-88FD-3753FB99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1E85-1BB7-4987-A75C-F1FCDF92FD44}" type="datetime1">
              <a:rPr lang="en-US" smtClean="0"/>
              <a:t>8/19/2020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AB80C-D0EF-4FE6-988B-923D3DAB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CONFIDENTIAL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DF2EA-47AE-4DA5-A0BA-9ED9682E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0787-DB77-40B9-9482-383298C7C168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E0CA6-18DE-4161-9A75-42239DF656F6}"/>
              </a:ext>
            </a:extLst>
          </p:cNvPr>
          <p:cNvSpPr txBox="1"/>
          <p:nvPr/>
        </p:nvSpPr>
        <p:spPr>
          <a:xfrm>
            <a:off x="4296000" y="2844000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pt-BR" sz="4000" b="1" dirty="0">
                <a:solidFill>
                  <a:srgbClr val="007DB7"/>
                </a:solidFill>
                <a:latin typeface="Gill Sans Nova" panose="020B0602020104020203" pitchFamily="34" charset="0"/>
              </a:rPr>
              <a:t>HT MICRON</a:t>
            </a:r>
            <a:endParaRPr lang="en-US" sz="4000" b="1" dirty="0">
              <a:solidFill>
                <a:srgbClr val="007DB7"/>
              </a:solidFill>
              <a:latin typeface="Gill Sans Nova" panose="020B06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87DF7-92EC-47BC-B517-3BC527DF0B7A}"/>
              </a:ext>
            </a:extLst>
          </p:cNvPr>
          <p:cNvSpPr txBox="1"/>
          <p:nvPr/>
        </p:nvSpPr>
        <p:spPr>
          <a:xfrm>
            <a:off x="4296000" y="3348000"/>
            <a:ext cx="3600000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pt-BR" sz="2600" b="0" dirty="0">
                <a:solidFill>
                  <a:srgbClr val="007DB7"/>
                </a:solidFill>
                <a:latin typeface="Gill Sans Nova" panose="020B0602020104020203" pitchFamily="34" charset="0"/>
              </a:rPr>
              <a:t>www.htmicron.com.br</a:t>
            </a:r>
            <a:endParaRPr lang="en-US" sz="2600" b="0" dirty="0">
              <a:solidFill>
                <a:srgbClr val="007DB7"/>
              </a:solidFill>
              <a:latin typeface="Gill Sans Nova" panose="020B06020201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6B33B4-0A1E-4EEB-A2BC-13882BDD7C87}"/>
              </a:ext>
            </a:extLst>
          </p:cNvPr>
          <p:cNvSpPr/>
          <p:nvPr/>
        </p:nvSpPr>
        <p:spPr>
          <a:xfrm>
            <a:off x="0" y="6409678"/>
            <a:ext cx="1589103" cy="430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91C00-1E76-4E21-8D3D-3FA015CECD3E}"/>
              </a:ext>
            </a:extLst>
          </p:cNvPr>
          <p:cNvSpPr txBox="1"/>
          <p:nvPr/>
        </p:nvSpPr>
        <p:spPr>
          <a:xfrm>
            <a:off x="4296000" y="2844000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pt-BR" sz="4000" b="1" dirty="0">
                <a:solidFill>
                  <a:srgbClr val="007DB7"/>
                </a:solidFill>
                <a:latin typeface="Gill Sans Nova" panose="020B0602020104020203" pitchFamily="34" charset="0"/>
              </a:rPr>
              <a:t>HT MICRON</a:t>
            </a:r>
            <a:endParaRPr lang="en-US" sz="4000" b="1" dirty="0">
              <a:solidFill>
                <a:srgbClr val="007DB7"/>
              </a:solidFill>
              <a:latin typeface="Gill Sans Nova" panose="020B06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F8891-F3CA-4EB1-B6A6-50BA265750AA}"/>
              </a:ext>
            </a:extLst>
          </p:cNvPr>
          <p:cNvSpPr txBox="1"/>
          <p:nvPr/>
        </p:nvSpPr>
        <p:spPr>
          <a:xfrm>
            <a:off x="4296000" y="3348000"/>
            <a:ext cx="3600000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pt-BR" sz="2600" b="0" dirty="0">
                <a:solidFill>
                  <a:srgbClr val="007DB7"/>
                </a:solidFill>
                <a:latin typeface="Gill Sans Nova" panose="020B0602020104020203" pitchFamily="34" charset="0"/>
              </a:rPr>
              <a:t>www.htmicron.com.br</a:t>
            </a:r>
            <a:endParaRPr lang="en-US" sz="2600" b="0" dirty="0">
              <a:solidFill>
                <a:srgbClr val="007DB7"/>
              </a:solidFill>
              <a:latin typeface="Gill Sans Nova" panose="020B06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1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s">
    <p:bg>
      <p:bgPr>
        <a:solidFill>
          <a:srgbClr val="007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99BA6-A5D4-4600-88FD-3753FB99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BE0F-8B60-4D33-BDD3-2E4BAE38D38B}" type="datetime1">
              <a:rPr lang="en-US" smtClean="0"/>
              <a:t>8/19/2020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AB80C-D0EF-4FE6-988B-923D3DAB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CONFIDENTIAL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DF2EA-47AE-4DA5-A0BA-9ED9682E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0787-DB77-40B9-9482-383298C7C168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3178FD-D7D4-4AB7-8EC0-72642D1F41F4}"/>
              </a:ext>
            </a:extLst>
          </p:cNvPr>
          <p:cNvSpPr>
            <a:spLocks noChangeArrowheads="1"/>
          </p:cNvSpPr>
          <p:nvPr/>
        </p:nvSpPr>
        <p:spPr bwMode="auto">
          <a:xfrm rot="3138">
            <a:off x="1619958" y="1980065"/>
            <a:ext cx="8999772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ko-KR" altLang="en-US" sz="4000" dirty="0">
                <a:solidFill>
                  <a:schemeClr val="bg1"/>
                </a:solidFill>
                <a:latin typeface="+mj-lt"/>
              </a:rPr>
              <a:t>감사합니다</a:t>
            </a:r>
            <a:endParaRPr lang="en-US" altLang="ko-KR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CaixaDeTexto 7">
            <a:extLst>
              <a:ext uri="{FF2B5EF4-FFF2-40B4-BE49-F238E27FC236}">
                <a16:creationId xmlns:a16="http://schemas.microsoft.com/office/drawing/2014/main" id="{08CBBE0C-0620-4F49-8435-06B241B27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954" y="3935419"/>
            <a:ext cx="5428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 eaLnBrk="0" hangingPunct="0">
              <a:spcBef>
                <a:spcPct val="20000"/>
              </a:spcBef>
            </a:pPr>
            <a:r>
              <a:rPr lang="pt-BR" sz="1800" dirty="0">
                <a:solidFill>
                  <a:schemeClr val="bg1"/>
                </a:solidFill>
                <a:latin typeface="+mj-lt"/>
              </a:rPr>
              <a:t>e-mail: support_iot@htmicron.com.br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09D351-EE2B-4432-BB3D-AB1C56824153}"/>
              </a:ext>
            </a:extLst>
          </p:cNvPr>
          <p:cNvSpPr/>
          <p:nvPr/>
        </p:nvSpPr>
        <p:spPr>
          <a:xfrm>
            <a:off x="5867400" y="4720291"/>
            <a:ext cx="54864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bg2"/>
                </a:solidFill>
                <a:latin typeface="+mj-lt"/>
              </a:rPr>
              <a:t>The information contained in this presentation are property of</a:t>
            </a:r>
          </a:p>
          <a:p>
            <a:pPr algn="r"/>
            <a:r>
              <a:rPr lang="en-US" sz="1100" dirty="0">
                <a:solidFill>
                  <a:schemeClr val="bg2"/>
                </a:solidFill>
                <a:latin typeface="+mj-lt"/>
              </a:rPr>
              <a:t>HT Micron Semiconductor and might be changed without notice</a:t>
            </a:r>
          </a:p>
          <a:p>
            <a:pPr algn="r"/>
            <a:r>
              <a:rPr lang="en-US" sz="1100" dirty="0">
                <a:solidFill>
                  <a:schemeClr val="bg2"/>
                </a:solidFill>
                <a:latin typeface="+mj-lt"/>
              </a:rPr>
              <a:t>Images are illustrative</a:t>
            </a:r>
          </a:p>
          <a:p>
            <a:pPr algn="r"/>
            <a:endParaRPr lang="en-US" sz="1100" dirty="0">
              <a:solidFill>
                <a:schemeClr val="bg2"/>
              </a:solidFill>
              <a:latin typeface="+mj-lt"/>
            </a:endParaRPr>
          </a:p>
          <a:p>
            <a:pPr algn="r"/>
            <a:r>
              <a:rPr lang="pt-BR" sz="1100" dirty="0">
                <a:solidFill>
                  <a:schemeClr val="bg2"/>
                </a:solidFill>
                <a:latin typeface="+mj-lt"/>
              </a:rPr>
              <a:t>As informações contidas neste material são de propriedade da empresa </a:t>
            </a:r>
          </a:p>
          <a:p>
            <a:pPr algn="r"/>
            <a:r>
              <a:rPr lang="pt-BR" sz="1100" dirty="0">
                <a:solidFill>
                  <a:schemeClr val="bg2"/>
                </a:solidFill>
                <a:latin typeface="+mj-lt"/>
              </a:rPr>
              <a:t>HT Micron Semicondutores podendo ser alteradas sem aviso prévio </a:t>
            </a:r>
          </a:p>
          <a:p>
            <a:pPr algn="r"/>
            <a:r>
              <a:rPr lang="pt-BR" sz="1100" dirty="0">
                <a:solidFill>
                  <a:schemeClr val="bg2"/>
                </a:solidFill>
                <a:latin typeface="+mj-lt"/>
              </a:rPr>
              <a:t>Imagens meramente ilustrativas</a:t>
            </a:r>
          </a:p>
        </p:txBody>
      </p:sp>
      <p:sp>
        <p:nvSpPr>
          <p:cNvPr id="11" name="Retângulo 1">
            <a:extLst>
              <a:ext uri="{FF2B5EF4-FFF2-40B4-BE49-F238E27FC236}">
                <a16:creationId xmlns:a16="http://schemas.microsoft.com/office/drawing/2014/main" id="{69FBDF13-3453-4658-91B2-86EFAE1A885C}"/>
              </a:ext>
            </a:extLst>
          </p:cNvPr>
          <p:cNvSpPr/>
          <p:nvPr/>
        </p:nvSpPr>
        <p:spPr>
          <a:xfrm>
            <a:off x="1620000" y="1260000"/>
            <a:ext cx="9000000" cy="70788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4000" b="1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12" name="Retângulo 5">
            <a:extLst>
              <a:ext uri="{FF2B5EF4-FFF2-40B4-BE49-F238E27FC236}">
                <a16:creationId xmlns:a16="http://schemas.microsoft.com/office/drawing/2014/main" id="{DA20BDD5-DAB0-4AFB-9F73-1E69D4599E2A}"/>
              </a:ext>
            </a:extLst>
          </p:cNvPr>
          <p:cNvSpPr/>
          <p:nvPr/>
        </p:nvSpPr>
        <p:spPr>
          <a:xfrm>
            <a:off x="1619678" y="2700000"/>
            <a:ext cx="9000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hangingPunct="0">
              <a:spcBef>
                <a:spcPct val="20000"/>
              </a:spcBef>
            </a:pPr>
            <a:r>
              <a:rPr lang="pt-BR" sz="4000" b="1" dirty="0">
                <a:solidFill>
                  <a:schemeClr val="bg1"/>
                </a:solidFill>
                <a:latin typeface="+mj-lt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870360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Blue">
    <p:bg>
      <p:bgPr>
        <a:solidFill>
          <a:srgbClr val="007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7286C-6331-4BC9-A93B-1815E52C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0A9CB-76FA-4B78-8767-7BA68A25063B}" type="datetime1">
              <a:rPr lang="en-US" smtClean="0"/>
              <a:t>8/19/2020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04741-37E2-4C68-B94A-13437A11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CONFIDENTIAL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15455-CFCD-4125-92D8-E283C0A4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0787-DB77-40B9-9482-383298C7C168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0412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F4BC135-8493-49DB-AAAB-DDC4F516D358}"/>
              </a:ext>
            </a:extLst>
          </p:cNvPr>
          <p:cNvSpPr/>
          <p:nvPr userDrawn="1"/>
        </p:nvSpPr>
        <p:spPr>
          <a:xfrm>
            <a:off x="0" y="5138057"/>
            <a:ext cx="12192000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8AAC58-4CF8-403B-9392-36F6E69B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A52D-62DD-41F8-B13E-7CA3CB4F14BF}" type="datetime1">
              <a:rPr lang="en-US" smtClean="0"/>
              <a:t>8/19/2020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4718D4-CD1D-4690-8CDE-26B54DE0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CONFIDENTIAL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170F27-D85A-482C-822E-43F68073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0787-DB77-40B9-9482-383298C7C168}" type="slidenum">
              <a:rPr lang="pt-BR" smtClean="0"/>
              <a:pPr/>
              <a:t>‹#›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EA61C52-D9BC-4C7D-8671-B04E469EC3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729000"/>
            <a:ext cx="72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5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AE76-91E1-4877-ACEA-EB382C8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25B1-B3EB-4A05-AB31-5356704B5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16E19-9B1B-49F4-A3B6-64ECE778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935B-7CF7-4B3E-A632-334A4E7696DB}" type="datetime1">
              <a:rPr lang="en-US" smtClean="0"/>
              <a:t>8/19/2020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973EB-0183-4DE7-969C-F6350DBE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CONFIDENTIAL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B4869-8312-43D5-8B18-3D6EB525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0787-DB77-40B9-9482-383298C7C168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101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7037-ADA3-4DAC-857F-7A7BE828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0" y="1440000"/>
            <a:ext cx="7920000" cy="28800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947AA-F7A2-4F9C-8E6C-706B15979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0" y="4320000"/>
            <a:ext cx="7920000" cy="144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CCA21-DAF2-4CBB-BBCC-3C0646BB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5B31-3597-4BEC-9520-A8B4483152A8}" type="datetime1">
              <a:rPr lang="en-US" smtClean="0"/>
              <a:t>8/19/2020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A1593-39DB-4E67-9D30-366D9DDB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CONFIDENTIAL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030A8-6E6F-456A-8580-A6344AA4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0787-DB77-40B9-9482-383298C7C168}" type="slidenum">
              <a:rPr lang="pt-BR" smtClean="0"/>
              <a:pPr/>
              <a:t>‹#›</a:t>
            </a:fld>
            <a:endParaRPr lang="pt-BR" dirty="0"/>
          </a:p>
        </p:txBody>
      </p:sp>
      <p:pic>
        <p:nvPicPr>
          <p:cNvPr id="10" name="Picture 9" descr="A picture containing ray, animal, fish&#10;&#10;Description automatically generated">
            <a:extLst>
              <a:ext uri="{FF2B5EF4-FFF2-40B4-BE49-F238E27FC236}">
                <a16:creationId xmlns:a16="http://schemas.microsoft.com/office/drawing/2014/main" id="{B5705DB4-C3EC-487D-B5C4-0763C71D6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9834" r="578" b="27766"/>
          <a:stretch/>
        </p:blipFill>
        <p:spPr>
          <a:xfrm rot="5400000">
            <a:off x="-1629000" y="1629000"/>
            <a:ext cx="6858000" cy="3600000"/>
          </a:xfrm>
          <a:prstGeom prst="rect">
            <a:avLst/>
          </a:prstGeom>
        </p:spPr>
      </p:pic>
      <p:pic>
        <p:nvPicPr>
          <p:cNvPr id="8" name="Picture 7" descr="A picture containing ray, animal, fish&#10;&#10;Description automatically generated">
            <a:extLst>
              <a:ext uri="{FF2B5EF4-FFF2-40B4-BE49-F238E27FC236}">
                <a16:creationId xmlns:a16="http://schemas.microsoft.com/office/drawing/2014/main" id="{0A70641B-9A48-414F-B451-4B056DC7A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9834" r="578" b="27766"/>
          <a:stretch/>
        </p:blipFill>
        <p:spPr>
          <a:xfrm rot="5400000">
            <a:off x="-1629000" y="1629000"/>
            <a:ext cx="6858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854C-37E2-4656-91E6-9918DF08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0D48-C69A-41CA-AF44-0C3BD4917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440000"/>
            <a:ext cx="5400000" cy="486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67A0-76DB-4A60-B21A-E24A73FD3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440000"/>
            <a:ext cx="5400000" cy="486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FB3F6-1F36-4081-9E77-D06089F6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DB7-BEAF-4D0E-8FB5-730CF477F45E}" type="datetime1">
              <a:rPr lang="en-US" smtClean="0"/>
              <a:t>8/19/2020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88082-ADD2-43EC-837D-B08E8227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CONFIDENTIAL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C643C-BA1D-43FA-B326-541E884E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0787-DB77-40B9-9482-383298C7C168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181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9B80-3D80-43AE-BFC3-E836D109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80000"/>
            <a:ext cx="11160000" cy="108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FF80B-F1AB-4797-BAEE-B618D57B2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440000"/>
            <a:ext cx="5400000" cy="720000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0B37F-B908-41FD-9843-08DF66A8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999" y="2160000"/>
            <a:ext cx="5400000" cy="41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C2F77-C461-4346-BC56-277CD9AA9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000" y="1440000"/>
            <a:ext cx="5400000" cy="720000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E072F-01E4-416A-84FD-79A046CA5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2160000"/>
            <a:ext cx="5400000" cy="41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2A4AF-C4B4-4026-B04C-A6B8D6E3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067E-4B3D-499C-9925-1829043D201B}" type="datetime1">
              <a:rPr lang="en-US" smtClean="0"/>
              <a:t>8/19/2020</a:t>
            </a:fld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4F839-B65B-467B-BCF4-F98249E7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CONFIDENTIAL</a:t>
            </a:r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63F7F-CE46-4E38-8C25-A8B58FF2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0787-DB77-40B9-9482-383298C7C168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221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E2C2-50FB-4E31-97C0-DD85BA50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C7808-859D-4459-8BD5-14F1657A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6841-BDEB-42AD-97D5-DACF624195F2}" type="datetime1">
              <a:rPr lang="en-US" smtClean="0"/>
              <a:t>8/19/2020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CDD20-A687-4516-BBC5-F073DA77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CONFIDENTIAL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C5262-E64B-46BD-9DC6-3FB1A343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0787-DB77-40B9-9482-383298C7C168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391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7286C-6331-4BC9-A93B-1815E52C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3480-C75A-4A7E-8CE0-55FCC046484E}" type="datetime1">
              <a:rPr lang="en-US" smtClean="0"/>
              <a:t>8/19/2020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04741-37E2-4C68-B94A-13437A11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CONFIDENTIAL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15455-CFCD-4125-92D8-E283C0A4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0787-DB77-40B9-9482-383298C7C168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3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863E-F2F8-40F4-8420-67CFC669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180000"/>
            <a:ext cx="3960000" cy="1620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886D-C23C-4F2A-A4EC-4BFDFA40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0" y="179999"/>
            <a:ext cx="7020000" cy="612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4CB1F-4813-4FA0-9324-4B4AD3EC8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1800000"/>
            <a:ext cx="3960000" cy="45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E7B0C-C61F-4258-8A29-EB3B0C0A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7A98-34F0-43F1-B833-79D92D3B58C4}" type="datetime1">
              <a:rPr lang="en-US" smtClean="0"/>
              <a:t>8/19/2020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CE400-620D-48B2-B07F-27CB189C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CONFIDENTIAL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C14CC-9BD5-400D-92D9-D28E023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0787-DB77-40B9-9482-383298C7C168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47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A2FD-2E46-4644-AAB8-BE45E0CF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1740E-A2D4-4A78-B03D-F6EF96F9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A42F2-B88C-45A6-9C0B-DC5C40B7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C63C-6FCA-4727-BC15-D452785D7FC2}" type="datetime1">
              <a:rPr lang="en-US" smtClean="0"/>
              <a:t>8/19/2020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F887E-7775-44F0-93F4-B4B5D6C6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CONFIDENTIAL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2022-00A2-4675-A4DC-7CF0E9B9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0787-DB77-40B9-9482-383298C7C168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706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7F1B5-9296-4FC1-AB97-00CF2E31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80000"/>
            <a:ext cx="1116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2461-2BE0-43E4-B747-B078EACF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440000"/>
            <a:ext cx="1116000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17D1-DF65-4CFE-B4CC-D3B7F60E7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80000" y="6660000"/>
            <a:ext cx="108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F414D2F-9C2E-4F37-A5BB-A2431D768D07}" type="datetime1">
              <a:rPr lang="en-US" smtClean="0"/>
              <a:t>8/19/2020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8EFF3-6100-4780-B464-3E4225604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000" y="6480000"/>
            <a:ext cx="79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pt-BR"/>
              <a:t>CONFIDENTIAL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D633C-48FC-46F4-9FE6-1607E2B5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0000" y="6480000"/>
            <a:ext cx="1080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2AF0787-DB77-40B9-9482-383298C7C168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9839A-A78F-43BD-A3C5-34EFB541A2BF}"/>
              </a:ext>
            </a:extLst>
          </p:cNvPr>
          <p:cNvSpPr txBox="1"/>
          <p:nvPr/>
        </p:nvSpPr>
        <p:spPr>
          <a:xfrm>
            <a:off x="72000" y="6480000"/>
            <a:ext cx="1440000" cy="36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pt-BR" sz="1600" b="1" dirty="0">
                <a:solidFill>
                  <a:schemeClr val="tx2"/>
                </a:solidFill>
                <a:latin typeface="Gill Sans Nova" panose="020B0602020104020203" pitchFamily="34" charset="0"/>
              </a:rPr>
              <a:t>HT MICRON</a:t>
            </a:r>
            <a:endParaRPr lang="en-US" sz="1600" b="1" dirty="0">
              <a:solidFill>
                <a:schemeClr val="tx2"/>
              </a:solidFill>
              <a:latin typeface="Gill Sans Nova" panose="020B06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87262-14B6-400F-8F78-CF8B7DC18F3D}"/>
              </a:ext>
            </a:extLst>
          </p:cNvPr>
          <p:cNvSpPr txBox="1"/>
          <p:nvPr/>
        </p:nvSpPr>
        <p:spPr>
          <a:xfrm>
            <a:off x="72000" y="6480000"/>
            <a:ext cx="1440000" cy="36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pt-BR" sz="1600" b="1" dirty="0">
                <a:solidFill>
                  <a:schemeClr val="tx2"/>
                </a:solidFill>
                <a:latin typeface="Gill Sans Nova" panose="020B0602020104020203" pitchFamily="34" charset="0"/>
              </a:rPr>
              <a:t>HT MICRON</a:t>
            </a:r>
            <a:endParaRPr lang="en-US" sz="1600" b="1" dirty="0">
              <a:solidFill>
                <a:schemeClr val="tx2"/>
              </a:solidFill>
              <a:latin typeface="Gill Sans Nova" panose="020B06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Gill Sans Nova Light" panose="020B03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Nova Light" panose="020B03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Nova Light" panose="020B03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B03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Nova Light" panose="020B03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Nova Light" panose="020B03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957341-818E-46AC-90EF-47EBCFA7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Embedding</a:t>
            </a:r>
            <a:r>
              <a:rPr lang="pt-BR" dirty="0"/>
              <a:t>/De-</a:t>
            </a:r>
            <a:r>
              <a:rPr lang="pt-BR" dirty="0" err="1"/>
              <a:t>Emdedding</a:t>
            </a:r>
            <a:r>
              <a:rPr lang="pt-BR" dirty="0"/>
              <a:t> RF </a:t>
            </a:r>
            <a:r>
              <a:rPr lang="pt-BR" dirty="0" err="1"/>
              <a:t>Measurements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In-Fixture</a:t>
            </a:r>
            <a:r>
              <a:rPr lang="pt-BR" dirty="0"/>
              <a:t> </a:t>
            </a:r>
            <a:r>
              <a:rPr lang="pt-BR" dirty="0" err="1"/>
              <a:t>Calibration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84F878-836A-4802-873C-084668795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2020.08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517BB-DA77-4833-A058-D3C7A36B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F0787-DB77-40B9-9482-383298C7C168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7154B9-8BF4-49D1-B527-CE52198E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73DA4A-A5EC-47D3-97FF-B3661F3BDF1A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8/19/2020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7D15BAFE-6D5E-40A3-ABA9-9BF46BBDED71}"/>
              </a:ext>
            </a:extLst>
          </p:cNvPr>
          <p:cNvSpPr txBox="1">
            <a:spLocks/>
          </p:cNvSpPr>
          <p:nvPr/>
        </p:nvSpPr>
        <p:spPr>
          <a:xfrm>
            <a:off x="0" y="18000"/>
            <a:ext cx="12192000" cy="124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2"/>
                </a:solidFill>
                <a:latin typeface="Gill Sans Nova Light" panose="020B0302020104020203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007DAF"/>
                </a:solidFill>
                <a:effectLst/>
                <a:uLnTx/>
                <a:uFillTx/>
                <a:latin typeface="Gill Sans Nova Light" panose="020B0302020104020203" pitchFamily="34" charset="0"/>
                <a:ea typeface="+mj-ea"/>
                <a:cs typeface="+mj-cs"/>
              </a:rPr>
              <a:t>Advanced</a:t>
            </a:r>
            <a:r>
              <a:rPr kumimoji="0" lang="pt-BR" sz="6000" b="1" i="0" u="none" strike="noStrike" kern="1200" cap="none" spc="0" normalizeH="0" baseline="0" noProof="0" dirty="0">
                <a:ln>
                  <a:noFill/>
                </a:ln>
                <a:solidFill>
                  <a:srgbClr val="007DAF"/>
                </a:solidFill>
                <a:effectLst/>
                <a:uLnTx/>
                <a:uFillTx/>
                <a:latin typeface="Gill Sans Nova Light" panose="020B0302020104020203" pitchFamily="34" charset="0"/>
                <a:ea typeface="+mj-ea"/>
                <a:cs typeface="+mj-cs"/>
              </a:rPr>
              <a:t> R&amp;D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007DAF"/>
              </a:solidFill>
              <a:effectLst/>
              <a:uLnTx/>
              <a:uFillTx/>
              <a:latin typeface="Gill Sans Nova Light" panose="020B0302020104020203" pitchFamily="34" charset="0"/>
              <a:ea typeface="+mj-ea"/>
              <a:cs typeface="+mj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B51DF5-525A-4F26-9EF3-EB325CD0502E}"/>
              </a:ext>
            </a:extLst>
          </p:cNvPr>
          <p:cNvSpPr txBox="1"/>
          <p:nvPr/>
        </p:nvSpPr>
        <p:spPr>
          <a:xfrm>
            <a:off x="3600000" y="46716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Felipe Kalinski</a:t>
            </a:r>
          </a:p>
        </p:txBody>
      </p:sp>
    </p:spTree>
    <p:extLst>
      <p:ext uri="{BB962C8B-B14F-4D97-AF65-F5344CB8AC3E}">
        <p14:creationId xmlns:p14="http://schemas.microsoft.com/office/powerpoint/2010/main" val="77637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0EB90-0011-45CB-8551-49F69C05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F0787-DB77-40B9-9482-383298C7C168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85AD12-7BBF-415D-91C3-88F03D8B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00B10-85DA-46BF-85E5-4992776A2D8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8/19/2020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C246D32A-695C-4DD1-9508-1F31013F30C6}"/>
              </a:ext>
            </a:extLst>
          </p:cNvPr>
          <p:cNvSpPr txBox="1">
            <a:spLocks/>
          </p:cNvSpPr>
          <p:nvPr/>
        </p:nvSpPr>
        <p:spPr>
          <a:xfrm>
            <a:off x="0" y="198000"/>
            <a:ext cx="12192000" cy="990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2"/>
                </a:solidFill>
                <a:latin typeface="Gill Sans Nova Light" panose="020B0302020104020203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7DAF"/>
                </a:solidFill>
                <a:effectLst/>
                <a:uLnTx/>
                <a:uFillTx/>
                <a:latin typeface="Gill Sans Nova Light" panose="020B0302020104020203" pitchFamily="34" charset="0"/>
                <a:ea typeface="+mj-ea"/>
                <a:cs typeface="+mj-cs"/>
              </a:rPr>
              <a:t>Methods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995F7E-DFC5-4A55-AAAC-0AB24F256669}"/>
              </a:ext>
            </a:extLst>
          </p:cNvPr>
          <p:cNvSpPr txBox="1"/>
          <p:nvPr/>
        </p:nvSpPr>
        <p:spPr>
          <a:xfrm>
            <a:off x="3304579" y="1292871"/>
            <a:ext cx="7380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De-Embedded Device S-Parameters for SKY66420 will need the following boards: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Test Fixture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SCHSKM001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In-Fixture Calibration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SCHCTL001 - In-Fixture TRL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SCHCOL001 - In-Fixture SOLT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De-Embed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SCHFXM001 – Fixture modeling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Gill Sans Nova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Gill Sans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220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77CA0-0F20-480B-9868-E3DF895A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0787-DB77-40B9-9482-383298C7C168}" type="slidenum">
              <a:rPr lang="pt-BR" smtClean="0"/>
              <a:t>11</a:t>
            </a:fld>
            <a:endParaRPr lang="pt-BR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9CB37FA4-3AFF-492E-A277-D14250C8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80000"/>
            <a:ext cx="11160000" cy="1080000"/>
          </a:xfrm>
        </p:spPr>
        <p:txBody>
          <a:bodyPr>
            <a:normAutofit/>
          </a:bodyPr>
          <a:lstStyle/>
          <a:p>
            <a:r>
              <a:rPr lang="en-US" dirty="0"/>
              <a:t>MEASUREMENT SETUP 1 – 2 Ports VNA Based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6BDA44-7042-432B-9DC7-F6B7D033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6549-C397-4D19-81B9-CB65472D7EB1}" type="datetime1">
              <a:rPr lang="en-US" smtClean="0"/>
              <a:t>8/19/2020</a:t>
            </a:fld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918BE8-8F69-40E7-BBFF-9C18F7477E04}"/>
              </a:ext>
            </a:extLst>
          </p:cNvPr>
          <p:cNvSpPr/>
          <p:nvPr/>
        </p:nvSpPr>
        <p:spPr>
          <a:xfrm>
            <a:off x="1188057" y="2328068"/>
            <a:ext cx="9394653" cy="25399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/>
              <a:t>PCB – TEST FIXTURE  </a:t>
            </a:r>
            <a:br>
              <a:rPr lang="pt-BR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42537F-CF33-478B-AFB4-67B62D47C8C0}"/>
              </a:ext>
            </a:extLst>
          </p:cNvPr>
          <p:cNvSpPr/>
          <p:nvPr/>
        </p:nvSpPr>
        <p:spPr>
          <a:xfrm>
            <a:off x="5315414" y="3733760"/>
            <a:ext cx="914400" cy="6531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CHIP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525F658-2003-4DF1-87E1-2001C4ECCB5A}"/>
              </a:ext>
            </a:extLst>
          </p:cNvPr>
          <p:cNvSpPr/>
          <p:nvPr/>
        </p:nvSpPr>
        <p:spPr>
          <a:xfrm>
            <a:off x="4643604" y="5283536"/>
            <a:ext cx="2258019" cy="11957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VNA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F09BB2-E49B-4C76-BC14-5E02A9D18C42}"/>
              </a:ext>
            </a:extLst>
          </p:cNvPr>
          <p:cNvSpPr/>
          <p:nvPr/>
        </p:nvSpPr>
        <p:spPr>
          <a:xfrm>
            <a:off x="8635325" y="3741681"/>
            <a:ext cx="1433311" cy="6531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RF CONNECTOR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F4F92F4-A1B2-41AD-9D74-3CD9C9365472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6229814" y="4060327"/>
            <a:ext cx="399624" cy="792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EF30EB66-F3FB-4982-BE1C-AF7A4AA2549F}"/>
              </a:ext>
            </a:extLst>
          </p:cNvPr>
          <p:cNvSpPr/>
          <p:nvPr/>
        </p:nvSpPr>
        <p:spPr>
          <a:xfrm>
            <a:off x="6769981" y="1448972"/>
            <a:ext cx="1275319" cy="570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VOLTAGE</a:t>
            </a:r>
            <a:r>
              <a:rPr lang="pt-BR" b="1" dirty="0"/>
              <a:t> </a:t>
            </a:r>
            <a:r>
              <a:rPr lang="pt-BR" sz="1600" b="1" dirty="0"/>
              <a:t>SOURCE</a:t>
            </a:r>
            <a:endParaRPr lang="pt-BR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092429C-5FB6-473F-9B62-E10673821608}"/>
              </a:ext>
            </a:extLst>
          </p:cNvPr>
          <p:cNvSpPr/>
          <p:nvPr/>
        </p:nvSpPr>
        <p:spPr>
          <a:xfrm>
            <a:off x="6769981" y="2673072"/>
            <a:ext cx="1268666" cy="6531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BIAS CIRCUITRY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2BAE68D-1923-4B5C-A3DE-80665CE2CE31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7404314" y="2019939"/>
            <a:ext cx="3327" cy="65313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9B158B6-75BC-4476-8683-0C48383CE68E}"/>
              </a:ext>
            </a:extLst>
          </p:cNvPr>
          <p:cNvCxnSpPr>
            <a:cxnSpLocks/>
            <a:stCxn id="25" idx="3"/>
            <a:endCxn id="13" idx="1"/>
          </p:cNvCxnSpPr>
          <p:nvPr/>
        </p:nvCxnSpPr>
        <p:spPr>
          <a:xfrm flipV="1">
            <a:off x="8179191" y="4068247"/>
            <a:ext cx="456134" cy="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D11407CA-3B02-4793-A2C8-AB711BA4DDCF}"/>
              </a:ext>
            </a:extLst>
          </p:cNvPr>
          <p:cNvSpPr/>
          <p:nvPr/>
        </p:nvSpPr>
        <p:spPr>
          <a:xfrm>
            <a:off x="6629438" y="3741681"/>
            <a:ext cx="1549753" cy="6531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TRANSMISSION LINE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956E3E67-2C93-401C-8855-F8920917F774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7404314" y="3326205"/>
            <a:ext cx="1" cy="41547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>
            <a:extLst>
              <a:ext uri="{FF2B5EF4-FFF2-40B4-BE49-F238E27FC236}">
                <a16:creationId xmlns:a16="http://schemas.microsoft.com/office/drawing/2014/main" id="{E1994410-79B8-43D0-97C3-D321225FF637}"/>
              </a:ext>
            </a:extLst>
          </p:cNvPr>
          <p:cNvSpPr/>
          <p:nvPr/>
        </p:nvSpPr>
        <p:spPr>
          <a:xfrm>
            <a:off x="1599305" y="3733759"/>
            <a:ext cx="1433311" cy="6531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RF CONNECTOR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4D77E8FF-A834-4AC2-A8DD-C30186974169}"/>
              </a:ext>
            </a:extLst>
          </p:cNvPr>
          <p:cNvSpPr/>
          <p:nvPr/>
        </p:nvSpPr>
        <p:spPr>
          <a:xfrm>
            <a:off x="3399138" y="3733759"/>
            <a:ext cx="1549753" cy="6531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TRANSMISSION LINE</a:t>
            </a:r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34F96A0E-7D40-4260-892B-FE6EF696968E}"/>
              </a:ext>
            </a:extLst>
          </p:cNvPr>
          <p:cNvCxnSpPr>
            <a:cxnSpLocks/>
            <a:stCxn id="72" idx="3"/>
            <a:endCxn id="5" idx="1"/>
          </p:cNvCxnSpPr>
          <p:nvPr/>
        </p:nvCxnSpPr>
        <p:spPr>
          <a:xfrm>
            <a:off x="4948891" y="4060326"/>
            <a:ext cx="366523" cy="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547A5793-B284-4170-BEE6-3F3F0D483B61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>
            <a:off x="3032616" y="4060325"/>
            <a:ext cx="366522" cy="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: Angulado 84">
            <a:extLst>
              <a:ext uri="{FF2B5EF4-FFF2-40B4-BE49-F238E27FC236}">
                <a16:creationId xmlns:a16="http://schemas.microsoft.com/office/drawing/2014/main" id="{DF828A08-8D7A-40FF-AE38-82715B4F2777}"/>
              </a:ext>
            </a:extLst>
          </p:cNvPr>
          <p:cNvCxnSpPr>
            <a:cxnSpLocks/>
            <a:stCxn id="8" idx="1"/>
            <a:endCxn id="68" idx="1"/>
          </p:cNvCxnSpPr>
          <p:nvPr/>
        </p:nvCxnSpPr>
        <p:spPr>
          <a:xfrm rot="10800000">
            <a:off x="1599306" y="4060326"/>
            <a:ext cx="3044299" cy="1821079"/>
          </a:xfrm>
          <a:prstGeom prst="bentConnector3">
            <a:avLst>
              <a:gd name="adj1" fmla="val 127379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Angulado 88">
            <a:extLst>
              <a:ext uri="{FF2B5EF4-FFF2-40B4-BE49-F238E27FC236}">
                <a16:creationId xmlns:a16="http://schemas.microsoft.com/office/drawing/2014/main" id="{3349E7DE-8590-4640-AA82-86C074D2236D}"/>
              </a:ext>
            </a:extLst>
          </p:cNvPr>
          <p:cNvCxnSpPr>
            <a:cxnSpLocks/>
            <a:stCxn id="8" idx="3"/>
            <a:endCxn id="13" idx="3"/>
          </p:cNvCxnSpPr>
          <p:nvPr/>
        </p:nvCxnSpPr>
        <p:spPr>
          <a:xfrm flipV="1">
            <a:off x="6901623" y="4068247"/>
            <a:ext cx="3167013" cy="1813157"/>
          </a:xfrm>
          <a:prstGeom prst="bentConnector3">
            <a:avLst>
              <a:gd name="adj1" fmla="val 129872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41933EF9-824A-476D-BB5F-BA2704412DA2}"/>
              </a:ext>
            </a:extLst>
          </p:cNvPr>
          <p:cNvSpPr txBox="1"/>
          <p:nvPr/>
        </p:nvSpPr>
        <p:spPr>
          <a:xfrm>
            <a:off x="722699" y="1004935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Used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SKY66420</a:t>
            </a:r>
          </a:p>
        </p:txBody>
      </p:sp>
    </p:spTree>
    <p:extLst>
      <p:ext uri="{BB962C8B-B14F-4D97-AF65-F5344CB8AC3E}">
        <p14:creationId xmlns:p14="http://schemas.microsoft.com/office/powerpoint/2010/main" val="213133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0EB90-0011-45CB-8551-49F69C05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F0787-DB77-40B9-9482-383298C7C168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85AD12-7BBF-415D-91C3-88F03D8B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00B10-85DA-46BF-85E5-4992776A2D8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8/19/2020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C246D32A-695C-4DD1-9508-1F31013F30C6}"/>
              </a:ext>
            </a:extLst>
          </p:cNvPr>
          <p:cNvSpPr txBox="1">
            <a:spLocks/>
          </p:cNvSpPr>
          <p:nvPr/>
        </p:nvSpPr>
        <p:spPr>
          <a:xfrm>
            <a:off x="0" y="198000"/>
            <a:ext cx="12192000" cy="990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2"/>
                </a:solidFill>
                <a:latin typeface="Gill Sans Nova Light" panose="020B0302020104020203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007DAF"/>
                </a:solidFill>
              </a:rPr>
              <a:t>R</a:t>
            </a:r>
            <a:r>
              <a:rPr lang="en-US" dirty="0" err="1">
                <a:solidFill>
                  <a:srgbClr val="007DAF"/>
                </a:solidFill>
              </a:rPr>
              <a:t>equired</a:t>
            </a:r>
            <a:r>
              <a:rPr lang="en-US" dirty="0">
                <a:solidFill>
                  <a:srgbClr val="007DAF"/>
                </a:solidFill>
              </a:rPr>
              <a:t> Designs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007DAF"/>
              </a:solidFill>
              <a:effectLst/>
              <a:uLnTx/>
              <a:uFillTx/>
              <a:latin typeface="Gill Sans Nova Light" panose="020B0302020104020203" pitchFamily="34" charset="0"/>
              <a:ea typeface="+mj-ea"/>
              <a:cs typeface="+mj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995F7E-DFC5-4A55-AAAC-0AB24F256669}"/>
              </a:ext>
            </a:extLst>
          </p:cNvPr>
          <p:cNvSpPr txBox="1"/>
          <p:nvPr/>
        </p:nvSpPr>
        <p:spPr>
          <a:xfrm>
            <a:off x="3304579" y="1292871"/>
            <a:ext cx="7380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This project will need this PCB: 140x140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2 - ½ THRU: (45x25) Test Fixture Modeling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1 - TRL/SOLT OPEN (72x25)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1 - TRL/SOLT REFLECT (72x25)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3 - TRL/SOLT TRHU (60x25)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1 - TRL LINE 0.375-3GHz (72x25)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6 - TRL LINE 1-8GHz (60x25)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4 - SOLT LOAD (45x25)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5 - Bias Tee (45x25)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Gill Sans Nova Ligh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Gill Sans Nova Light"/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Model gen: 100x140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WB Model (short+ long length) (60x25)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SKY66420 model – w/o bias (60x30)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 err="1">
                <a:solidFill>
                  <a:prstClr val="black"/>
                </a:solidFill>
                <a:latin typeface="Gill Sans Nova Light"/>
              </a:rPr>
              <a:t>BlueNRG</a:t>
            </a:r>
            <a:r>
              <a:rPr lang="en-US" dirty="0">
                <a:solidFill>
                  <a:prstClr val="black"/>
                </a:solidFill>
                <a:latin typeface="Gill Sans Nova Light"/>
              </a:rPr>
              <a:t> Model - w/o bias (60x30)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S2-LP Model - w/o bias (60x30)</a:t>
            </a:r>
          </a:p>
          <a:p>
            <a:pPr marL="342900" indent="-34290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Gill Sans Nova Light" panose="020B0302020104020203" pitchFamily="34" charset="0"/>
                <a:ea typeface="+mn-ea"/>
                <a:cs typeface="+mn-cs"/>
              </a:rPr>
              <a:t>SX1262 Model - w/o bias (60x30)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Gill Sans Nova Ligh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Gill Sans Nova Ligh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Gill Sans Nova Ligh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Gill Sans Nova Ligh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Gill Sans Nova Ligh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Gill Sans Nova 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Gill Sans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067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0EB90-0011-45CB-8551-49F69C05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F0787-DB77-40B9-9482-383298C7C168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F87724F-F44A-47DA-8307-59371A13AD1F}"/>
              </a:ext>
            </a:extLst>
          </p:cNvPr>
          <p:cNvSpPr txBox="1"/>
          <p:nvPr/>
        </p:nvSpPr>
        <p:spPr>
          <a:xfrm>
            <a:off x="3600000" y="1305341"/>
            <a:ext cx="65224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Generate de-embedded s-parameters for the SKY66420 FEM operation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Bypass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TX Mode TX_ALT and PA_OUT </a:t>
            </a:r>
            <a:r>
              <a:rPr lang="en-US" dirty="0">
                <a:solidFill>
                  <a:prstClr val="black"/>
                </a:solidFill>
                <a:latin typeface="Gill Sans Nova Light"/>
              </a:rPr>
              <a:t>pins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TX </a:t>
            </a:r>
            <a:r>
              <a:rPr lang="en-US" dirty="0">
                <a:solidFill>
                  <a:prstClr val="black"/>
                </a:solidFill>
                <a:latin typeface="Gill Sans Nova Light"/>
              </a:rPr>
              <a:t>Mode TX_IN and ANT pins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Find the optimum load impedance: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S2-LP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SX1262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Gill Sans Nova Light"/>
              </a:rPr>
              <a:t>BlueNRG</a:t>
            </a:r>
            <a:r>
              <a:rPr lang="en-US" dirty="0">
                <a:solidFill>
                  <a:prstClr val="black"/>
                </a:solidFill>
                <a:latin typeface="Gill Sans Nova Light"/>
              </a:rPr>
              <a:t> LP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Design Validation Measurements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SKY66420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S2-LP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SX1262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  <a:latin typeface="Gill Sans Nova Light"/>
              </a:rPr>
              <a:t>BlueNRG</a:t>
            </a:r>
            <a:r>
              <a:rPr lang="en-US" dirty="0">
                <a:solidFill>
                  <a:prstClr val="black"/>
                </a:solidFill>
                <a:latin typeface="Gill Sans Nova Light"/>
              </a:rPr>
              <a:t> 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Gill Sans Nova Light"/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85AD12-7BBF-415D-91C3-88F03D8B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00B10-85DA-46BF-85E5-4992776A2D8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8/19/2020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C246D32A-695C-4DD1-9508-1F31013F30C6}"/>
              </a:ext>
            </a:extLst>
          </p:cNvPr>
          <p:cNvSpPr txBox="1">
            <a:spLocks/>
          </p:cNvSpPr>
          <p:nvPr/>
        </p:nvSpPr>
        <p:spPr>
          <a:xfrm>
            <a:off x="0" y="198000"/>
            <a:ext cx="12192000" cy="990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2"/>
                </a:solidFill>
                <a:latin typeface="Gill Sans Nova Light" panose="020B0302020104020203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7DAF"/>
                </a:solidFill>
                <a:effectLst/>
                <a:uLnTx/>
                <a:uFillTx/>
                <a:latin typeface="Gill Sans Nova Light" panose="020B0302020104020203" pitchFamily="34" charset="0"/>
                <a:ea typeface="+mj-ea"/>
                <a:cs typeface="+mj-cs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06406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0EB90-0011-45CB-8551-49F69C05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F0787-DB77-40B9-9482-383298C7C168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85AD12-7BBF-415D-91C3-88F03D8B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00B10-85DA-46BF-85E5-4992776A2D8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8/19/2020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C246D32A-695C-4DD1-9508-1F31013F30C6}"/>
              </a:ext>
            </a:extLst>
          </p:cNvPr>
          <p:cNvSpPr txBox="1">
            <a:spLocks/>
          </p:cNvSpPr>
          <p:nvPr/>
        </p:nvSpPr>
        <p:spPr>
          <a:xfrm>
            <a:off x="0" y="198000"/>
            <a:ext cx="12192000" cy="990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2"/>
                </a:solidFill>
                <a:latin typeface="Gill Sans Nova Light" panose="020B0302020104020203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007DAF"/>
                </a:solidFill>
                <a:effectLst/>
                <a:uLnTx/>
                <a:uFillTx/>
                <a:latin typeface="Gill Sans Nova Light" panose="020B0302020104020203" pitchFamily="34" charset="0"/>
                <a:ea typeface="+mj-ea"/>
                <a:cs typeface="+mj-cs"/>
              </a:rPr>
              <a:t>Equipments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007DAF"/>
              </a:solidFill>
              <a:effectLst/>
              <a:uLnTx/>
              <a:uFillTx/>
              <a:latin typeface="Gill Sans Nova Light" panose="020B0302020104020203" pitchFamily="34" charset="0"/>
              <a:ea typeface="+mj-ea"/>
              <a:cs typeface="+mj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4D609CA-22D7-45C7-A7FD-17E4A9D2C04B}"/>
              </a:ext>
            </a:extLst>
          </p:cNvPr>
          <p:cNvSpPr txBox="1"/>
          <p:nvPr/>
        </p:nvSpPr>
        <p:spPr>
          <a:xfrm>
            <a:off x="3600000" y="1368720"/>
            <a:ext cx="7380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Sigfox SDR Dongle;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Sigfox RSA V2.0.0;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40dB Attenuator;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HTSX32MO32L Socket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AndkSocket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);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Temperature Test Chamber (ITT Fuse);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Spectrum Analyzer (Tektronix RSA 306);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ST-Link (Evaluation Board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SiP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 V2.1);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V2.2 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SiP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 HTSXMO32L;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Green Test Board (V2.1 – manually modified).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71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0EB90-0011-45CB-8551-49F69C05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F0787-DB77-40B9-9482-383298C7C168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85AD12-7BBF-415D-91C3-88F03D8B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00B10-85DA-46BF-85E5-4992776A2D8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8/19/2020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C246D32A-695C-4DD1-9508-1F31013F30C6}"/>
              </a:ext>
            </a:extLst>
          </p:cNvPr>
          <p:cNvSpPr txBox="1">
            <a:spLocks/>
          </p:cNvSpPr>
          <p:nvPr/>
        </p:nvSpPr>
        <p:spPr>
          <a:xfrm>
            <a:off x="0" y="198000"/>
            <a:ext cx="12192000" cy="990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2"/>
                </a:solidFill>
                <a:latin typeface="Gill Sans Nova Light" panose="020B0302020104020203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7DAF"/>
                </a:solidFill>
                <a:effectLst/>
                <a:uLnTx/>
                <a:uFillTx/>
                <a:latin typeface="Gill Sans Nova Light" panose="020B0302020104020203" pitchFamily="34" charset="0"/>
                <a:ea typeface="+mj-ea"/>
                <a:cs typeface="+mj-cs"/>
              </a:rPr>
              <a:t>Materials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4D609CA-22D7-45C7-A7FD-17E4A9D2C04B}"/>
              </a:ext>
            </a:extLst>
          </p:cNvPr>
          <p:cNvSpPr txBox="1"/>
          <p:nvPr/>
        </p:nvSpPr>
        <p:spPr>
          <a:xfrm>
            <a:off x="3600000" y="1368720"/>
            <a:ext cx="7380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Sigfox SDR Dongle;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Sigfox RSA V2.0.0;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40dB Attenuator;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HTSX32MO32L Socket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AndkSocket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);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Temperature Test Chamber (ITT Fuse);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Spectrum Analyzer (Tektronix RSA 306);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ST-Link (Evaluation Board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SiP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 V2.1);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V2.2 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SiP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 HTSXMO32L;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Green Test Board (V2.1 – manually modified).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53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0EB90-0011-45CB-8551-49F69C05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F0787-DB77-40B9-9482-383298C7C168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85AD12-7BBF-415D-91C3-88F03D8B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00B10-85DA-46BF-85E5-4992776A2D8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8/19/2020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C246D32A-695C-4DD1-9508-1F31013F30C6}"/>
              </a:ext>
            </a:extLst>
          </p:cNvPr>
          <p:cNvSpPr txBox="1">
            <a:spLocks/>
          </p:cNvSpPr>
          <p:nvPr/>
        </p:nvSpPr>
        <p:spPr>
          <a:xfrm>
            <a:off x="0" y="198000"/>
            <a:ext cx="12192000" cy="990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2"/>
                </a:solidFill>
                <a:latin typeface="Gill Sans Nova Light" panose="020B0302020104020203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7DAF"/>
                </a:solidFill>
                <a:effectLst/>
                <a:uLnTx/>
                <a:uFillTx/>
                <a:latin typeface="Gill Sans Nova Light" panose="020B0302020104020203" pitchFamily="34" charset="0"/>
                <a:ea typeface="+mj-ea"/>
                <a:cs typeface="+mj-cs"/>
              </a:rPr>
              <a:t>Outline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4D609CA-22D7-45C7-A7FD-17E4A9D2C04B}"/>
              </a:ext>
            </a:extLst>
          </p:cNvPr>
          <p:cNvSpPr txBox="1"/>
          <p:nvPr/>
        </p:nvSpPr>
        <p:spPr>
          <a:xfrm>
            <a:off x="3220173" y="1540996"/>
            <a:ext cx="7380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Optimum Impedance Table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Definitions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Measurement Setup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70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0EB90-0011-45CB-8551-49F69C05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F0787-DB77-40B9-9482-383298C7C168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85AD12-7BBF-415D-91C3-88F03D8B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00B10-85DA-46BF-85E5-4992776A2D8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8/19/2020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C246D32A-695C-4DD1-9508-1F31013F30C6}"/>
              </a:ext>
            </a:extLst>
          </p:cNvPr>
          <p:cNvSpPr txBox="1">
            <a:spLocks/>
          </p:cNvSpPr>
          <p:nvPr/>
        </p:nvSpPr>
        <p:spPr>
          <a:xfrm>
            <a:off x="0" y="198000"/>
            <a:ext cx="12192000" cy="990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2"/>
                </a:solidFill>
                <a:latin typeface="Gill Sans Nova Light" panose="020B0302020104020203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7DAF"/>
                </a:solidFill>
                <a:effectLst/>
                <a:uLnTx/>
                <a:uFillTx/>
                <a:latin typeface="Gill Sans Nova Light" panose="020B0302020104020203" pitchFamily="34" charset="0"/>
                <a:ea typeface="+mj-ea"/>
                <a:cs typeface="+mj-cs"/>
              </a:rPr>
              <a:t>Methods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4D609CA-22D7-45C7-A7FD-17E4A9D2C04B}"/>
              </a:ext>
            </a:extLst>
          </p:cNvPr>
          <p:cNvSpPr txBox="1"/>
          <p:nvPr/>
        </p:nvSpPr>
        <p:spPr>
          <a:xfrm>
            <a:off x="3304579" y="1249036"/>
            <a:ext cx="7380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Optimum Impedance 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: Based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LoadPull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 measurements determines the optimum impedance for transmitter circuits. We’ll compare two approaches: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Gill Sans Nova Light"/>
              </a:rPr>
              <a:t>Direct measurements</a:t>
            </a:r>
            <a:r>
              <a:rPr lang="en-US" dirty="0">
                <a:solidFill>
                  <a:prstClr val="black"/>
                </a:solidFill>
                <a:latin typeface="Gill Sans Nova Light"/>
              </a:rPr>
              <a:t>, one port calibration (</a:t>
            </a:r>
            <a:r>
              <a:rPr lang="en-US" dirty="0" err="1">
                <a:solidFill>
                  <a:prstClr val="black"/>
                </a:solidFill>
                <a:latin typeface="Gill Sans Nova Light"/>
              </a:rPr>
              <a:t>Semtech</a:t>
            </a:r>
            <a:r>
              <a:rPr lang="en-US" dirty="0">
                <a:solidFill>
                  <a:prstClr val="black"/>
                </a:solidFill>
                <a:latin typeface="Gill Sans Nova Ligh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Place a SMA SMD connector footprint behind the TX output 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Emdedding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 the test fixture effects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– Post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Measure and generate the test-fixture model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Read the Impedance Tuner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Post-Process: </a:t>
            </a:r>
            <a:r>
              <a:rPr lang="en-US" dirty="0" err="1">
                <a:solidFill>
                  <a:prstClr val="black"/>
                </a:solidFill>
                <a:latin typeface="Gill Sans Nova Light"/>
              </a:rPr>
              <a:t>Embedd</a:t>
            </a:r>
            <a:r>
              <a:rPr lang="en-US" dirty="0">
                <a:solidFill>
                  <a:prstClr val="black"/>
                </a:solidFill>
                <a:latin typeface="Gill Sans Nova Light"/>
              </a:rPr>
              <a:t> the test-fixture model into the impedance tuner measurement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D396E05-2E5F-4494-952D-4FCD3B0B0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136" y="4392464"/>
            <a:ext cx="2176619" cy="154994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BE0369-3024-4630-929E-F7FE965EC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999" y="4361037"/>
            <a:ext cx="1505160" cy="158137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7C343E6-4A51-49B9-A57D-E7DF1AB03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271" y="4361037"/>
            <a:ext cx="1780497" cy="1584072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0F9B7472-1B23-4127-904F-9BFB2FFA2268}"/>
              </a:ext>
            </a:extLst>
          </p:cNvPr>
          <p:cNvSpPr txBox="1"/>
          <p:nvPr/>
        </p:nvSpPr>
        <p:spPr>
          <a:xfrm>
            <a:off x="4116940" y="3928745"/>
            <a:ext cx="112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BlueNRG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26E75B2-2D92-4D9E-972A-4EAA348A6CCD}"/>
              </a:ext>
            </a:extLst>
          </p:cNvPr>
          <p:cNvSpPr txBox="1"/>
          <p:nvPr/>
        </p:nvSpPr>
        <p:spPr>
          <a:xfrm>
            <a:off x="6432074" y="3932088"/>
            <a:ext cx="112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Gill Sans Nova Light"/>
              </a:rPr>
              <a:t>SX1262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D88787E-D1A5-4D18-B397-9BFBCF49348F}"/>
              </a:ext>
            </a:extLst>
          </p:cNvPr>
          <p:cNvSpPr txBox="1"/>
          <p:nvPr/>
        </p:nvSpPr>
        <p:spPr>
          <a:xfrm>
            <a:off x="9098014" y="3932088"/>
            <a:ext cx="112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S2-LP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922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1D9D7AA2-5199-4177-ACBE-104AD4B01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34" y="1476369"/>
            <a:ext cx="8059275" cy="44392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77CA0-0F20-480B-9868-E3DF895A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0787-DB77-40B9-9482-383298C7C168}" type="slidenum">
              <a:rPr lang="pt-BR" smtClean="0"/>
              <a:t>7</a:t>
            </a:fld>
            <a:endParaRPr lang="pt-BR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9CB37FA4-3AFF-492E-A277-D14250C8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80000"/>
            <a:ext cx="11160000" cy="1080000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MEASUREMENT SETUP 1 – One Port </a:t>
            </a:r>
            <a:r>
              <a:rPr lang="en-US" dirty="0" err="1"/>
              <a:t>LoadPull</a:t>
            </a:r>
            <a:r>
              <a:rPr lang="en-US" dirty="0"/>
              <a:t> Based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6BDA44-7042-432B-9DC7-F6B7D033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6549-C397-4D19-81B9-CB65472D7EB1}" type="datetime1">
              <a:rPr lang="en-US" smtClean="0"/>
              <a:t>8/19/2020</a:t>
            </a:fld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F30EB66-F3FB-4982-BE1C-AF7A4AA2549F}"/>
              </a:ext>
            </a:extLst>
          </p:cNvPr>
          <p:cNvSpPr/>
          <p:nvPr/>
        </p:nvSpPr>
        <p:spPr>
          <a:xfrm>
            <a:off x="323557" y="1805520"/>
            <a:ext cx="1435343" cy="12893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#1</a:t>
            </a:r>
            <a:r>
              <a:rPr lang="pt-BR" b="1" dirty="0"/>
              <a:t> </a:t>
            </a:r>
            <a:r>
              <a:rPr lang="pt-BR" sz="1600" b="1" dirty="0" err="1"/>
              <a:t>Find</a:t>
            </a:r>
            <a:r>
              <a:rPr lang="pt-BR" sz="1600" b="1" dirty="0"/>
              <a:t> </a:t>
            </a:r>
            <a:r>
              <a:rPr lang="pt-BR" sz="1600" b="1" dirty="0" err="1"/>
              <a:t>the</a:t>
            </a:r>
            <a:r>
              <a:rPr lang="pt-BR" sz="1600" b="1" dirty="0"/>
              <a:t> </a:t>
            </a:r>
            <a:r>
              <a:rPr lang="pt-BR" sz="1600" b="1" dirty="0" err="1"/>
              <a:t>Optimum</a:t>
            </a:r>
            <a:r>
              <a:rPr lang="pt-BR" sz="1600" b="1" dirty="0"/>
              <a:t> </a:t>
            </a:r>
            <a:r>
              <a:rPr lang="pt-BR" sz="1600" b="1" dirty="0" err="1"/>
              <a:t>Load</a:t>
            </a:r>
            <a:r>
              <a:rPr lang="pt-BR" sz="1600" b="1" dirty="0"/>
              <a:t> </a:t>
            </a:r>
            <a:r>
              <a:rPr lang="pt-BR" sz="1600" b="1" dirty="0" err="1"/>
              <a:t>Impedance</a:t>
            </a:r>
            <a:r>
              <a:rPr lang="pt-BR" sz="1600" b="1" dirty="0"/>
              <a:t> </a:t>
            </a:r>
            <a:endParaRPr lang="pt-BR" b="1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2BAE68D-1923-4B5C-A3DE-80665CE2CE3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758900" y="2450206"/>
            <a:ext cx="1743955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461F42-0886-49F5-8CE5-EAD50FBC474F}"/>
              </a:ext>
            </a:extLst>
          </p:cNvPr>
          <p:cNvSpPr txBox="1"/>
          <p:nvPr/>
        </p:nvSpPr>
        <p:spPr>
          <a:xfrm>
            <a:off x="583165" y="1041385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Used for </a:t>
            </a:r>
            <a:r>
              <a:rPr lang="en-US" b="1" dirty="0">
                <a:solidFill>
                  <a:prstClr val="black"/>
                </a:solidFill>
                <a:latin typeface="Gill Sans Nova Light"/>
              </a:rPr>
              <a:t>Direct Measurements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896AE9B-49E5-4017-9B09-E222B9C94D0D}"/>
              </a:ext>
            </a:extLst>
          </p:cNvPr>
          <p:cNvSpPr txBox="1"/>
          <p:nvPr/>
        </p:nvSpPr>
        <p:spPr>
          <a:xfrm>
            <a:off x="4712677" y="5958830"/>
            <a:ext cx="77446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Gill Sans Nova Light"/>
              </a:rPr>
              <a:t>SEMTECH - AN 1200.04: RF Design Guidelines: PCB Layout and Circuit Optimization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C0C1F61-A3D3-4783-9ABE-52FD4AB44486}"/>
              </a:ext>
            </a:extLst>
          </p:cNvPr>
          <p:cNvSpPr/>
          <p:nvPr/>
        </p:nvSpPr>
        <p:spPr>
          <a:xfrm>
            <a:off x="168813" y="4723384"/>
            <a:ext cx="1590088" cy="12893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#2</a:t>
            </a:r>
            <a:r>
              <a:rPr lang="pt-BR" b="1" dirty="0"/>
              <a:t> </a:t>
            </a:r>
            <a:r>
              <a:rPr lang="pt-BR" b="1" dirty="0" err="1"/>
              <a:t>Impedance</a:t>
            </a:r>
            <a:r>
              <a:rPr lang="pt-BR" b="1" dirty="0"/>
              <a:t> </a:t>
            </a:r>
            <a:r>
              <a:rPr lang="pt-BR" sz="1600" b="1" dirty="0"/>
              <a:t>Direct </a:t>
            </a:r>
            <a:r>
              <a:rPr lang="pt-BR" sz="1600" b="1" dirty="0" err="1"/>
              <a:t>Measurement</a:t>
            </a:r>
            <a:endParaRPr lang="pt-BR" b="1" dirty="0"/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4AABE0EC-E362-45D8-ADD5-F3D76F3C1C7A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1758901" y="4825218"/>
            <a:ext cx="717013" cy="542852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7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77CA0-0F20-480B-9868-E3DF895A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0787-DB77-40B9-9482-383298C7C168}" type="slidenum">
              <a:rPr lang="pt-BR" smtClean="0"/>
              <a:t>8</a:t>
            </a:fld>
            <a:endParaRPr lang="pt-BR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9CB37FA4-3AFF-492E-A277-D14250C8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80000"/>
            <a:ext cx="11160000" cy="1080000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MEASUREMENT SETUP 2 – One Port </a:t>
            </a:r>
            <a:r>
              <a:rPr lang="en-US" dirty="0" err="1"/>
              <a:t>LoadPull</a:t>
            </a:r>
            <a:r>
              <a:rPr lang="en-US" dirty="0"/>
              <a:t> Based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6BDA44-7042-432B-9DC7-F6B7D033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6549-C397-4D19-81B9-CB65472D7EB1}" type="datetime1">
              <a:rPr lang="en-US" smtClean="0"/>
              <a:t>8/19/2020</a:t>
            </a:fld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918BE8-8F69-40E7-BBFF-9C18F7477E04}"/>
              </a:ext>
            </a:extLst>
          </p:cNvPr>
          <p:cNvSpPr/>
          <p:nvPr/>
        </p:nvSpPr>
        <p:spPr>
          <a:xfrm>
            <a:off x="1057760" y="2814248"/>
            <a:ext cx="5149154" cy="25399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PCB – TEST FIXTURE   </a:t>
            </a:r>
            <a:br>
              <a:rPr lang="pt-BR" b="1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42537F-CF33-478B-AFB4-67B62D47C8C0}"/>
              </a:ext>
            </a:extLst>
          </p:cNvPr>
          <p:cNvSpPr/>
          <p:nvPr/>
        </p:nvSpPr>
        <p:spPr>
          <a:xfrm>
            <a:off x="1235002" y="4206737"/>
            <a:ext cx="914400" cy="6531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CHIP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AADAED0-7E5D-4E69-A66B-1B2A30D73C69}"/>
              </a:ext>
            </a:extLst>
          </p:cNvPr>
          <p:cNvSpPr/>
          <p:nvPr/>
        </p:nvSpPr>
        <p:spPr>
          <a:xfrm>
            <a:off x="6663048" y="4214657"/>
            <a:ext cx="2088900" cy="6531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IMPEDANCE TUNER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525F658-2003-4DF1-87E1-2001C4ECCB5A}"/>
              </a:ext>
            </a:extLst>
          </p:cNvPr>
          <p:cNvSpPr/>
          <p:nvPr/>
        </p:nvSpPr>
        <p:spPr>
          <a:xfrm>
            <a:off x="9441981" y="3935437"/>
            <a:ext cx="2258019" cy="11957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SPECTRUM ANALYSER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A8A5957-F3AD-452C-810D-2C63B3B94A4A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5988224" y="4541224"/>
            <a:ext cx="674824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A134579-5040-437D-97E3-EA784E221D5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8751948" y="4533305"/>
            <a:ext cx="690033" cy="791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F09BB2-E49B-4C76-BC14-5E02A9D18C42}"/>
              </a:ext>
            </a:extLst>
          </p:cNvPr>
          <p:cNvSpPr/>
          <p:nvPr/>
        </p:nvSpPr>
        <p:spPr>
          <a:xfrm>
            <a:off x="4554913" y="4214658"/>
            <a:ext cx="1433311" cy="6531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RF CONNECTOR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F4F92F4-A1B2-41AD-9D74-3CD9C9365472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2149402" y="4533304"/>
            <a:ext cx="399624" cy="792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EF30EB66-F3FB-4982-BE1C-AF7A4AA2549F}"/>
              </a:ext>
            </a:extLst>
          </p:cNvPr>
          <p:cNvSpPr/>
          <p:nvPr/>
        </p:nvSpPr>
        <p:spPr>
          <a:xfrm>
            <a:off x="2689569" y="1921949"/>
            <a:ext cx="1275319" cy="5709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VOLTAGE</a:t>
            </a:r>
            <a:r>
              <a:rPr lang="pt-BR" b="1" dirty="0"/>
              <a:t> </a:t>
            </a:r>
            <a:r>
              <a:rPr lang="pt-BR" sz="1600" b="1" dirty="0"/>
              <a:t>SOURCE</a:t>
            </a:r>
            <a:endParaRPr lang="pt-BR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092429C-5FB6-473F-9B62-E10673821608}"/>
              </a:ext>
            </a:extLst>
          </p:cNvPr>
          <p:cNvSpPr/>
          <p:nvPr/>
        </p:nvSpPr>
        <p:spPr>
          <a:xfrm>
            <a:off x="2689569" y="3146049"/>
            <a:ext cx="1268666" cy="65313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BIAS CIRCUITRY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2BAE68D-1923-4B5C-A3DE-80665CE2CE31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3323902" y="2492916"/>
            <a:ext cx="3327" cy="65313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9B158B6-75BC-4476-8683-0C48383CE68E}"/>
              </a:ext>
            </a:extLst>
          </p:cNvPr>
          <p:cNvCxnSpPr>
            <a:cxnSpLocks/>
            <a:stCxn id="25" idx="3"/>
            <a:endCxn id="13" idx="1"/>
          </p:cNvCxnSpPr>
          <p:nvPr/>
        </p:nvCxnSpPr>
        <p:spPr>
          <a:xfrm flipV="1">
            <a:off x="4098779" y="4541224"/>
            <a:ext cx="456134" cy="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D11407CA-3B02-4793-A2C8-AB711BA4DDCF}"/>
              </a:ext>
            </a:extLst>
          </p:cNvPr>
          <p:cNvSpPr/>
          <p:nvPr/>
        </p:nvSpPr>
        <p:spPr>
          <a:xfrm>
            <a:off x="2549026" y="4214658"/>
            <a:ext cx="1549753" cy="65313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TRANSMISSION LINE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956E3E67-2C93-401C-8855-F8920917F774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3323902" y="3799182"/>
            <a:ext cx="1" cy="41547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461F42-0886-49F5-8CE5-EAD50FBC474F}"/>
              </a:ext>
            </a:extLst>
          </p:cNvPr>
          <p:cNvSpPr txBox="1"/>
          <p:nvPr/>
        </p:nvSpPr>
        <p:spPr>
          <a:xfrm>
            <a:off x="9304172" y="1206280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Nova Light"/>
              </a:rPr>
              <a:t>Used for: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S2-LP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Gill Sans Nova Light"/>
              </a:rPr>
              <a:t>SX1262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BlueNRG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2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0EB90-0011-45CB-8551-49F69C05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AF0787-DB77-40B9-9482-383298C7C168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85AD12-7BBF-415D-91C3-88F03D8B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00B10-85DA-46BF-85E5-4992776A2D8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8/19/2020</a:t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C246D32A-695C-4DD1-9508-1F31013F30C6}"/>
              </a:ext>
            </a:extLst>
          </p:cNvPr>
          <p:cNvSpPr txBox="1">
            <a:spLocks/>
          </p:cNvSpPr>
          <p:nvPr/>
        </p:nvSpPr>
        <p:spPr>
          <a:xfrm>
            <a:off x="0" y="198000"/>
            <a:ext cx="12192000" cy="990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2"/>
                </a:solidFill>
                <a:latin typeface="Gill Sans Nova Light" panose="020B0302020104020203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7DAF"/>
                </a:solidFill>
                <a:effectLst/>
                <a:uLnTx/>
                <a:uFillTx/>
                <a:latin typeface="Gill Sans Nova Light" panose="020B0302020104020203" pitchFamily="34" charset="0"/>
                <a:ea typeface="+mj-ea"/>
                <a:cs typeface="+mj-cs"/>
              </a:rPr>
              <a:t>Methods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995F7E-DFC5-4A55-AAAC-0AB24F256669}"/>
              </a:ext>
            </a:extLst>
          </p:cNvPr>
          <p:cNvSpPr txBox="1"/>
          <p:nvPr/>
        </p:nvSpPr>
        <p:spPr>
          <a:xfrm>
            <a:off x="3304579" y="1292871"/>
            <a:ext cx="7380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De-Embedded Device S-Parameters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: based in test fixture VNA measurements embed or de-embed the S-Parameters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De-embed - TRL in-fixture calibration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De-embed - </a:t>
            </a:r>
            <a:r>
              <a:rPr lang="en-US" b="1" dirty="0">
                <a:solidFill>
                  <a:prstClr val="black"/>
                </a:solidFill>
                <a:latin typeface="Gill Sans Nova Light"/>
              </a:rPr>
              <a:t>SOLT in-fixture calibration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Gill Sans Nova Light"/>
              </a:rPr>
              <a:t>Embed - Fixture model generation – TRL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prstClr val="black"/>
                </a:solidFill>
                <a:latin typeface="Gill Sans Nova Light"/>
              </a:rPr>
              <a:t>Embed - Fixture model generation – Direct measurement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 Light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6546D5-071E-40DD-AFF9-9B6EDC61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715" y="3938953"/>
            <a:ext cx="2625601" cy="218498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18B0F4E-518B-4BEC-B963-7A289473AFAE}"/>
              </a:ext>
            </a:extLst>
          </p:cNvPr>
          <p:cNvSpPr txBox="1"/>
          <p:nvPr/>
        </p:nvSpPr>
        <p:spPr>
          <a:xfrm>
            <a:off x="6320010" y="3483674"/>
            <a:ext cx="112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Nova Light"/>
                <a:ea typeface="+mn-ea"/>
                <a:cs typeface="+mn-cs"/>
              </a:rPr>
              <a:t>SKY66420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023468"/>
      </p:ext>
    </p:extLst>
  </p:cSld>
  <p:clrMapOvr>
    <a:masterClrMapping/>
  </p:clrMapOvr>
</p:sld>
</file>

<file path=ppt/theme/theme1.xml><?xml version="1.0" encoding="utf-8"?>
<a:theme xmlns:a="http://schemas.openxmlformats.org/drawingml/2006/main" name="201911 - HT Micron - Company Profile">
  <a:themeElements>
    <a:clrScheme name="HT Micron">
      <a:dk1>
        <a:sysClr val="windowText" lastClr="000000"/>
      </a:dk1>
      <a:lt1>
        <a:srgbClr val="FFFFFF"/>
      </a:lt1>
      <a:dk2>
        <a:srgbClr val="007DAF"/>
      </a:dk2>
      <a:lt2>
        <a:srgbClr val="E1E1E1"/>
      </a:lt2>
      <a:accent1>
        <a:srgbClr val="00324B"/>
      </a:accent1>
      <a:accent2>
        <a:srgbClr val="FF3700"/>
      </a:accent2>
      <a:accent3>
        <a:srgbClr val="FF9B00"/>
      </a:accent3>
      <a:accent4>
        <a:srgbClr val="00AF4B"/>
      </a:accent4>
      <a:accent5>
        <a:srgbClr val="7D007D"/>
      </a:accent5>
      <a:accent6>
        <a:srgbClr val="960019"/>
      </a:accent6>
      <a:hlink>
        <a:srgbClr val="000000"/>
      </a:hlink>
      <a:folHlink>
        <a:srgbClr val="1C1C1C"/>
      </a:folHlink>
    </a:clrScheme>
    <a:fontScheme name="Gill Sans">
      <a:majorFont>
        <a:latin typeface="Gill Sans Nova Light"/>
        <a:ea typeface=""/>
        <a:cs typeface=""/>
      </a:majorFont>
      <a:minorFont>
        <a:latin typeface="Gill Sans Nova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4708</TotalTime>
  <Words>589</Words>
  <Application>Microsoft Office PowerPoint</Application>
  <PresentationFormat>Widescreen</PresentationFormat>
  <Paragraphs>159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Nova</vt:lpstr>
      <vt:lpstr>Gill Sans Nova Light</vt:lpstr>
      <vt:lpstr>201911 - HT Micron - Company Profile</vt:lpstr>
      <vt:lpstr>Embedding/De-Emdedding RF Measurements and In-Fixture Calibration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MEASUREMENT SETUP 1 – One Port LoadPull Based</vt:lpstr>
      <vt:lpstr>MEASUREMENT SETUP 2 – One Port LoadPull Based</vt:lpstr>
      <vt:lpstr>PowerPoint Presentation</vt:lpstr>
      <vt:lpstr>PowerPoint Presentation</vt:lpstr>
      <vt:lpstr>MEASUREMENT SETUP 1 – 2 Ports VNA Based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Embedding/De-Emdedding RF Measurements and In-Fixture Calibration</dc:title>
  <dc:creator>Felipe Kalinski Ferreira</dc:creator>
  <cp:lastModifiedBy>Windows User</cp:lastModifiedBy>
  <cp:revision>17</cp:revision>
  <dcterms:created xsi:type="dcterms:W3CDTF">2020-08-05T20:39:11Z</dcterms:created>
  <dcterms:modified xsi:type="dcterms:W3CDTF">2020-08-20T22:56:45Z</dcterms:modified>
</cp:coreProperties>
</file>