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9F78C-44A3-D3F4-A500-51BC83FACFDF}" v="118" dt="2021-10-08T15:38:30.330"/>
    <p1510:client id="{418C8CDC-A570-0D41-B60C-F2803FEAD572}" v="1271" dt="2021-10-08T15:06:41.920"/>
    <p1510:client id="{43C6C486-4703-7E94-B8DE-4E66628331DC}" v="12" dt="2021-10-08T16:33:13.255"/>
    <p1510:client id="{F64F45FE-463A-4B79-D3E4-516E651B94CC}" v="1" dt="2021-10-08T14:07:0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ETH-USD?p=ETH-US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bsf.org/economic-research/indicators-data/daily-news-sentiment-inde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Latest News –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/>
              <a:t>Bitcoin can be used as source of funds for EB5 Green Card (Investment based)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/>
              <a:t>Coinbase Strikes Deal With Homeland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89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8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7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9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98c94c9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98c94c9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- https://greencardbyinvestment.com/EB5-news/bitcoin-expert-source-of-funds-uscis/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https://www.yahoo.com/now/coinbase-strikes-deal-homeland-security-113652359.html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https://finance.yahoo.com/quote/ETH-USD?p=ETH-USD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en-US" sz="1800">
                <a:hlinkClick r:id="rId4"/>
              </a:rPr>
              <a:t>Economic Research | Daily News Sentiment Index (frbsf.org)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5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2 Project Theme" type="title">
  <p:cSld name="542 Project Them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 dpi="0" rotWithShape="1">
          <a:blip r:embed="rId1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"/>
              <a:buChar char="●"/>
              <a:defRPr sz="1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1018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000000">
                  <a:alpha val="65091"/>
                </a:srgbClr>
              </a:gs>
              <a:gs pos="52000">
                <a:srgbClr val="000000">
                  <a:alpha val="95000"/>
                </a:srgbClr>
              </a:gs>
            </a:gsLst>
            <a:lin ang="5400012" scaled="0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154934"/>
            <a:ext cx="8520600" cy="17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Predicting Crypto Futures</a:t>
            </a:r>
            <a:r>
              <a:rPr lang="en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8520600" cy="227402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DADA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BZAN 542 Project Proposal</a:t>
            </a:r>
            <a:endParaRPr>
              <a:solidFill>
                <a:srgbClr val="ADADAD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Aaron Dittmer </a:t>
            </a:r>
            <a:endParaRPr sz="2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Abhishek Majumdar</a:t>
            </a:r>
            <a:endParaRPr sz="2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Jake Tolleson</a:t>
            </a:r>
            <a:endParaRPr sz="2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Livia Bedwell </a:t>
            </a:r>
            <a:endParaRPr sz="2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Neeley Rice</a:t>
            </a:r>
            <a:endParaRPr sz="2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11013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63558" y="468305"/>
            <a:ext cx="8438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 Background &amp; Latest News</a:t>
            </a:r>
            <a:endParaRPr sz="36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0" y="1553378"/>
            <a:ext cx="9144000" cy="3281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>
              <a:spcAft>
                <a:spcPts val="1200"/>
              </a:spcAft>
            </a:pPr>
            <a:r>
              <a:rPr lang="en-US" sz="20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Deep rooted history from Global Financial Crisis 2008  </a:t>
            </a:r>
          </a:p>
          <a:p>
            <a:pPr marL="800100" lvl="1">
              <a:spcAft>
                <a:spcPts val="1200"/>
              </a:spcAft>
            </a:pPr>
            <a:r>
              <a:rPr lang="en-US" sz="19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Lets people control their own money – </a:t>
            </a:r>
            <a:r>
              <a:rPr lang="en-US" sz="1900" err="1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a.k.a</a:t>
            </a:r>
            <a:r>
              <a:rPr lang="en-US" sz="19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Decentralization</a:t>
            </a:r>
          </a:p>
          <a:p>
            <a:pPr marL="800100" lvl="1">
              <a:lnSpc>
                <a:spcPct val="114999"/>
              </a:lnSpc>
              <a:spcAft>
                <a:spcPts val="1200"/>
              </a:spcAft>
            </a:pPr>
            <a:r>
              <a:rPr lang="en-US" sz="19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First decentralized cryptocurrency: Bitcoin – Credit : </a:t>
            </a:r>
            <a:r>
              <a:rPr lang="en-US" sz="1900">
                <a:ea typeface="Helvetica Neue" panose="02000503000000020004" pitchFamily="2" charset="0"/>
                <a:cs typeface="Helvetica Neue" panose="02000503000000020004" pitchFamily="2" charset="0"/>
              </a:rPr>
              <a:t>Satoshi Nakamoto</a:t>
            </a:r>
            <a:endParaRPr lang="en-US">
              <a:latin typeface="Helvetica Neue"/>
            </a:endParaRPr>
          </a:p>
          <a:p>
            <a:pPr marL="342900">
              <a:spcAft>
                <a:spcPts val="1200"/>
              </a:spcAft>
            </a:pPr>
            <a:endParaRPr lang="en-US" sz="2000">
              <a:solidFill>
                <a:srgbClr val="ADADAD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>
              <a:spcAft>
                <a:spcPts val="1200"/>
              </a:spcAft>
            </a:pPr>
            <a:r>
              <a:rPr lang="en-US" sz="20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Nearly 6,000 crypto currencies in 2021 </a:t>
            </a:r>
          </a:p>
          <a:p>
            <a:pPr marL="800100" lvl="1">
              <a:spcAft>
                <a:spcPts val="1200"/>
              </a:spcAft>
            </a:pPr>
            <a:r>
              <a:rPr lang="en-US" sz="19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Started with a handful in 2013</a:t>
            </a:r>
          </a:p>
          <a:p>
            <a:pPr marL="342900">
              <a:spcAft>
                <a:spcPts val="1200"/>
              </a:spcAft>
            </a:pPr>
            <a:endParaRPr lang="en-US" sz="2000">
              <a:solidFill>
                <a:srgbClr val="ADADAD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>
              <a:spcAft>
                <a:spcPts val="1200"/>
              </a:spcAft>
            </a:pPr>
            <a:r>
              <a:rPr lang="en-US" sz="2000">
                <a:solidFill>
                  <a:srgbClr val="ADADAD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Regulation: Crypto exchanges in USA comes under purview of Bank Secrecy Act (BSA)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CD456A64-436A-7B4E-9B35-854E8902A362}"/>
              </a:ext>
            </a:extLst>
          </p:cNvPr>
          <p:cNvSpPr/>
          <p:nvPr/>
        </p:nvSpPr>
        <p:spPr>
          <a:xfrm>
            <a:off x="0" y="11574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43957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 Currencies  </a:t>
            </a:r>
            <a:r>
              <a:rPr lang="en"/>
              <a:t>			</a:t>
            </a:r>
            <a:br>
              <a:rPr lang="en"/>
            </a:b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33223" y="1344058"/>
            <a:ext cx="3529285" cy="334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Aave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		</a:t>
            </a:r>
            <a:r>
              <a:rPr lang="en-US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Cryptocom</a:t>
            </a:r>
            <a:endParaRPr lang="en-US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Binance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	              Dogecoin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Bitcoin		EOS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Cardano 	Ethereum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Chainlink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	Litecoin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Cosmos                Iota</a:t>
            </a:r>
            <a:endParaRPr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FE6FCCFF-6197-4F7A-B042-D07EA72F0D48}"/>
              </a:ext>
            </a:extLst>
          </p:cNvPr>
          <p:cNvSpPr txBox="1">
            <a:spLocks/>
          </p:cNvSpPr>
          <p:nvPr/>
        </p:nvSpPr>
        <p:spPr>
          <a:xfrm>
            <a:off x="4841745" y="1355080"/>
            <a:ext cx="3423018" cy="302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Coinbase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Robinhood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EDE2E5-8D23-E442-9258-22D021ED3566}"/>
              </a:ext>
            </a:extLst>
          </p:cNvPr>
          <p:cNvCxnSpPr>
            <a:cxnSpLocks/>
          </p:cNvCxnSpPr>
          <p:nvPr/>
        </p:nvCxnSpPr>
        <p:spPr>
          <a:xfrm>
            <a:off x="4395730" y="1355075"/>
            <a:ext cx="0" cy="2937287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452464-6E08-8A41-AAD0-8547CF66023A}"/>
              </a:ext>
            </a:extLst>
          </p:cNvPr>
          <p:cNvSpPr txBox="1"/>
          <p:nvPr/>
        </p:nvSpPr>
        <p:spPr>
          <a:xfrm>
            <a:off x="4395730" y="492364"/>
            <a:ext cx="47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Popular Exchanges</a:t>
            </a:r>
            <a:endParaRPr lang="en-US" sz="3600" b="1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9B313-7CB2-6848-8DB6-D38D61B27095}"/>
              </a:ext>
            </a:extLst>
          </p:cNvPr>
          <p:cNvSpPr txBox="1"/>
          <p:nvPr/>
        </p:nvSpPr>
        <p:spPr>
          <a:xfrm>
            <a:off x="8427904" y="56186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EED045B8-EF92-E849-88C6-A89A56D93930}"/>
              </a:ext>
            </a:extLst>
          </p:cNvPr>
          <p:cNvSpPr/>
          <p:nvPr/>
        </p:nvSpPr>
        <p:spPr>
          <a:xfrm>
            <a:off x="0" y="1189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 Proposal</a:t>
            </a:r>
            <a:endParaRPr sz="36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0982"/>
            <a:ext cx="865603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 future crypto price fluctuation 1 week out</a:t>
            </a:r>
          </a:p>
          <a:p>
            <a:pPr marL="285750" indent="-285750">
              <a:spcAft>
                <a:spcPts val="1200"/>
              </a:spcAft>
            </a:pP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1-week intervals going back to 2017</a:t>
            </a:r>
          </a:p>
          <a:p>
            <a:pPr marL="285750" indent="-285750">
              <a:spcAft>
                <a:spcPts val="1200"/>
              </a:spcAft>
            </a:pP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 scope initially to Bitcoin &amp; Ethereum </a:t>
            </a:r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endParaRPr lang="en-US"/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endParaRPr lang="en-US"/>
          </a:p>
          <a:p>
            <a:pPr marL="742950" lvl="1" indent="-285750">
              <a:spcAft>
                <a:spcPts val="1200"/>
              </a:spcAft>
              <a:buFontTx/>
              <a:buChar char="-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F47646BB-65DC-9B41-ABAF-2BBD80BF16DA}"/>
              </a:ext>
            </a:extLst>
          </p:cNvPr>
          <p:cNvSpPr/>
          <p:nvPr/>
        </p:nvSpPr>
        <p:spPr>
          <a:xfrm>
            <a:off x="0" y="-21162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How will we achieve this?</a:t>
            </a:r>
            <a:endParaRPr sz="3600" b="1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69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Potential Features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Utilize historical US economic news sentiment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patterns in stock indices (QQQ, S&amp;P, etc.)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Covid dummy variables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Modeling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 to use: Deep Learning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to traditional machine learning algorithms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8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64E67DC6-1B7E-8C47-A9BB-CCAF8BA73728}"/>
              </a:ext>
            </a:extLst>
          </p:cNvPr>
          <p:cNvSpPr/>
          <p:nvPr/>
        </p:nvSpPr>
        <p:spPr>
          <a:xfrm>
            <a:off x="0" y="-21162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Questions  &amp; Pending Research</a:t>
            </a:r>
            <a:endParaRPr sz="36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29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Aggregate Sentiment Index Data in our prediction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 large market cap crypto index price fluctuation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Should we look at longer time intervals?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apply the model in a business context: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Brokerage recommendation for Crypto trading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the same analysis apply to a small/mid cap crypto index?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3F43670-DD06-4141-948F-826236433575}"/>
              </a:ext>
            </a:extLst>
          </p:cNvPr>
          <p:cNvSpPr/>
          <p:nvPr/>
        </p:nvSpPr>
        <p:spPr>
          <a:xfrm>
            <a:off x="-22034" y="1101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3000">
                <a:srgbClr val="000000">
                  <a:alpha val="67040"/>
                </a:srgbClr>
              </a:gs>
              <a:gs pos="100000">
                <a:srgbClr val="000000">
                  <a:alpha val="67040"/>
                </a:srgbClr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4000" cy="5132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 You!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416752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Sample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en-US"/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111B9DE3-1BE0-494D-826B-AB4C6A876AD5}"/>
              </a:ext>
            </a:extLst>
          </p:cNvPr>
          <p:cNvSpPr/>
          <p:nvPr/>
        </p:nvSpPr>
        <p:spPr>
          <a:xfrm>
            <a:off x="0" y="-21162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6000">
                <a:srgbClr val="000000"/>
              </a:gs>
              <a:gs pos="69000">
                <a:srgbClr val="000000"/>
              </a:gs>
              <a:gs pos="100000">
                <a:srgbClr val="00000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CADECCD9-4516-9C47-9FD2-2F301072F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 Dataset</a:t>
            </a:r>
            <a:endParaRPr sz="36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53604"/>
      </p:ext>
    </p:extLst>
  </p:cSld>
  <p:clrMapOvr>
    <a:masterClrMapping/>
  </p:clrMapOvr>
</p:sld>
</file>

<file path=ppt/theme/theme1.xml><?xml version="1.0" encoding="utf-8"?>
<a:theme xmlns:a="http://schemas.openxmlformats.org/drawingml/2006/main" name="542 Project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542 Project Theme</vt:lpstr>
      <vt:lpstr>Predicting Crypto Futures </vt:lpstr>
      <vt:lpstr>Crypto Background &amp; Latest News</vt:lpstr>
      <vt:lpstr>Crypto Currencies      </vt:lpstr>
      <vt:lpstr>Our Proposal</vt:lpstr>
      <vt:lpstr>How will we achieve this?</vt:lpstr>
      <vt:lpstr>Open Questions  &amp; Pending Research</vt:lpstr>
      <vt:lpstr>PowerPoint Presentation</vt:lpstr>
      <vt:lpstr>Sample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Crypto Futures</dc:title>
  <dc:creator>Abhishek Majumdar</dc:creator>
  <cp:revision>2</cp:revision>
  <dcterms:modified xsi:type="dcterms:W3CDTF">2021-10-09T15:39:10Z</dcterms:modified>
</cp:coreProperties>
</file>