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5" r:id="rId12"/>
    <p:sldId id="26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54"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F78D4A6-4557-4864-9975-61387046244F}"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428640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8D4A6-4557-4864-9975-61387046244F}"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312200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8D4A6-4557-4864-9975-61387046244F}"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136132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8D4A6-4557-4864-9975-61387046244F}"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364659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D4A6-4557-4864-9975-61387046244F}"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384180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F78D4A6-4557-4864-9975-61387046244F}"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303717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F78D4A6-4557-4864-9975-61387046244F}" type="datetimeFigureOut">
              <a:rPr lang="en-IN" smtClean="0"/>
              <a:t>23-11-2020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136487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F78D4A6-4557-4864-9975-61387046244F}" type="datetimeFigureOut">
              <a:rPr lang="en-IN" smtClean="0"/>
              <a:t>23-11-2020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40790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8D4A6-4557-4864-9975-61387046244F}" type="datetimeFigureOut">
              <a:rPr lang="en-IN" smtClean="0"/>
              <a:t>23-11-2020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7869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8D4A6-4557-4864-9975-61387046244F}"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249905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8D4A6-4557-4864-9975-61387046244F}"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8CFA2-6A53-487C-B84A-FB0B7E9DB143}" type="slidenum">
              <a:rPr lang="en-IN" smtClean="0"/>
              <a:t>‹#›</a:t>
            </a:fld>
            <a:endParaRPr lang="en-IN"/>
          </a:p>
        </p:txBody>
      </p:sp>
    </p:spTree>
    <p:extLst>
      <p:ext uri="{BB962C8B-B14F-4D97-AF65-F5344CB8AC3E}">
        <p14:creationId xmlns:p14="http://schemas.microsoft.com/office/powerpoint/2010/main" val="136271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8D4A6-4557-4864-9975-61387046244F}" type="datetimeFigureOut">
              <a:rPr lang="en-IN" smtClean="0"/>
              <a:t>23-11-2020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8CFA2-6A53-487C-B84A-FB0B7E9DB143}" type="slidenum">
              <a:rPr lang="en-IN" smtClean="0"/>
              <a:t>‹#›</a:t>
            </a:fld>
            <a:endParaRPr lang="en-IN"/>
          </a:p>
        </p:txBody>
      </p:sp>
    </p:spTree>
    <p:extLst>
      <p:ext uri="{BB962C8B-B14F-4D97-AF65-F5344CB8AC3E}">
        <p14:creationId xmlns:p14="http://schemas.microsoft.com/office/powerpoint/2010/main" val="360770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av"/><Relationship Id="rId1" Type="http://schemas.microsoft.com/office/2007/relationships/media" Target="../media/media5.wav"/><Relationship Id="rId5"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av"/><Relationship Id="rId1" Type="http://schemas.microsoft.com/office/2007/relationships/media" Target="../media/media6.wav"/><Relationship Id="rId5"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4" y="-49696"/>
            <a:ext cx="9144000" cy="6957392"/>
          </a:xfrm>
          <a:prstGeom prst="rect">
            <a:avLst/>
          </a:prstGeom>
        </p:spPr>
      </p:pic>
      <p:sp>
        <p:nvSpPr>
          <p:cNvPr id="8" name="Rectangle 7"/>
          <p:cNvSpPr/>
          <p:nvPr/>
        </p:nvSpPr>
        <p:spPr>
          <a:xfrm>
            <a:off x="251520" y="620688"/>
            <a:ext cx="8784976" cy="584775"/>
          </a:xfrm>
          <a:prstGeom prst="rect">
            <a:avLst/>
          </a:prstGeom>
        </p:spPr>
        <p:txBody>
          <a:bodyPr wrap="square">
            <a:spAutoFit/>
          </a:bodyPr>
          <a:lstStyle/>
          <a:p>
            <a:r>
              <a:rPr lang="en-IN" sz="3200" b="1" dirty="0">
                <a:solidFill>
                  <a:srgbClr val="FF0000"/>
                </a:solidFill>
              </a:rPr>
              <a:t>HEALTH MONITORING USING MACHINE LEARNING</a:t>
            </a:r>
          </a:p>
        </p:txBody>
      </p:sp>
      <p:sp>
        <p:nvSpPr>
          <p:cNvPr id="9" name="Rectangle 8"/>
          <p:cNvSpPr/>
          <p:nvPr/>
        </p:nvSpPr>
        <p:spPr>
          <a:xfrm>
            <a:off x="539552" y="1484784"/>
            <a:ext cx="2666114" cy="523220"/>
          </a:xfrm>
          <a:prstGeom prst="rect">
            <a:avLst/>
          </a:prstGeom>
        </p:spPr>
        <p:txBody>
          <a:bodyPr wrap="none">
            <a:spAutoFit/>
          </a:bodyPr>
          <a:lstStyle/>
          <a:p>
            <a:r>
              <a:rPr lang="en-IN" sz="2800" b="1" dirty="0">
                <a:latin typeface="Californian FB" pitchFamily="18" charset="0"/>
              </a:rPr>
              <a:t>Team Members</a:t>
            </a:r>
            <a:r>
              <a:rPr lang="en-IN" sz="2800" b="1" dirty="0"/>
              <a:t>:</a:t>
            </a:r>
          </a:p>
        </p:txBody>
      </p:sp>
      <p:sp>
        <p:nvSpPr>
          <p:cNvPr id="10" name="Rectangle 9"/>
          <p:cNvSpPr/>
          <p:nvPr/>
        </p:nvSpPr>
        <p:spPr>
          <a:xfrm>
            <a:off x="5076056" y="2146271"/>
            <a:ext cx="3744416" cy="1200329"/>
          </a:xfrm>
          <a:prstGeom prst="rect">
            <a:avLst/>
          </a:prstGeom>
        </p:spPr>
        <p:txBody>
          <a:bodyPr wrap="square">
            <a:spAutoFit/>
          </a:bodyPr>
          <a:lstStyle/>
          <a:p>
            <a:pPr marL="285750" indent="-285750" fontAlgn="base">
              <a:buFont typeface="Arial" pitchFamily="34" charset="0"/>
              <a:buChar char="•"/>
            </a:pPr>
            <a:r>
              <a:rPr lang="en-IN" sz="2400" b="1" dirty="0">
                <a:latin typeface="Californian FB" pitchFamily="18" charset="0"/>
              </a:rPr>
              <a:t>Babu Aman Singh</a:t>
            </a:r>
          </a:p>
          <a:p>
            <a:pPr marL="285750" indent="-285750" fontAlgn="base">
              <a:buFont typeface="Arial" pitchFamily="34" charset="0"/>
              <a:buChar char="•"/>
            </a:pPr>
            <a:r>
              <a:rPr lang="en-IN" sz="2400" b="1" dirty="0">
                <a:latin typeface="Californian FB" pitchFamily="18" charset="0"/>
              </a:rPr>
              <a:t>Rahul M Dinesh</a:t>
            </a:r>
          </a:p>
          <a:p>
            <a:pPr marL="285750" indent="-285750" fontAlgn="base">
              <a:buFont typeface="Arial" pitchFamily="34" charset="0"/>
              <a:buChar char="•"/>
            </a:pPr>
            <a:r>
              <a:rPr lang="en-IN" sz="2400" b="1" dirty="0" err="1">
                <a:latin typeface="Californian FB" pitchFamily="18" charset="0"/>
              </a:rPr>
              <a:t>Shivanand</a:t>
            </a:r>
            <a:r>
              <a:rPr lang="en-IN" sz="2400" b="1" dirty="0">
                <a:latin typeface="Californian FB" pitchFamily="18" charset="0"/>
              </a:rPr>
              <a:t> G Prabhu</a:t>
            </a: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703887961"/>
      </p:ext>
    </p:extLst>
  </p:cSld>
  <p:clrMapOvr>
    <a:masterClrMapping/>
  </p:clrMapOvr>
  <mc:AlternateContent xmlns:mc="http://schemas.openxmlformats.org/markup-compatibility/2006" xmlns:p14="http://schemas.microsoft.com/office/powerpoint/2010/main">
    <mc:Choice Requires="p14">
      <p:transition spd="slow" p14:dur="2000" advTm="3359"/>
    </mc:Choice>
    <mc:Fallback xmlns="">
      <p:transition spd="slow" advTm="33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83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52" y="15358"/>
            <a:ext cx="9288017" cy="6858000"/>
          </a:xfrm>
        </p:spPr>
      </p:pic>
      <p:sp>
        <p:nvSpPr>
          <p:cNvPr id="6" name="Rectangle 5"/>
          <p:cNvSpPr/>
          <p:nvPr/>
        </p:nvSpPr>
        <p:spPr>
          <a:xfrm>
            <a:off x="251520" y="505531"/>
            <a:ext cx="3038011" cy="584775"/>
          </a:xfrm>
          <a:prstGeom prst="rect">
            <a:avLst/>
          </a:prstGeom>
        </p:spPr>
        <p:txBody>
          <a:bodyPr wrap="none">
            <a:spAutoFit/>
          </a:bodyPr>
          <a:lstStyle/>
          <a:p>
            <a:r>
              <a:rPr lang="en-IN" sz="3200" b="1" dirty="0">
                <a:latin typeface="Californian FB" pitchFamily="18" charset="0"/>
              </a:rPr>
              <a:t>ADVANTAGES:</a:t>
            </a:r>
            <a:endParaRPr lang="en-IN" sz="3200" dirty="0">
              <a:latin typeface="Californian FB" pitchFamily="18" charset="0"/>
            </a:endParaRPr>
          </a:p>
        </p:txBody>
      </p:sp>
      <p:sp>
        <p:nvSpPr>
          <p:cNvPr id="8" name="Rectangle 7"/>
          <p:cNvSpPr/>
          <p:nvPr/>
        </p:nvSpPr>
        <p:spPr>
          <a:xfrm>
            <a:off x="827584" y="1196752"/>
            <a:ext cx="6408712" cy="646331"/>
          </a:xfrm>
          <a:prstGeom prst="rect">
            <a:avLst/>
          </a:prstGeom>
        </p:spPr>
        <p:txBody>
          <a:bodyPr wrap="square">
            <a:spAutoFit/>
          </a:bodyPr>
          <a:lstStyle/>
          <a:p>
            <a:pPr marL="285750" indent="-285750">
              <a:buFont typeface="Wingdings" pitchFamily="2" charset="2"/>
              <a:buChar char="Ø"/>
            </a:pPr>
            <a:r>
              <a:rPr lang="en-US" b="1" dirty="0">
                <a:latin typeface="Californian FB" pitchFamily="18" charset="0"/>
              </a:rPr>
              <a:t>This system which is specifically developed to predict health status of the user.</a:t>
            </a:r>
          </a:p>
        </p:txBody>
      </p:sp>
      <p:sp>
        <p:nvSpPr>
          <p:cNvPr id="9" name="Rectangle 8"/>
          <p:cNvSpPr/>
          <p:nvPr/>
        </p:nvSpPr>
        <p:spPr>
          <a:xfrm>
            <a:off x="899592" y="2060848"/>
            <a:ext cx="6264696" cy="2062103"/>
          </a:xfrm>
          <a:prstGeom prst="rect">
            <a:avLst/>
          </a:prstGeom>
        </p:spPr>
        <p:txBody>
          <a:bodyPr wrap="square">
            <a:spAutoFit/>
          </a:bodyPr>
          <a:lstStyle/>
          <a:p>
            <a:pPr marL="285750" indent="-285750" fontAlgn="base">
              <a:buFont typeface="Wingdings" pitchFamily="2" charset="2"/>
              <a:buChar char="Ø"/>
            </a:pPr>
            <a:r>
              <a:rPr lang="en-US" b="1" dirty="0">
                <a:latin typeface="Californian FB" pitchFamily="18" charset="0"/>
              </a:rPr>
              <a:t>tools. It uses monitoring devices to measure several medical parameters that indicate the state of patients.</a:t>
            </a:r>
          </a:p>
          <a:p>
            <a:pPr marL="285750" indent="-285750" fontAlgn="base">
              <a:buFont typeface="Wingdings" pitchFamily="2" charset="2"/>
              <a:buChar char="Ø"/>
            </a:pPr>
            <a:endParaRPr lang="en-US" b="1" dirty="0">
              <a:latin typeface="Californian FB" pitchFamily="18" charset="0"/>
            </a:endParaRPr>
          </a:p>
          <a:p>
            <a:pPr marL="285750" indent="-285750" fontAlgn="base">
              <a:buFont typeface="Wingdings" pitchFamily="2" charset="2"/>
              <a:buChar char="Ø"/>
            </a:pPr>
            <a:r>
              <a:rPr lang="en-US" b="1" dirty="0">
                <a:latin typeface="Californian FB" pitchFamily="18" charset="0"/>
              </a:rPr>
              <a:t>Random Forests is considered as a highly accurate and robust method because of the number of decision trees participating in the process</a:t>
            </a:r>
            <a:r>
              <a:rPr lang="en-US" sz="2000" dirty="0"/>
              <a:t>.</a:t>
            </a:r>
          </a:p>
          <a:p>
            <a:pPr marL="285750" indent="-285750" fontAlgn="base">
              <a:buFont typeface="Wingdings" pitchFamily="2" charset="2"/>
              <a:buChar char="Ø"/>
            </a:pPr>
            <a:endParaRPr lang="en-US" b="1" dirty="0">
              <a:latin typeface="Californian FB" pitchFamily="18" charset="0"/>
            </a:endParaRPr>
          </a:p>
        </p:txBody>
      </p:sp>
      <p:sp>
        <p:nvSpPr>
          <p:cNvPr id="10" name="Rectangle 9"/>
          <p:cNvSpPr/>
          <p:nvPr/>
        </p:nvSpPr>
        <p:spPr>
          <a:xfrm>
            <a:off x="330691" y="3831110"/>
            <a:ext cx="3809261" cy="584775"/>
          </a:xfrm>
          <a:prstGeom prst="rect">
            <a:avLst/>
          </a:prstGeom>
        </p:spPr>
        <p:txBody>
          <a:bodyPr wrap="square">
            <a:spAutoFit/>
          </a:bodyPr>
          <a:lstStyle/>
          <a:p>
            <a:r>
              <a:rPr lang="en-IN" sz="3200" b="1" dirty="0">
                <a:latin typeface="Californian FB" pitchFamily="18" charset="0"/>
              </a:rPr>
              <a:t>DISADVANTAGES:</a:t>
            </a:r>
            <a:endParaRPr lang="en-IN" sz="3200" dirty="0">
              <a:latin typeface="Californian FB" pitchFamily="18" charset="0"/>
            </a:endParaRPr>
          </a:p>
        </p:txBody>
      </p:sp>
      <p:sp>
        <p:nvSpPr>
          <p:cNvPr id="11" name="Rectangle 10"/>
          <p:cNvSpPr/>
          <p:nvPr/>
        </p:nvSpPr>
        <p:spPr>
          <a:xfrm>
            <a:off x="1043608" y="4509120"/>
            <a:ext cx="6192688" cy="923330"/>
          </a:xfrm>
          <a:prstGeom prst="rect">
            <a:avLst/>
          </a:prstGeom>
        </p:spPr>
        <p:txBody>
          <a:bodyPr wrap="square">
            <a:spAutoFit/>
          </a:bodyPr>
          <a:lstStyle/>
          <a:p>
            <a:pPr marL="285750" indent="-285750" fontAlgn="base">
              <a:buFont typeface="Wingdings" pitchFamily="2" charset="2"/>
              <a:buChar char="Ø"/>
            </a:pPr>
            <a:r>
              <a:rPr lang="en-US" b="1" dirty="0">
                <a:latin typeface="Californian FB" pitchFamily="18" charset="0"/>
              </a:rPr>
              <a:t>The mode is difficult to interpret compared to a decision </a:t>
            </a:r>
            <a:r>
              <a:rPr lang="en-US" b="1" dirty="0" err="1">
                <a:latin typeface="Californian FB" pitchFamily="18" charset="0"/>
              </a:rPr>
              <a:t>tree,where</a:t>
            </a:r>
            <a:r>
              <a:rPr lang="en-US" b="1" dirty="0">
                <a:latin typeface="Californian FB" pitchFamily="18" charset="0"/>
              </a:rPr>
              <a:t> you can easily make a decision by following the path in the tree.</a:t>
            </a:r>
          </a:p>
        </p:txBody>
      </p:sp>
    </p:spTree>
    <p:extLst>
      <p:ext uri="{BB962C8B-B14F-4D97-AF65-F5344CB8AC3E}">
        <p14:creationId xmlns:p14="http://schemas.microsoft.com/office/powerpoint/2010/main" val="103270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5" name="Rectangle 4"/>
          <p:cNvSpPr/>
          <p:nvPr/>
        </p:nvSpPr>
        <p:spPr>
          <a:xfrm>
            <a:off x="179512" y="332656"/>
            <a:ext cx="4572000" cy="1138773"/>
          </a:xfrm>
          <a:prstGeom prst="rect">
            <a:avLst/>
          </a:prstGeom>
        </p:spPr>
        <p:txBody>
          <a:bodyPr>
            <a:spAutoFit/>
          </a:bodyPr>
          <a:lstStyle/>
          <a:p>
            <a:r>
              <a:rPr lang="en-IN" sz="3200" b="1" dirty="0">
                <a:latin typeface="Californian FB" pitchFamily="18" charset="0"/>
              </a:rPr>
              <a:t>CONCLUSION:</a:t>
            </a:r>
            <a:endParaRPr lang="en-IN" sz="3200" b="1" dirty="0">
              <a:effectLst/>
              <a:latin typeface="Californian FB" pitchFamily="18" charset="0"/>
            </a:endParaRPr>
          </a:p>
          <a:p>
            <a:br>
              <a:rPr lang="en-IN" dirty="0"/>
            </a:br>
            <a:endParaRPr lang="en-IN" dirty="0"/>
          </a:p>
        </p:txBody>
      </p:sp>
      <p:sp>
        <p:nvSpPr>
          <p:cNvPr id="6" name="Rectangle 5"/>
          <p:cNvSpPr/>
          <p:nvPr/>
        </p:nvSpPr>
        <p:spPr>
          <a:xfrm>
            <a:off x="1043608" y="1314240"/>
            <a:ext cx="7704856" cy="4678204"/>
          </a:xfrm>
          <a:prstGeom prst="rect">
            <a:avLst/>
          </a:prstGeom>
        </p:spPr>
        <p:txBody>
          <a:bodyPr wrap="square">
            <a:spAutoFit/>
          </a:bodyPr>
          <a:lstStyle/>
          <a:p>
            <a:pPr marL="342900" indent="-342900" fontAlgn="base">
              <a:buFont typeface="Wingdings" pitchFamily="2" charset="2"/>
              <a:buChar char="Ø"/>
            </a:pPr>
            <a:r>
              <a:rPr lang="en-US" sz="2000" b="1" dirty="0">
                <a:latin typeface="Californian FB" pitchFamily="18" charset="0"/>
              </a:rPr>
              <a:t>In our project, the random forest algorithm is used to predict the person is healthy or not. Random Forest is a supervised learning algorithm. It can be used both for classification and regression. It also offers a good feature selection indicator.</a:t>
            </a:r>
          </a:p>
          <a:p>
            <a:pPr marL="342900" indent="-342900" fontAlgn="base">
              <a:buFont typeface="Wingdings" pitchFamily="2" charset="2"/>
              <a:buChar char="Ø"/>
            </a:pPr>
            <a:endParaRPr lang="en-US" sz="2000" b="1" dirty="0">
              <a:latin typeface="Californian FB" pitchFamily="18" charset="0"/>
            </a:endParaRPr>
          </a:p>
          <a:p>
            <a:pPr marL="342900" indent="-342900" fontAlgn="base">
              <a:buFont typeface="Wingdings" pitchFamily="2" charset="2"/>
              <a:buChar char="Ø"/>
            </a:pPr>
            <a:r>
              <a:rPr lang="en-US" sz="2000" b="1" dirty="0">
                <a:latin typeface="Californian FB" pitchFamily="18" charset="0"/>
              </a:rPr>
              <a:t>Random forest uses </a:t>
            </a:r>
            <a:r>
              <a:rPr lang="en-US" sz="2000" b="1" dirty="0" err="1">
                <a:latin typeface="Californian FB" pitchFamily="18" charset="0"/>
              </a:rPr>
              <a:t>gini</a:t>
            </a:r>
            <a:r>
              <a:rPr lang="en-US" sz="2000" b="1" dirty="0">
                <a:latin typeface="Californian FB" pitchFamily="18" charset="0"/>
              </a:rPr>
              <a:t> importance or mean decrease in impurity(MDI)to calculate the importance of each feature.</a:t>
            </a:r>
          </a:p>
          <a:p>
            <a:pPr marL="342900" indent="-342900" fontAlgn="base">
              <a:buFont typeface="Wingdings" pitchFamily="2" charset="2"/>
              <a:buChar char="Ø"/>
            </a:pPr>
            <a:endParaRPr lang="en-US" sz="2000" b="1" dirty="0">
              <a:latin typeface="Californian FB" pitchFamily="18" charset="0"/>
            </a:endParaRPr>
          </a:p>
          <a:p>
            <a:pPr marL="342900" indent="-342900" fontAlgn="base">
              <a:buFont typeface="Wingdings" pitchFamily="2" charset="2"/>
              <a:buChar char="Ø"/>
            </a:pPr>
            <a:r>
              <a:rPr lang="en-US" sz="2000" b="1" dirty="0">
                <a:latin typeface="Californian FB" pitchFamily="18" charset="0"/>
              </a:rPr>
              <a:t> This is how much the model fit or accuracy decreases when you drop a </a:t>
            </a:r>
            <a:r>
              <a:rPr lang="en-US" sz="2000" b="1" dirty="0" err="1">
                <a:latin typeface="Californian FB" pitchFamily="18" charset="0"/>
              </a:rPr>
              <a:t>variable.The</a:t>
            </a:r>
            <a:r>
              <a:rPr lang="en-US" sz="2000" b="1" dirty="0">
                <a:latin typeface="Californian FB" pitchFamily="18" charset="0"/>
              </a:rPr>
              <a:t> </a:t>
            </a:r>
            <a:r>
              <a:rPr lang="en-US" sz="2000" b="1" dirty="0" err="1">
                <a:latin typeface="Californian FB" pitchFamily="18" charset="0"/>
              </a:rPr>
              <a:t>gini</a:t>
            </a:r>
            <a:r>
              <a:rPr lang="en-US" sz="2000" b="1" dirty="0">
                <a:latin typeface="Californian FB" pitchFamily="18" charset="0"/>
              </a:rPr>
              <a:t> index can describe the overall explanatory power of the variables.</a:t>
            </a:r>
          </a:p>
          <a:p>
            <a:pPr marL="342900" indent="-342900" fontAlgn="base">
              <a:buFont typeface="Wingdings" pitchFamily="2" charset="2"/>
              <a:buChar char="Ø"/>
            </a:pPr>
            <a:endParaRPr lang="en-US" sz="2000" b="1" dirty="0">
              <a:latin typeface="Californian FB" pitchFamily="18" charset="0"/>
            </a:endParaRPr>
          </a:p>
          <a:p>
            <a:pPr marL="285750" indent="-285750">
              <a:buFont typeface="Wingdings" pitchFamily="2" charset="2"/>
              <a:buChar char="Ø"/>
            </a:pPr>
            <a:r>
              <a:rPr lang="en-US" sz="2000" b="1" dirty="0">
                <a:latin typeface="Californian FB" pitchFamily="18" charset="0"/>
              </a:rPr>
              <a:t>Overall, random forest is a (mostly) fast, simple and flexible tool, but not without some institutions</a:t>
            </a:r>
            <a:r>
              <a:rPr lang="en-US" b="1" dirty="0">
                <a:latin typeface="Californian FB" pitchFamily="18" charset="0"/>
              </a:rPr>
              <a:t>.</a:t>
            </a:r>
          </a:p>
          <a:p>
            <a:endParaRPr lang="en-IN" b="1" dirty="0"/>
          </a:p>
        </p:txBody>
      </p:sp>
    </p:spTree>
    <p:extLst>
      <p:ext uri="{BB962C8B-B14F-4D97-AF65-F5344CB8AC3E}">
        <p14:creationId xmlns:p14="http://schemas.microsoft.com/office/powerpoint/2010/main" val="326934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05401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616" y="0"/>
            <a:ext cx="9144001" cy="6858000"/>
          </a:xfrm>
        </p:spPr>
      </p:pic>
      <p:sp>
        <p:nvSpPr>
          <p:cNvPr id="7" name="Rectangle 6"/>
          <p:cNvSpPr/>
          <p:nvPr/>
        </p:nvSpPr>
        <p:spPr>
          <a:xfrm>
            <a:off x="266410" y="476082"/>
            <a:ext cx="2992679" cy="584775"/>
          </a:xfrm>
          <a:prstGeom prst="rect">
            <a:avLst/>
          </a:prstGeom>
        </p:spPr>
        <p:txBody>
          <a:bodyPr wrap="none">
            <a:spAutoFit/>
          </a:bodyPr>
          <a:lstStyle/>
          <a:p>
            <a:r>
              <a:rPr lang="en-IN" sz="3200" b="1" dirty="0"/>
              <a:t>INTRODUCTION:</a:t>
            </a:r>
            <a:endParaRPr lang="en-IN" sz="3200" dirty="0"/>
          </a:p>
        </p:txBody>
      </p:sp>
      <p:sp>
        <p:nvSpPr>
          <p:cNvPr id="8" name="Rectangle 7"/>
          <p:cNvSpPr/>
          <p:nvPr/>
        </p:nvSpPr>
        <p:spPr>
          <a:xfrm>
            <a:off x="2286000" y="1305342"/>
            <a:ext cx="5598368" cy="4708981"/>
          </a:xfrm>
          <a:prstGeom prst="rect">
            <a:avLst/>
          </a:prstGeom>
        </p:spPr>
        <p:txBody>
          <a:bodyPr wrap="square">
            <a:spAutoFit/>
          </a:bodyPr>
          <a:lstStyle/>
          <a:p>
            <a:pPr marL="342900" indent="-342900" fontAlgn="base">
              <a:buFont typeface="Wingdings" pitchFamily="2" charset="2"/>
              <a:buChar char="Ø"/>
            </a:pPr>
            <a:r>
              <a:rPr lang="en-US" sz="2000" b="1" dirty="0">
                <a:latin typeface="Californian FB" pitchFamily="18" charset="0"/>
              </a:rPr>
              <a:t>Health Monitoring Systems continue to evolve in this digital age.</a:t>
            </a:r>
          </a:p>
          <a:p>
            <a:pPr marL="342900" indent="-34290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The Health Monitoring Systems access the patient’s historical data to provide insights on patient diagnosis in real-time.</a:t>
            </a:r>
          </a:p>
          <a:p>
            <a:pPr marL="285750" indent="-28575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Patients need an intensive care from medical staff and they have to be always monitored using monitoring systems.</a:t>
            </a:r>
          </a:p>
          <a:p>
            <a:pPr marL="285750" indent="-28575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As a result, monitoring systems is considered as a fundamental tools. It uses monitoring devices to measure several medical parameters that indicate the state of patients.</a:t>
            </a:r>
          </a:p>
        </p:txBody>
      </p:sp>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2953618166"/>
      </p:ext>
    </p:extLst>
  </p:cSld>
  <p:clrMapOvr>
    <a:masterClrMapping/>
  </p:clrMapOvr>
  <mc:AlternateContent xmlns:mc="http://schemas.openxmlformats.org/markup-compatibility/2006" xmlns:p14="http://schemas.microsoft.com/office/powerpoint/2010/main">
    <mc:Choice Requires="p14">
      <p:transition spd="slow" p14:dur="2000" advTm="199"/>
    </mc:Choice>
    <mc:Fallback xmlns="">
      <p:transition spd="slow" advTm="1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0"/>
            <a:ext cx="9251504" cy="6858000"/>
          </a:xfrm>
        </p:spPr>
      </p:pic>
      <p:sp>
        <p:nvSpPr>
          <p:cNvPr id="6" name="Rectangle 5"/>
          <p:cNvSpPr/>
          <p:nvPr/>
        </p:nvSpPr>
        <p:spPr>
          <a:xfrm>
            <a:off x="251520" y="620688"/>
            <a:ext cx="5472608" cy="584775"/>
          </a:xfrm>
          <a:prstGeom prst="rect">
            <a:avLst/>
          </a:prstGeom>
        </p:spPr>
        <p:txBody>
          <a:bodyPr wrap="square">
            <a:spAutoFit/>
          </a:bodyPr>
          <a:lstStyle/>
          <a:p>
            <a:r>
              <a:rPr lang="en-US" sz="3200" b="1" dirty="0">
                <a:latin typeface="Californian FB" pitchFamily="18" charset="0"/>
              </a:rPr>
              <a:t>SKILLS REQUIRED:</a:t>
            </a:r>
          </a:p>
        </p:txBody>
      </p:sp>
      <p:sp>
        <p:nvSpPr>
          <p:cNvPr id="7" name="Rectangle 6"/>
          <p:cNvSpPr/>
          <p:nvPr/>
        </p:nvSpPr>
        <p:spPr>
          <a:xfrm>
            <a:off x="2286000" y="1443841"/>
            <a:ext cx="6174432" cy="4401205"/>
          </a:xfrm>
          <a:prstGeom prst="rect">
            <a:avLst/>
          </a:prstGeom>
        </p:spPr>
        <p:txBody>
          <a:bodyPr wrap="square">
            <a:spAutoFit/>
          </a:bodyPr>
          <a:lstStyle/>
          <a:p>
            <a:pPr marL="285750" indent="-285750" fontAlgn="base">
              <a:buFont typeface="Wingdings" pitchFamily="2" charset="2"/>
              <a:buChar char="Ø"/>
            </a:pPr>
            <a:r>
              <a:rPr lang="en-US" sz="2000" b="1" dirty="0">
                <a:latin typeface="Californian FB" pitchFamily="18" charset="0"/>
              </a:rPr>
              <a:t>Our aim for the project is to make use of pandas, matplotlib &amp; seaborn libraries from python to extract the libraries for machine learning for health monitoring.</a:t>
            </a:r>
          </a:p>
          <a:p>
            <a:pPr marL="285750" indent="-28575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Secondly, to learn how to hyper-tune the parameters using grid across validation for the random forest machine learning algorithm.</a:t>
            </a:r>
          </a:p>
          <a:p>
            <a:pPr marL="285750" indent="-28575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And in the end, to predict whether the person is healthy or not using ensembles techniques of combining the predictions from multiple machine learning algorithms and withdrawing the conclusions.</a:t>
            </a:r>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556822405"/>
      </p:ext>
    </p:extLst>
  </p:cSld>
  <p:clrMapOvr>
    <a:masterClrMapping/>
  </p:clrMapOvr>
  <mc:AlternateContent xmlns:mc="http://schemas.openxmlformats.org/markup-compatibility/2006" xmlns:p14="http://schemas.microsoft.com/office/powerpoint/2010/main">
    <mc:Choice Requires="p14">
      <p:transition spd="slow" p14:dur="2000" advTm="470"/>
    </mc:Choice>
    <mc:Fallback xmlns="">
      <p:transition spd="slow" advTm="4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 y="0"/>
            <a:ext cx="9143999" cy="6858000"/>
          </a:xfrm>
        </p:spPr>
      </p:pic>
      <p:sp>
        <p:nvSpPr>
          <p:cNvPr id="5" name="Rectangle 4"/>
          <p:cNvSpPr/>
          <p:nvPr/>
        </p:nvSpPr>
        <p:spPr>
          <a:xfrm>
            <a:off x="251520" y="548680"/>
            <a:ext cx="2133918" cy="584775"/>
          </a:xfrm>
          <a:prstGeom prst="rect">
            <a:avLst/>
          </a:prstGeom>
        </p:spPr>
        <p:txBody>
          <a:bodyPr wrap="none">
            <a:spAutoFit/>
          </a:bodyPr>
          <a:lstStyle/>
          <a:p>
            <a:r>
              <a:rPr lang="en-IN" sz="3200" b="1" dirty="0">
                <a:latin typeface="Californian FB" pitchFamily="18" charset="0"/>
              </a:rPr>
              <a:t>PURPOSE:</a:t>
            </a:r>
            <a:endParaRPr lang="en-IN" sz="3200" dirty="0">
              <a:latin typeface="Californian FB" pitchFamily="18" charset="0"/>
            </a:endParaRPr>
          </a:p>
        </p:txBody>
      </p:sp>
      <p:sp>
        <p:nvSpPr>
          <p:cNvPr id="7" name="TextBox 6"/>
          <p:cNvSpPr txBox="1"/>
          <p:nvPr/>
        </p:nvSpPr>
        <p:spPr>
          <a:xfrm>
            <a:off x="2771800" y="1628800"/>
            <a:ext cx="5184576" cy="3754874"/>
          </a:xfrm>
          <a:prstGeom prst="rect">
            <a:avLst/>
          </a:prstGeom>
          <a:noFill/>
        </p:spPr>
        <p:txBody>
          <a:bodyPr wrap="square" rtlCol="0">
            <a:spAutoFit/>
          </a:bodyPr>
          <a:lstStyle/>
          <a:p>
            <a:pPr marL="285750" indent="-285750">
              <a:buFont typeface="Wingdings" pitchFamily="2" charset="2"/>
              <a:buChar char="Ø"/>
            </a:pPr>
            <a:r>
              <a:rPr lang="en-US" sz="2000" b="1" dirty="0">
                <a:latin typeface="Californian FB" pitchFamily="18" charset="0"/>
              </a:rPr>
              <a:t>This system which is specifically developed to predict health status of the user.</a:t>
            </a:r>
          </a:p>
          <a:p>
            <a:pPr marL="285750" indent="-285750">
              <a:buFont typeface="Wingdings" pitchFamily="2" charset="2"/>
              <a:buChar char="Ø"/>
            </a:pPr>
            <a:endParaRPr lang="en-US" sz="2000" b="1" dirty="0">
              <a:latin typeface="Californian FB" pitchFamily="18" charset="0"/>
            </a:endParaRPr>
          </a:p>
          <a:p>
            <a:pPr marL="285750" indent="-285750">
              <a:buFont typeface="Wingdings" pitchFamily="2" charset="2"/>
              <a:buChar char="Ø"/>
            </a:pPr>
            <a:r>
              <a:rPr lang="en-US" sz="2000" b="1" dirty="0">
                <a:latin typeface="Californian FB" pitchFamily="18" charset="0"/>
              </a:rPr>
              <a:t>It provides digital information of the patients which is centrally stored.</a:t>
            </a:r>
          </a:p>
          <a:p>
            <a:pPr marL="285750" indent="-285750">
              <a:buFont typeface="Wingdings" pitchFamily="2" charset="2"/>
              <a:buChar char="Ø"/>
            </a:pPr>
            <a:endParaRPr lang="en-US" sz="2000" b="1" dirty="0">
              <a:latin typeface="Californian FB" pitchFamily="18" charset="0"/>
            </a:endParaRPr>
          </a:p>
          <a:p>
            <a:pPr marL="285750" indent="-285750">
              <a:buFont typeface="Wingdings" pitchFamily="2" charset="2"/>
              <a:buChar char="Ø"/>
            </a:pPr>
            <a:r>
              <a:rPr lang="en-US" sz="2000" b="1" dirty="0">
                <a:latin typeface="Californian FB" pitchFamily="18" charset="0"/>
              </a:rPr>
              <a:t>The main objective of Health Monitoring system is to predict whether a person is healthy or not.</a:t>
            </a:r>
          </a:p>
          <a:p>
            <a:pPr marL="285750" indent="-285750">
              <a:buFont typeface="Wingdings" pitchFamily="2" charset="2"/>
              <a:buChar char="Ø"/>
            </a:pPr>
            <a:endParaRPr lang="en-US" sz="2000" dirty="0"/>
          </a:p>
          <a:p>
            <a:pPr marL="285750" indent="-285750">
              <a:buFont typeface="Wingdings" pitchFamily="2" charset="2"/>
              <a:buChar char="Ø"/>
            </a:pPr>
            <a:endParaRPr lang="en-IN" dirty="0"/>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2041474076"/>
      </p:ext>
    </p:extLst>
  </p:cSld>
  <p:clrMapOvr>
    <a:masterClrMapping/>
  </p:clrMapOvr>
  <mc:AlternateContent xmlns:mc="http://schemas.openxmlformats.org/markup-compatibility/2006" xmlns:p14="http://schemas.microsoft.com/office/powerpoint/2010/main">
    <mc:Choice Requires="p14">
      <p:transition spd="slow" p14:dur="2000" advTm="351"/>
    </mc:Choice>
    <mc:Fallback xmlns="">
      <p:transition spd="slow" advTm="3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311" y="0"/>
            <a:ext cx="9143999" cy="6890649"/>
          </a:xfrm>
        </p:spPr>
      </p:pic>
      <p:sp>
        <p:nvSpPr>
          <p:cNvPr id="5" name="Rectangle 4"/>
          <p:cNvSpPr/>
          <p:nvPr/>
        </p:nvSpPr>
        <p:spPr>
          <a:xfrm>
            <a:off x="156575" y="211609"/>
            <a:ext cx="4572000" cy="1508105"/>
          </a:xfrm>
          <a:prstGeom prst="rect">
            <a:avLst/>
          </a:prstGeom>
        </p:spPr>
        <p:txBody>
          <a:bodyPr>
            <a:spAutoFit/>
          </a:bodyPr>
          <a:lstStyle/>
          <a:p>
            <a:endParaRPr lang="en-IN" sz="2400" b="1" dirty="0">
              <a:latin typeface="Californian FB" pitchFamily="18" charset="0"/>
            </a:endParaRPr>
          </a:p>
          <a:p>
            <a:r>
              <a:rPr lang="en-US" sz="3200" b="1" dirty="0">
                <a:latin typeface="Californian FB" pitchFamily="18" charset="0"/>
              </a:rPr>
              <a:t>DESIGN MODEL:</a:t>
            </a:r>
            <a:endParaRPr lang="en-IN" sz="3200" b="0" dirty="0">
              <a:effectLst/>
              <a:latin typeface="Californian FB" pitchFamily="18" charset="0"/>
            </a:endParaRPr>
          </a:p>
          <a:p>
            <a:br>
              <a:rPr lang="en-IN" dirty="0"/>
            </a:br>
            <a:endParaRPr lang="en-IN" dirty="0"/>
          </a:p>
        </p:txBody>
      </p:sp>
      <p:sp>
        <p:nvSpPr>
          <p:cNvPr id="6" name="Rectangle 5"/>
          <p:cNvSpPr/>
          <p:nvPr/>
        </p:nvSpPr>
        <p:spPr>
          <a:xfrm>
            <a:off x="1907704" y="1412776"/>
            <a:ext cx="6696744" cy="5078313"/>
          </a:xfrm>
          <a:prstGeom prst="rect">
            <a:avLst/>
          </a:prstGeom>
        </p:spPr>
        <p:txBody>
          <a:bodyPr wrap="square">
            <a:spAutoFit/>
          </a:bodyPr>
          <a:lstStyle/>
          <a:p>
            <a:pPr marL="285750" indent="-285750" fontAlgn="base">
              <a:buFont typeface="Wingdings" pitchFamily="2" charset="2"/>
              <a:buChar char="q"/>
            </a:pPr>
            <a:r>
              <a:rPr lang="en-US" sz="2400" b="1" dirty="0">
                <a:latin typeface="Californian FB" pitchFamily="18" charset="0"/>
              </a:rPr>
              <a:t>Machine learning(Random Forest):</a:t>
            </a:r>
          </a:p>
          <a:p>
            <a:pPr marL="285750" indent="-285750" fontAlgn="base">
              <a:buFont typeface="Wingdings" pitchFamily="2" charset="2"/>
              <a:buChar char="q"/>
            </a:pPr>
            <a:endParaRPr lang="en-US" sz="2400"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marL="285750" indent="-285750" fontAlgn="base">
              <a:buFont typeface="Wingdings" pitchFamily="2" charset="2"/>
              <a:buChar char="Ø"/>
            </a:pPr>
            <a:endParaRPr lang="en-US" sz="2000" b="1" dirty="0">
              <a:latin typeface="Californian FB" pitchFamily="18" charset="0"/>
            </a:endParaRPr>
          </a:p>
          <a:p>
            <a:pPr marL="285750" indent="-285750" fontAlgn="base">
              <a:buFont typeface="Wingdings" pitchFamily="2" charset="2"/>
              <a:buChar char="Ø"/>
            </a:pPr>
            <a:r>
              <a:rPr lang="en-US" sz="2000" b="1" dirty="0">
                <a:latin typeface="Californian FB" pitchFamily="18" charset="0"/>
              </a:rPr>
              <a:t>As the name suggests , Random Forest is a classifier that contains a number of decision trees on various subsets of the given dataset and takes the average to improve the predictive accuracy of the dataset.”</a:t>
            </a:r>
          </a:p>
          <a:p>
            <a:br>
              <a:rPr lang="en-US" b="0" dirty="0">
                <a:effectLst/>
              </a:rPr>
            </a:br>
            <a:endParaRPr lang="en-IN" dirty="0"/>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4230772650"/>
      </p:ext>
    </p:extLst>
  </p:cSld>
  <p:clrMapOvr>
    <a:masterClrMapping/>
  </p:clrMapOvr>
  <mc:AlternateContent xmlns:mc="http://schemas.openxmlformats.org/markup-compatibility/2006" xmlns:p14="http://schemas.microsoft.com/office/powerpoint/2010/main">
    <mc:Choice Requires="p14">
      <p:transition spd="slow" p14:dur="2000" advTm="31"/>
    </mc:Choice>
    <mc:Fallback xmlns="">
      <p:transition spd="slow" advTm="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0"/>
            <a:ext cx="9143999" cy="6950645"/>
          </a:xfrm>
        </p:spPr>
      </p:pic>
      <p:sp>
        <p:nvSpPr>
          <p:cNvPr id="5" name="Rectangle 4"/>
          <p:cNvSpPr/>
          <p:nvPr/>
        </p:nvSpPr>
        <p:spPr>
          <a:xfrm>
            <a:off x="179512" y="404664"/>
            <a:ext cx="4572000" cy="1138773"/>
          </a:xfrm>
          <a:prstGeom prst="rect">
            <a:avLst/>
          </a:prstGeom>
        </p:spPr>
        <p:txBody>
          <a:bodyPr>
            <a:spAutoFit/>
          </a:bodyPr>
          <a:lstStyle/>
          <a:p>
            <a:r>
              <a:rPr lang="en-IN" sz="3200" b="1" dirty="0">
                <a:latin typeface="Californian FB" pitchFamily="18" charset="0"/>
              </a:rPr>
              <a:t>BLOCK DIAGRAM:</a:t>
            </a:r>
            <a:endParaRPr lang="en-IN" sz="3200" b="1" dirty="0">
              <a:effectLst/>
              <a:latin typeface="Californian FB" pitchFamily="18" charset="0"/>
            </a:endParaRPr>
          </a:p>
          <a:p>
            <a:br>
              <a:rPr lang="en-IN" dirty="0"/>
            </a:br>
            <a:endParaRPr lang="en-IN" dirty="0"/>
          </a:p>
        </p:txBody>
      </p:sp>
      <p:sp>
        <p:nvSpPr>
          <p:cNvPr id="6" name="Rectangle 5"/>
          <p:cNvSpPr/>
          <p:nvPr/>
        </p:nvSpPr>
        <p:spPr>
          <a:xfrm>
            <a:off x="1403648" y="2001614"/>
            <a:ext cx="4572000" cy="923330"/>
          </a:xfrm>
          <a:prstGeom prst="rect">
            <a:avLst/>
          </a:prstGeom>
        </p:spPr>
        <p:txBody>
          <a:bodyPr>
            <a:spAutoFit/>
          </a:bodyPr>
          <a:lstStyle/>
          <a:p>
            <a:endParaRPr lang="en-IN" b="0" dirty="0">
              <a:effectLst/>
            </a:endParaRPr>
          </a:p>
          <a:p>
            <a:br>
              <a:rPr lang="en-IN" dirty="0"/>
            </a:br>
            <a:endParaRPr lang="en-IN" dirty="0"/>
          </a:p>
        </p:txBody>
      </p:sp>
      <p:sp>
        <p:nvSpPr>
          <p:cNvPr id="8" name="Rectangle 7"/>
          <p:cNvSpPr/>
          <p:nvPr/>
        </p:nvSpPr>
        <p:spPr>
          <a:xfrm>
            <a:off x="2286000" y="1582341"/>
            <a:ext cx="4572000" cy="3693319"/>
          </a:xfrm>
          <a:prstGeom prst="rect">
            <a:avLst/>
          </a:prstGeom>
        </p:spPr>
        <p:txBody>
          <a:bodyPr>
            <a:spAutoFit/>
          </a:bodyPr>
          <a:lstStyle/>
          <a:p>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endParaRPr lang="en-IN" dirty="0"/>
          </a:p>
        </p:txBody>
      </p:sp>
      <p:sp>
        <p:nvSpPr>
          <p:cNvPr id="10" name="Rounded Rectangle 9"/>
          <p:cNvSpPr/>
          <p:nvPr/>
        </p:nvSpPr>
        <p:spPr>
          <a:xfrm>
            <a:off x="179512" y="1700808"/>
            <a:ext cx="1944216" cy="638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fornian FB" pitchFamily="18" charset="0"/>
              </a:rPr>
              <a:t>Data Set Collection</a:t>
            </a:r>
            <a:endParaRPr lang="en-IN" sz="2000" b="1" dirty="0">
              <a:latin typeface="Californian FB" pitchFamily="18" charset="0"/>
            </a:endParaRPr>
          </a:p>
        </p:txBody>
      </p:sp>
      <p:sp>
        <p:nvSpPr>
          <p:cNvPr id="14" name="Rectangle 13"/>
          <p:cNvSpPr/>
          <p:nvPr/>
        </p:nvSpPr>
        <p:spPr>
          <a:xfrm>
            <a:off x="4453217" y="3244334"/>
            <a:ext cx="237566" cy="369332"/>
          </a:xfrm>
          <a:prstGeom prst="rect">
            <a:avLst/>
          </a:prstGeom>
        </p:spPr>
        <p:txBody>
          <a:bodyPr wrap="none">
            <a:spAutoFit/>
          </a:bodyPr>
          <a:lstStyle/>
          <a:p>
            <a:r>
              <a:rPr lang="en-IN" b="0" dirty="0">
                <a:effectLst/>
              </a:rPr>
              <a:t> </a:t>
            </a:r>
            <a:endParaRPr lang="en-IN" dirty="0"/>
          </a:p>
        </p:txBody>
      </p:sp>
      <p:sp>
        <p:nvSpPr>
          <p:cNvPr id="15" name="Right Arrow 14"/>
          <p:cNvSpPr/>
          <p:nvPr/>
        </p:nvSpPr>
        <p:spPr>
          <a:xfrm>
            <a:off x="2123728" y="1968291"/>
            <a:ext cx="1152128" cy="24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3275857" y="1700809"/>
            <a:ext cx="1800200" cy="63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fornian FB" pitchFamily="18" charset="0"/>
              </a:rPr>
              <a:t>Data Pre-processing</a:t>
            </a:r>
          </a:p>
        </p:txBody>
      </p:sp>
      <p:sp>
        <p:nvSpPr>
          <p:cNvPr id="18" name="Right Arrow 17"/>
          <p:cNvSpPr/>
          <p:nvPr/>
        </p:nvSpPr>
        <p:spPr>
          <a:xfrm>
            <a:off x="5076057" y="1916831"/>
            <a:ext cx="1404155" cy="298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6480212" y="1707455"/>
            <a:ext cx="1728192" cy="638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000" b="1" dirty="0">
                <a:latin typeface="Californian FB" pitchFamily="18" charset="0"/>
              </a:rPr>
              <a:t>Checking Null Values</a:t>
            </a:r>
            <a:endParaRPr lang="en-IN" sz="2000" b="1" dirty="0">
              <a:effectLst/>
              <a:latin typeface="Californian FB" pitchFamily="18" charset="0"/>
            </a:endParaRPr>
          </a:p>
          <a:p>
            <a:br>
              <a:rPr lang="en-IN" dirty="0"/>
            </a:br>
            <a:endParaRPr lang="en-IN" dirty="0"/>
          </a:p>
        </p:txBody>
      </p:sp>
      <p:sp>
        <p:nvSpPr>
          <p:cNvPr id="22" name="Down Arrow 21"/>
          <p:cNvSpPr/>
          <p:nvPr/>
        </p:nvSpPr>
        <p:spPr>
          <a:xfrm>
            <a:off x="7344308" y="2345897"/>
            <a:ext cx="252028" cy="898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480212" y="3244334"/>
            <a:ext cx="1728192" cy="68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b="1" dirty="0">
                <a:latin typeface="Californian FB" pitchFamily="18" charset="0"/>
              </a:rPr>
              <a:t>Data Visualisation</a:t>
            </a:r>
          </a:p>
        </p:txBody>
      </p:sp>
      <p:sp>
        <p:nvSpPr>
          <p:cNvPr id="24" name="Left Arrow 23"/>
          <p:cNvSpPr/>
          <p:nvPr/>
        </p:nvSpPr>
        <p:spPr>
          <a:xfrm>
            <a:off x="5148064" y="3499333"/>
            <a:ext cx="1332148"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3275856" y="3250585"/>
            <a:ext cx="1872208" cy="68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fornian FB" pitchFamily="18" charset="0"/>
              </a:rPr>
              <a:t>Splitting Data</a:t>
            </a:r>
          </a:p>
        </p:txBody>
      </p:sp>
      <p:sp>
        <p:nvSpPr>
          <p:cNvPr id="26" name="Left Arrow 25"/>
          <p:cNvSpPr/>
          <p:nvPr/>
        </p:nvSpPr>
        <p:spPr>
          <a:xfrm>
            <a:off x="2123728" y="3432094"/>
            <a:ext cx="1152128" cy="2566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179512" y="3244334"/>
            <a:ext cx="1944216" cy="68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latin typeface="Californian FB" pitchFamily="18" charset="0"/>
              </a:rPr>
              <a:t>Train and Test split data</a:t>
            </a:r>
            <a:endParaRPr lang="en-US" sz="2000" b="1" dirty="0">
              <a:effectLst/>
              <a:latin typeface="Californian FB" pitchFamily="18" charset="0"/>
            </a:endParaRPr>
          </a:p>
          <a:p>
            <a:br>
              <a:rPr lang="en-US" dirty="0"/>
            </a:br>
            <a:endParaRPr lang="en-IN" dirty="0"/>
          </a:p>
        </p:txBody>
      </p:sp>
      <p:sp>
        <p:nvSpPr>
          <p:cNvPr id="28" name="Down Arrow 27"/>
          <p:cNvSpPr/>
          <p:nvPr/>
        </p:nvSpPr>
        <p:spPr>
          <a:xfrm>
            <a:off x="899592" y="3933056"/>
            <a:ext cx="288032"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179512" y="501317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fornian FB" pitchFamily="18" charset="0"/>
              </a:rPr>
              <a:t>Testing Model</a:t>
            </a:r>
          </a:p>
        </p:txBody>
      </p:sp>
      <p:sp>
        <p:nvSpPr>
          <p:cNvPr id="30" name="Right Arrow 29"/>
          <p:cNvSpPr/>
          <p:nvPr/>
        </p:nvSpPr>
        <p:spPr>
          <a:xfrm>
            <a:off x="2123727" y="5229200"/>
            <a:ext cx="1152129"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3275856"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itchFamily="18" charset="0"/>
              </a:rPr>
              <a:t>Incorporate with HTML and Flask</a:t>
            </a:r>
            <a:endParaRPr lang="en-IN" b="1" dirty="0">
              <a:latin typeface="Californian FB" pitchFamily="18" charset="0"/>
            </a:endParaRPr>
          </a:p>
        </p:txBody>
      </p:sp>
      <p:sp>
        <p:nvSpPr>
          <p:cNvPr id="33" name="Right Arrow 32"/>
          <p:cNvSpPr/>
          <p:nvPr/>
        </p:nvSpPr>
        <p:spPr>
          <a:xfrm>
            <a:off x="5148064" y="5229200"/>
            <a:ext cx="13321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6480212" y="5013176"/>
            <a:ext cx="190821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a:t>Deployment</a:t>
            </a:r>
            <a:endParaRPr lang="en-IN" b="0" dirty="0">
              <a:effectLst/>
            </a:endParaRPr>
          </a:p>
          <a:p>
            <a:br>
              <a:rPr lang="en-IN" dirty="0"/>
            </a:br>
            <a:endParaRPr lang="en-IN" dirty="0"/>
          </a:p>
        </p:txBody>
      </p:sp>
      <p:pic>
        <p:nvPicPr>
          <p:cNvPr id="35" name="Audio 3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6337300"/>
            <a:ext cx="304800" cy="304800"/>
          </a:xfrm>
          <a:prstGeom prst="rect">
            <a:avLst/>
          </a:prstGeom>
        </p:spPr>
      </p:pic>
    </p:spTree>
    <p:extLst>
      <p:ext uri="{BB962C8B-B14F-4D97-AF65-F5344CB8AC3E}">
        <p14:creationId xmlns:p14="http://schemas.microsoft.com/office/powerpoint/2010/main" val="878161252"/>
      </p:ext>
    </p:extLst>
  </p:cSld>
  <p:clrMapOvr>
    <a:masterClrMapping/>
  </p:clrMapOvr>
  <mc:AlternateContent xmlns:mc="http://schemas.openxmlformats.org/markup-compatibility/2006" xmlns:p14="http://schemas.microsoft.com/office/powerpoint/2010/main">
    <mc:Choice Requires="p14">
      <p:transition spd="slow" p14:dur="2000" advTm="2327"/>
    </mc:Choice>
    <mc:Fallback xmlns="">
      <p:transition spd="slow" advTm="23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537" y="-243408"/>
            <a:ext cx="9273529" cy="7101408"/>
          </a:xfrm>
        </p:spPr>
      </p:pic>
      <p:sp>
        <p:nvSpPr>
          <p:cNvPr id="5" name="Rectangle 4"/>
          <p:cNvSpPr/>
          <p:nvPr/>
        </p:nvSpPr>
        <p:spPr>
          <a:xfrm>
            <a:off x="179512" y="404664"/>
            <a:ext cx="4982454" cy="584775"/>
          </a:xfrm>
          <a:prstGeom prst="rect">
            <a:avLst/>
          </a:prstGeom>
        </p:spPr>
        <p:txBody>
          <a:bodyPr wrap="none">
            <a:spAutoFit/>
          </a:bodyPr>
          <a:lstStyle/>
          <a:p>
            <a:r>
              <a:rPr lang="en-IN" sz="3200" b="1" dirty="0">
                <a:latin typeface="Californian FB" pitchFamily="18" charset="0"/>
              </a:rPr>
              <a:t>SOFTWARE DESIGNING:</a:t>
            </a:r>
            <a:endParaRPr lang="en-IN" sz="3200" dirty="0">
              <a:latin typeface="Californian FB" pitchFamily="18" charset="0"/>
            </a:endParaRPr>
          </a:p>
        </p:txBody>
      </p:sp>
      <p:sp>
        <p:nvSpPr>
          <p:cNvPr id="6" name="Rectangle 5"/>
          <p:cNvSpPr/>
          <p:nvPr/>
        </p:nvSpPr>
        <p:spPr>
          <a:xfrm>
            <a:off x="2068811" y="1196752"/>
            <a:ext cx="6102424" cy="3046988"/>
          </a:xfrm>
          <a:prstGeom prst="rect">
            <a:avLst/>
          </a:prstGeom>
        </p:spPr>
        <p:txBody>
          <a:bodyPr wrap="square">
            <a:spAutoFit/>
          </a:bodyPr>
          <a:lstStyle/>
          <a:p>
            <a:pPr marL="342900" indent="-342900" fontAlgn="base">
              <a:buFont typeface="Wingdings" pitchFamily="2" charset="2"/>
              <a:buChar char="Ø"/>
            </a:pPr>
            <a:r>
              <a:rPr lang="en-IN" sz="2400" b="1" dirty="0" err="1">
                <a:latin typeface="Californian FB" pitchFamily="18" charset="0"/>
              </a:rPr>
              <a:t>Jupyter</a:t>
            </a:r>
            <a:r>
              <a:rPr lang="en-IN" sz="2400" b="1" dirty="0">
                <a:latin typeface="Californian FB" pitchFamily="18" charset="0"/>
              </a:rPr>
              <a:t> Notebook Environment</a:t>
            </a:r>
          </a:p>
          <a:p>
            <a:pPr marL="342900" indent="-342900" fontAlgn="base">
              <a:buFont typeface="Wingdings" pitchFamily="2" charset="2"/>
              <a:buChar char="Ø"/>
            </a:pPr>
            <a:endParaRPr lang="en-IN" sz="2400" b="1" dirty="0">
              <a:latin typeface="Californian FB" pitchFamily="18" charset="0"/>
            </a:endParaRPr>
          </a:p>
          <a:p>
            <a:pPr marL="342900" indent="-342900" fontAlgn="base">
              <a:buFont typeface="Wingdings" pitchFamily="2" charset="2"/>
              <a:buChar char="Ø"/>
            </a:pPr>
            <a:r>
              <a:rPr lang="en-IN" sz="2400" b="1" dirty="0">
                <a:latin typeface="Californian FB" pitchFamily="18" charset="0"/>
              </a:rPr>
              <a:t>Spyder IDE</a:t>
            </a:r>
          </a:p>
          <a:p>
            <a:pPr marL="342900" indent="-342900" fontAlgn="base">
              <a:buFont typeface="Wingdings" pitchFamily="2" charset="2"/>
              <a:buChar char="Ø"/>
            </a:pPr>
            <a:endParaRPr lang="en-IN" sz="2400" b="1" dirty="0">
              <a:latin typeface="Californian FB" pitchFamily="18" charset="0"/>
            </a:endParaRPr>
          </a:p>
          <a:p>
            <a:pPr marL="342900" indent="-342900" fontAlgn="base">
              <a:buFont typeface="Wingdings" pitchFamily="2" charset="2"/>
              <a:buChar char="Ø"/>
            </a:pPr>
            <a:r>
              <a:rPr lang="en-IN" sz="2400" b="1" dirty="0">
                <a:latin typeface="Californian FB" pitchFamily="18" charset="0"/>
              </a:rPr>
              <a:t>Machine Learning Algorithms</a:t>
            </a:r>
          </a:p>
          <a:p>
            <a:pPr marL="342900" indent="-342900" fontAlgn="base">
              <a:buFont typeface="Wingdings" pitchFamily="2" charset="2"/>
              <a:buChar char="Ø"/>
            </a:pPr>
            <a:endParaRPr lang="en-IN" sz="2400" b="1" dirty="0">
              <a:latin typeface="Californian FB" pitchFamily="18" charset="0"/>
            </a:endParaRPr>
          </a:p>
          <a:p>
            <a:pPr marL="342900" indent="-342900" fontAlgn="base">
              <a:buFont typeface="Wingdings" pitchFamily="2" charset="2"/>
              <a:buChar char="Ø"/>
            </a:pPr>
            <a:r>
              <a:rPr lang="en-IN" sz="2400" b="1" dirty="0">
                <a:latin typeface="Californian FB" pitchFamily="18" charset="0"/>
              </a:rPr>
              <a:t>Python(Pandas, </a:t>
            </a:r>
            <a:r>
              <a:rPr lang="en-IN" sz="2400" b="1" dirty="0" err="1">
                <a:latin typeface="Californian FB" pitchFamily="18" charset="0"/>
              </a:rPr>
              <a:t>numpy</a:t>
            </a:r>
            <a:r>
              <a:rPr lang="en-IN" sz="2400" b="1" dirty="0">
                <a:latin typeface="Californian FB" pitchFamily="18" charset="0"/>
              </a:rPr>
              <a:t>, matplotlib, seaborn, </a:t>
            </a:r>
            <a:r>
              <a:rPr lang="en-IN" sz="2400" b="1" dirty="0" err="1">
                <a:latin typeface="Californian FB" pitchFamily="18" charset="0"/>
              </a:rPr>
              <a:t>sklearn</a:t>
            </a:r>
            <a:r>
              <a:rPr lang="en-IN" dirty="0"/>
              <a:t>)</a:t>
            </a:r>
          </a:p>
        </p:txBody>
      </p:sp>
      <p:sp>
        <p:nvSpPr>
          <p:cNvPr id="7" name="TextBox 6"/>
          <p:cNvSpPr txBox="1"/>
          <p:nvPr/>
        </p:nvSpPr>
        <p:spPr>
          <a:xfrm>
            <a:off x="2195736" y="4215190"/>
            <a:ext cx="6120680" cy="1200329"/>
          </a:xfrm>
          <a:prstGeom prst="rect">
            <a:avLst/>
          </a:prstGeom>
          <a:noFill/>
        </p:spPr>
        <p:txBody>
          <a:bodyPr wrap="square" rtlCol="0">
            <a:spAutoFit/>
          </a:bodyPr>
          <a:lstStyle/>
          <a:p>
            <a:pPr marL="285750" indent="-285750">
              <a:buFont typeface="Wingdings" pitchFamily="2" charset="2"/>
              <a:buChar char="Ø"/>
            </a:pPr>
            <a:r>
              <a:rPr lang="en-US" sz="2400" b="1" dirty="0">
                <a:latin typeface="Californian FB" pitchFamily="18" charset="0"/>
              </a:rPr>
              <a:t>Html</a:t>
            </a:r>
          </a:p>
          <a:p>
            <a:pPr marL="285750" indent="-285750">
              <a:buFont typeface="Wingdings" pitchFamily="2" charset="2"/>
              <a:buChar char="Ø"/>
            </a:pPr>
            <a:endParaRPr lang="en-US" sz="2400" b="1" dirty="0">
              <a:latin typeface="Californian FB" pitchFamily="18" charset="0"/>
            </a:endParaRPr>
          </a:p>
          <a:p>
            <a:pPr marL="285750" indent="-285750">
              <a:buFont typeface="Wingdings" pitchFamily="2" charset="2"/>
              <a:buChar char="Ø"/>
            </a:pPr>
            <a:r>
              <a:rPr lang="en-US" sz="2400" b="1" dirty="0">
                <a:latin typeface="Californian FB" pitchFamily="18" charset="0"/>
              </a:rPr>
              <a:t>Flask</a:t>
            </a:r>
            <a:endParaRPr lang="en-IN" sz="2400" b="1" dirty="0">
              <a:latin typeface="Californian FB" pitchFamily="18" charset="0"/>
            </a:endParaRPr>
          </a:p>
        </p:txBody>
      </p:sp>
    </p:spTree>
    <p:extLst>
      <p:ext uri="{BB962C8B-B14F-4D97-AF65-F5344CB8AC3E}">
        <p14:creationId xmlns:p14="http://schemas.microsoft.com/office/powerpoint/2010/main" val="208446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7"/>
            <a:ext cx="9179496" cy="6884622"/>
          </a:xfrm>
        </p:spPr>
      </p:pic>
      <p:sp>
        <p:nvSpPr>
          <p:cNvPr id="5" name="Rectangle 4"/>
          <p:cNvSpPr/>
          <p:nvPr/>
        </p:nvSpPr>
        <p:spPr>
          <a:xfrm>
            <a:off x="179512" y="696460"/>
            <a:ext cx="6803466" cy="584775"/>
          </a:xfrm>
          <a:prstGeom prst="rect">
            <a:avLst/>
          </a:prstGeom>
        </p:spPr>
        <p:txBody>
          <a:bodyPr wrap="none">
            <a:spAutoFit/>
          </a:bodyPr>
          <a:lstStyle/>
          <a:p>
            <a:r>
              <a:rPr lang="en-IN" sz="3200" b="1" dirty="0">
                <a:latin typeface="Californian FB" pitchFamily="18" charset="0"/>
              </a:rPr>
              <a:t>EXPERIMENTAL INVESTIGATION:</a:t>
            </a:r>
            <a:endParaRPr lang="en-IN" sz="3200" dirty="0">
              <a:latin typeface="Californian FB" pitchFamily="18" charset="0"/>
            </a:endParaRPr>
          </a:p>
        </p:txBody>
      </p:sp>
      <p:sp>
        <p:nvSpPr>
          <p:cNvPr id="6" name="Rectangle 5"/>
          <p:cNvSpPr/>
          <p:nvPr/>
        </p:nvSpPr>
        <p:spPr>
          <a:xfrm>
            <a:off x="611560" y="1340768"/>
            <a:ext cx="8280920" cy="1938992"/>
          </a:xfrm>
          <a:prstGeom prst="rect">
            <a:avLst/>
          </a:prstGeom>
        </p:spPr>
        <p:txBody>
          <a:bodyPr wrap="square">
            <a:spAutoFit/>
          </a:bodyPr>
          <a:lstStyle/>
          <a:p>
            <a:pPr marL="285750" indent="-285750" fontAlgn="base">
              <a:buFont typeface="Wingdings" pitchFamily="2" charset="2"/>
              <a:buChar char="Ø"/>
            </a:pPr>
            <a:r>
              <a:rPr lang="en-US" sz="2000" b="1" dirty="0">
                <a:latin typeface="Californian FB" pitchFamily="18" charset="0"/>
              </a:rPr>
              <a:t>In this paper, the data set we used contains more than 100 people with 10 attributes, After that, missing values are filled and the duplicate or meaning less attributes are deleted, finally we have retained to 5 attributes .</a:t>
            </a:r>
          </a:p>
          <a:p>
            <a:pPr marL="285750" indent="-285750" fontAlgn="base">
              <a:buFont typeface="Wingdings" pitchFamily="2" charset="2"/>
              <a:buChar char="Ø"/>
            </a:pPr>
            <a:r>
              <a:rPr lang="en-US" sz="2000" b="1" dirty="0">
                <a:latin typeface="Californian FB" pitchFamily="18" charset="0"/>
              </a:rPr>
              <a:t>Those  attributes were shown below in the screenshot of the data set we used.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7" y="3279760"/>
            <a:ext cx="7056783" cy="3173576"/>
          </a:xfrm>
          <a:prstGeom prst="rect">
            <a:avLst/>
          </a:prstGeom>
        </p:spPr>
      </p:pic>
    </p:spTree>
    <p:extLst>
      <p:ext uri="{BB962C8B-B14F-4D97-AF65-F5344CB8AC3E}">
        <p14:creationId xmlns:p14="http://schemas.microsoft.com/office/powerpoint/2010/main" val="107960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11" y="0"/>
            <a:ext cx="9180512" cy="6858000"/>
          </a:xfrm>
        </p:spPr>
      </p:pic>
      <p:sp>
        <p:nvSpPr>
          <p:cNvPr id="8" name="TextBox 7"/>
          <p:cNvSpPr txBox="1"/>
          <p:nvPr/>
        </p:nvSpPr>
        <p:spPr>
          <a:xfrm>
            <a:off x="179512" y="548680"/>
            <a:ext cx="5760640" cy="584775"/>
          </a:xfrm>
          <a:prstGeom prst="rect">
            <a:avLst/>
          </a:prstGeom>
          <a:noFill/>
        </p:spPr>
        <p:txBody>
          <a:bodyPr wrap="square" rtlCol="0">
            <a:spAutoFit/>
          </a:bodyPr>
          <a:lstStyle/>
          <a:p>
            <a:r>
              <a:rPr lang="en-US" sz="3200" b="1" dirty="0">
                <a:latin typeface="Californian FB" pitchFamily="18" charset="0"/>
              </a:rPr>
              <a:t>User Interface Using Flask</a:t>
            </a:r>
            <a:endParaRPr lang="en-IN" sz="3200" b="1" dirty="0">
              <a:latin typeface="Californian FB" pitchFamily="18" charset="0"/>
            </a:endParaRPr>
          </a:p>
        </p:txBody>
      </p:sp>
      <p:pic>
        <p:nvPicPr>
          <p:cNvPr id="5" name="Picture 4">
            <a:extLst>
              <a:ext uri="{FF2B5EF4-FFF2-40B4-BE49-F238E27FC236}">
                <a16:creationId xmlns:a16="http://schemas.microsoft.com/office/drawing/2014/main" id="{53AA7122-3446-49F5-A58B-CFA51A0DEF5A}"/>
              </a:ext>
            </a:extLst>
          </p:cNvPr>
          <p:cNvPicPr>
            <a:picLocks noChangeAspect="1"/>
          </p:cNvPicPr>
          <p:nvPr/>
        </p:nvPicPr>
        <p:blipFill rotWithShape="1">
          <a:blip r:embed="rId3">
            <a:extLst>
              <a:ext uri="{28A0092B-C50C-407E-A947-70E740481C1C}">
                <a14:useLocalDpi xmlns:a14="http://schemas.microsoft.com/office/drawing/2010/main" val="0"/>
              </a:ext>
            </a:extLst>
          </a:blip>
          <a:srcRect t="9055" r="3139" b="4419"/>
          <a:stretch/>
        </p:blipFill>
        <p:spPr>
          <a:xfrm>
            <a:off x="179512" y="1912566"/>
            <a:ext cx="8856983" cy="4450506"/>
          </a:xfrm>
          <a:prstGeom prst="rect">
            <a:avLst/>
          </a:prstGeom>
        </p:spPr>
      </p:pic>
    </p:spTree>
    <p:extLst>
      <p:ext uri="{BB962C8B-B14F-4D97-AF65-F5344CB8AC3E}">
        <p14:creationId xmlns:p14="http://schemas.microsoft.com/office/powerpoint/2010/main" val="115314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679</Words>
  <Application>Microsoft Office PowerPoint</Application>
  <PresentationFormat>On-screen Show (4:3)</PresentationFormat>
  <Paragraphs>83</Paragraphs>
  <Slides>13</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Californian FB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dc:creator>
  <cp:lastModifiedBy>Babu Aman Singh</cp:lastModifiedBy>
  <cp:revision>17</cp:revision>
  <dcterms:created xsi:type="dcterms:W3CDTF">2020-08-28T07:30:42Z</dcterms:created>
  <dcterms:modified xsi:type="dcterms:W3CDTF">2020-11-23T15:53:34Z</dcterms:modified>
</cp:coreProperties>
</file>