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1" r:id="rId5"/>
    <p:sldId id="299" r:id="rId6"/>
    <p:sldId id="320" r:id="rId7"/>
    <p:sldId id="301" r:id="rId8"/>
    <p:sldId id="310" r:id="rId9"/>
    <p:sldId id="311" r:id="rId10"/>
    <p:sldId id="322" r:id="rId11"/>
    <p:sldId id="323" r:id="rId12"/>
    <p:sldId id="324" r:id="rId13"/>
    <p:sldId id="326" r:id="rId14"/>
    <p:sldId id="325"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FBDF7-092F-40A2-8CC7-0D07707F250C}">
          <p14:sldIdLst>
            <p14:sldId id="321"/>
            <p14:sldId id="299"/>
            <p14:sldId id="320"/>
            <p14:sldId id="301"/>
            <p14:sldId id="310"/>
            <p14:sldId id="311"/>
            <p14:sldId id="322"/>
            <p14:sldId id="323"/>
            <p14:sldId id="324"/>
            <p14:sldId id="326"/>
            <p14:sldId id="325"/>
            <p14:sldId id="31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PC" initials="M" lastIdx="1" clrIdx="0">
    <p:extLst>
      <p:ext uri="{19B8F6BF-5375-455C-9EA6-DF929625EA0E}">
        <p15:presenceInfo xmlns:p15="http://schemas.microsoft.com/office/powerpoint/2012/main" userId="02254d2dee3ed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E43360-4440-416E-B27A-1C6B65EEF18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5FAF397-BBD3-451F-974D-08744776AC53}">
      <dgm:prSet custT="1"/>
      <dgm:spPr/>
      <dgm:t>
        <a:bodyPr/>
        <a:lstStyle/>
        <a:p>
          <a:endParaRPr lang="en-IN" sz="2400" b="1" dirty="0">
            <a:latin typeface="Bahnschrift SemiBold" panose="020B0502040204020203" pitchFamily="34" charset="0"/>
          </a:endParaRPr>
        </a:p>
        <a:p>
          <a:r>
            <a:rPr lang="en-IN" sz="2400" b="1" dirty="0">
              <a:latin typeface="Bahnschrift SemiBold" panose="020B0502040204020203" pitchFamily="34" charset="0"/>
            </a:rPr>
            <a:t>Ms. Shrawani Mangesh Kadam</a:t>
          </a:r>
          <a:endParaRPr lang="en-US" sz="2400" dirty="0">
            <a:latin typeface="+mj-lt"/>
          </a:endParaRPr>
        </a:p>
      </dgm:t>
    </dgm:pt>
    <dgm:pt modelId="{A3985F5A-52CF-4A89-BCF8-22D4AEDB9932}" type="parTrans" cxnId="{B7F5F4A8-3219-41BA-A544-8B53FDB2216B}">
      <dgm:prSet/>
      <dgm:spPr/>
      <dgm:t>
        <a:bodyPr/>
        <a:lstStyle/>
        <a:p>
          <a:endParaRPr lang="en-US"/>
        </a:p>
      </dgm:t>
    </dgm:pt>
    <dgm:pt modelId="{26A9DCA3-CEBE-4DD2-9456-FBF9A17BEC5B}" type="sibTrans" cxnId="{B7F5F4A8-3219-41BA-A544-8B53FDB2216B}">
      <dgm:prSet/>
      <dgm:spPr/>
      <dgm:t>
        <a:bodyPr/>
        <a:lstStyle/>
        <a:p>
          <a:endParaRPr lang="en-US"/>
        </a:p>
      </dgm:t>
    </dgm:pt>
    <dgm:pt modelId="{998CF932-D5C7-4980-9BC4-3B37C6C6D4EC}">
      <dgm:prSet custT="1"/>
      <dgm:spPr/>
      <dgm:t>
        <a:bodyPr/>
        <a:lstStyle/>
        <a:p>
          <a:endParaRPr lang="en-IN" sz="2400" b="1" dirty="0">
            <a:latin typeface="Bahnschrift SemiBold" panose="020B0502040204020203" pitchFamily="34" charset="0"/>
          </a:endParaRPr>
        </a:p>
        <a:p>
          <a:r>
            <a:rPr lang="en-IN" sz="2400" b="1" dirty="0">
              <a:latin typeface="Bahnschrift SemiBold" panose="020B0502040204020203" pitchFamily="34" charset="0"/>
            </a:rPr>
            <a:t>Ms. Fathima Afrin</a:t>
          </a:r>
          <a:endParaRPr lang="en-US" sz="2400" dirty="0">
            <a:latin typeface="+mj-lt"/>
          </a:endParaRPr>
        </a:p>
      </dgm:t>
    </dgm:pt>
    <dgm:pt modelId="{883B1D5D-19B3-428D-91D3-BF480B7BBFD7}" type="parTrans" cxnId="{F81EB380-7DAC-437A-B140-668A1274533D}">
      <dgm:prSet/>
      <dgm:spPr/>
      <dgm:t>
        <a:bodyPr/>
        <a:lstStyle/>
        <a:p>
          <a:endParaRPr lang="en-US"/>
        </a:p>
      </dgm:t>
    </dgm:pt>
    <dgm:pt modelId="{A627FD44-536B-4CA7-89DF-4C0DC048CE2D}" type="sibTrans" cxnId="{F81EB380-7DAC-437A-B140-668A1274533D}">
      <dgm:prSet/>
      <dgm:spPr/>
      <dgm:t>
        <a:bodyPr/>
        <a:lstStyle/>
        <a:p>
          <a:endParaRPr lang="en-US"/>
        </a:p>
      </dgm:t>
    </dgm:pt>
    <dgm:pt modelId="{10BAF68B-DCD5-4C70-A8FE-D67BE6A531E6}">
      <dgm:prSet custT="1"/>
      <dgm:spPr/>
      <dgm:t>
        <a:bodyPr/>
        <a:lstStyle/>
        <a:p>
          <a:endParaRPr lang="en-IN" sz="2400" b="1" dirty="0">
            <a:latin typeface="Bahnschrift SemiBold" panose="020B0502040204020203" pitchFamily="34" charset="0"/>
          </a:endParaRPr>
        </a:p>
        <a:p>
          <a:r>
            <a:rPr lang="en-IN" sz="2400" b="1" dirty="0">
              <a:latin typeface="Bahnschrift SemiBold" panose="020B0502040204020203" pitchFamily="34" charset="0"/>
            </a:rPr>
            <a:t>Ms. Sayali Ganesh Thakur</a:t>
          </a:r>
        </a:p>
        <a:p>
          <a:endParaRPr lang="en-IN" sz="2400" b="1" dirty="0">
            <a:latin typeface="Bahnschrift SemiBold" panose="020B0502040204020203" pitchFamily="34" charset="0"/>
          </a:endParaRPr>
        </a:p>
        <a:p>
          <a:endParaRPr lang="en-IN" sz="2400" b="1" dirty="0">
            <a:latin typeface="Bahnschrift SemiBold" panose="020B0502040204020203" pitchFamily="34" charset="0"/>
          </a:endParaRPr>
        </a:p>
      </dgm:t>
    </dgm:pt>
    <dgm:pt modelId="{C99734BA-CDE4-41AF-87CF-44C88E3663F2}" type="parTrans" cxnId="{3B68A3A1-C7B2-454F-91EC-75B8FE48193D}">
      <dgm:prSet/>
      <dgm:spPr/>
      <dgm:t>
        <a:bodyPr/>
        <a:lstStyle/>
        <a:p>
          <a:endParaRPr lang="en-US"/>
        </a:p>
      </dgm:t>
    </dgm:pt>
    <dgm:pt modelId="{91075A1D-2515-4AEA-A7C2-93786C86314D}" type="sibTrans" cxnId="{3B68A3A1-C7B2-454F-91EC-75B8FE48193D}">
      <dgm:prSet/>
      <dgm:spPr/>
      <dgm:t>
        <a:bodyPr/>
        <a:lstStyle/>
        <a:p>
          <a:endParaRPr lang="en-US"/>
        </a:p>
      </dgm:t>
    </dgm:pt>
    <dgm:pt modelId="{1D115FC1-7F89-48EE-9907-0BA6B187A006}">
      <dgm:prSet custT="1"/>
      <dgm:spPr/>
      <dgm:t>
        <a:bodyPr/>
        <a:lstStyle/>
        <a:p>
          <a:endParaRPr lang="en-IN" sz="2400" b="1" dirty="0">
            <a:latin typeface="Bahnschrift SemiBold" panose="020B0502040204020203" pitchFamily="34" charset="0"/>
          </a:endParaRPr>
        </a:p>
        <a:p>
          <a:r>
            <a:rPr lang="en-IN" sz="2400" b="1" dirty="0">
              <a:latin typeface="Bahnschrift SemiBold" panose="020B0502040204020203" pitchFamily="34" charset="0"/>
            </a:rPr>
            <a:t>Ms. Tejaswi Anil Ovhal</a:t>
          </a:r>
          <a:endParaRPr lang="en-US" sz="2400" dirty="0">
            <a:latin typeface="+mj-lt"/>
          </a:endParaRPr>
        </a:p>
      </dgm:t>
    </dgm:pt>
    <dgm:pt modelId="{B0E1B747-F468-4F4F-A6DF-C1AC7B491317}" type="parTrans" cxnId="{C27D1E33-D17D-4E68-8FC9-9D961FB05D02}">
      <dgm:prSet/>
      <dgm:spPr/>
      <dgm:t>
        <a:bodyPr/>
        <a:lstStyle/>
        <a:p>
          <a:endParaRPr lang="en-US"/>
        </a:p>
      </dgm:t>
    </dgm:pt>
    <dgm:pt modelId="{52C70995-A60B-474B-A696-BAA5B06F80CC}" type="sibTrans" cxnId="{C27D1E33-D17D-4E68-8FC9-9D961FB05D02}">
      <dgm:prSet/>
      <dgm:spPr/>
      <dgm:t>
        <a:bodyPr/>
        <a:lstStyle/>
        <a:p>
          <a:endParaRPr lang="en-US"/>
        </a:p>
      </dgm:t>
    </dgm:pt>
    <dgm:pt modelId="{ADE33E1E-CEB6-47E0-B0F6-95EFD2FB3FE2}">
      <dgm:prSet custT="1"/>
      <dgm:spPr/>
      <dgm:t>
        <a:bodyPr/>
        <a:lstStyle/>
        <a:p>
          <a:endParaRPr lang="en-IN" sz="2400" b="1" dirty="0">
            <a:latin typeface="Bahnschrift SemiBold" panose="020B0502040204020203" pitchFamily="34" charset="0"/>
          </a:endParaRPr>
        </a:p>
        <a:p>
          <a:r>
            <a:rPr lang="en-IN" sz="2400" b="1" dirty="0">
              <a:latin typeface="Bahnschrift SemiBold" panose="020B0502040204020203" pitchFamily="34" charset="0"/>
            </a:rPr>
            <a:t>Mr. Babu. M</a:t>
          </a:r>
          <a:endParaRPr lang="en-US" sz="2400" dirty="0">
            <a:latin typeface="+mj-lt"/>
          </a:endParaRPr>
        </a:p>
      </dgm:t>
    </dgm:pt>
    <dgm:pt modelId="{F2DD9244-32D9-4856-8A33-66316977F119}" type="parTrans" cxnId="{1C07B757-001E-42DE-B790-CEE984BDFBEA}">
      <dgm:prSet/>
      <dgm:spPr/>
      <dgm:t>
        <a:bodyPr/>
        <a:lstStyle/>
        <a:p>
          <a:endParaRPr lang="en-US"/>
        </a:p>
      </dgm:t>
    </dgm:pt>
    <dgm:pt modelId="{254B3D6E-EB0D-4734-AACB-98B63E687157}" type="sibTrans" cxnId="{1C07B757-001E-42DE-B790-CEE984BDFBEA}">
      <dgm:prSet/>
      <dgm:spPr/>
      <dgm:t>
        <a:bodyPr/>
        <a:lstStyle/>
        <a:p>
          <a:endParaRPr lang="en-US"/>
        </a:p>
      </dgm:t>
    </dgm:pt>
    <dgm:pt modelId="{419FC4A0-0866-4CB5-863E-3F099FAFA82B}">
      <dgm:prSet custT="1"/>
      <dgm:spPr/>
      <dgm:t>
        <a:bodyPr/>
        <a:lstStyle/>
        <a:p>
          <a:endParaRPr lang="en-IN" sz="2400" b="1" dirty="0">
            <a:latin typeface="Bahnschrift SemiBold" panose="020B0502040204020203" pitchFamily="34" charset="0"/>
          </a:endParaRPr>
        </a:p>
        <a:p>
          <a:r>
            <a:rPr lang="en-IN" sz="2400" b="1" dirty="0">
              <a:latin typeface="Bahnschrift SemiBold" panose="020B0502040204020203" pitchFamily="34" charset="0"/>
            </a:rPr>
            <a:t>Mr. Vaibhav Kale</a:t>
          </a:r>
        </a:p>
      </dgm:t>
    </dgm:pt>
    <dgm:pt modelId="{EA3F2BE2-4454-42FF-8C1B-F6A38A607DCE}" type="parTrans" cxnId="{623BAABF-06E0-4516-AB8D-FD3F6BB56774}">
      <dgm:prSet/>
      <dgm:spPr/>
      <dgm:t>
        <a:bodyPr/>
        <a:lstStyle/>
        <a:p>
          <a:endParaRPr lang="en-IN"/>
        </a:p>
      </dgm:t>
    </dgm:pt>
    <dgm:pt modelId="{80C7B8F5-C539-41FE-A7E9-EA556C7B3524}" type="sibTrans" cxnId="{623BAABF-06E0-4516-AB8D-FD3F6BB56774}">
      <dgm:prSet/>
      <dgm:spPr/>
      <dgm:t>
        <a:bodyPr/>
        <a:lstStyle/>
        <a:p>
          <a:endParaRPr lang="en-IN"/>
        </a:p>
      </dgm:t>
    </dgm:pt>
    <dgm:pt modelId="{35EC490E-12B8-4539-B0C0-295FCD53FCD6}" type="pres">
      <dgm:prSet presAssocID="{5EE43360-4440-416E-B27A-1C6B65EEF187}" presName="vert0" presStyleCnt="0">
        <dgm:presLayoutVars>
          <dgm:dir/>
          <dgm:animOne val="branch"/>
          <dgm:animLvl val="lvl"/>
        </dgm:presLayoutVars>
      </dgm:prSet>
      <dgm:spPr/>
    </dgm:pt>
    <dgm:pt modelId="{B28E3DB2-D942-4865-A912-C4D7FE27E7BB}" type="pres">
      <dgm:prSet presAssocID="{45FAF397-BBD3-451F-974D-08744776AC53}" presName="thickLine" presStyleLbl="alignNode1" presStyleIdx="0" presStyleCnt="6"/>
      <dgm:spPr/>
    </dgm:pt>
    <dgm:pt modelId="{EE02D849-18A2-4FD2-B250-91980F45F2E9}" type="pres">
      <dgm:prSet presAssocID="{45FAF397-BBD3-451F-974D-08744776AC53}" presName="horz1" presStyleCnt="0"/>
      <dgm:spPr/>
    </dgm:pt>
    <dgm:pt modelId="{DBD8FD2A-04F3-49FA-A138-E93E9B1F31CF}" type="pres">
      <dgm:prSet presAssocID="{45FAF397-BBD3-451F-974D-08744776AC53}" presName="tx1" presStyleLbl="revTx" presStyleIdx="0" presStyleCnt="6" custScaleX="99947" custScaleY="102958"/>
      <dgm:spPr/>
    </dgm:pt>
    <dgm:pt modelId="{CD875E7E-4AF8-4604-A3A8-04F7650BBC92}" type="pres">
      <dgm:prSet presAssocID="{45FAF397-BBD3-451F-974D-08744776AC53}" presName="vert1" presStyleCnt="0"/>
      <dgm:spPr/>
    </dgm:pt>
    <dgm:pt modelId="{C8BBB5F1-3486-4BC0-9972-082BDE0B00D0}" type="pres">
      <dgm:prSet presAssocID="{998CF932-D5C7-4980-9BC4-3B37C6C6D4EC}" presName="thickLine" presStyleLbl="alignNode1" presStyleIdx="1" presStyleCnt="6"/>
      <dgm:spPr/>
    </dgm:pt>
    <dgm:pt modelId="{775A76EA-F3EC-4574-A3B3-62493C4F4A1F}" type="pres">
      <dgm:prSet presAssocID="{998CF932-D5C7-4980-9BC4-3B37C6C6D4EC}" presName="horz1" presStyleCnt="0"/>
      <dgm:spPr/>
    </dgm:pt>
    <dgm:pt modelId="{67BDD6C1-4346-45F8-A445-D1B4FC7448A1}" type="pres">
      <dgm:prSet presAssocID="{998CF932-D5C7-4980-9BC4-3B37C6C6D4EC}" presName="tx1" presStyleLbl="revTx" presStyleIdx="1" presStyleCnt="6"/>
      <dgm:spPr/>
    </dgm:pt>
    <dgm:pt modelId="{E5026232-E974-4AA4-A7AC-84602066BD50}" type="pres">
      <dgm:prSet presAssocID="{998CF932-D5C7-4980-9BC4-3B37C6C6D4EC}" presName="vert1" presStyleCnt="0"/>
      <dgm:spPr/>
    </dgm:pt>
    <dgm:pt modelId="{DF6B0C96-F808-432F-B5C3-61962133C600}" type="pres">
      <dgm:prSet presAssocID="{10BAF68B-DCD5-4C70-A8FE-D67BE6A531E6}" presName="thickLine" presStyleLbl="alignNode1" presStyleIdx="2" presStyleCnt="6"/>
      <dgm:spPr/>
    </dgm:pt>
    <dgm:pt modelId="{DAB61932-3CBE-4F85-AD03-F229E66639FC}" type="pres">
      <dgm:prSet presAssocID="{10BAF68B-DCD5-4C70-A8FE-D67BE6A531E6}" presName="horz1" presStyleCnt="0"/>
      <dgm:spPr/>
    </dgm:pt>
    <dgm:pt modelId="{3FF2037E-16C8-4289-8BE0-CD85E8CB7C6F}" type="pres">
      <dgm:prSet presAssocID="{10BAF68B-DCD5-4C70-A8FE-D67BE6A531E6}" presName="tx1" presStyleLbl="revTx" presStyleIdx="2" presStyleCnt="6"/>
      <dgm:spPr/>
    </dgm:pt>
    <dgm:pt modelId="{C0CAAE01-41B6-4DC0-8CB4-4480ADA04BF2}" type="pres">
      <dgm:prSet presAssocID="{10BAF68B-DCD5-4C70-A8FE-D67BE6A531E6}" presName="vert1" presStyleCnt="0"/>
      <dgm:spPr/>
    </dgm:pt>
    <dgm:pt modelId="{379FE871-97F6-4135-8417-A1FD43768012}" type="pres">
      <dgm:prSet presAssocID="{1D115FC1-7F89-48EE-9907-0BA6B187A006}" presName="thickLine" presStyleLbl="alignNode1" presStyleIdx="3" presStyleCnt="6"/>
      <dgm:spPr/>
    </dgm:pt>
    <dgm:pt modelId="{98405995-79B5-4E7D-89CC-2E3A1525A8E2}" type="pres">
      <dgm:prSet presAssocID="{1D115FC1-7F89-48EE-9907-0BA6B187A006}" presName="horz1" presStyleCnt="0"/>
      <dgm:spPr/>
    </dgm:pt>
    <dgm:pt modelId="{D4646B90-CC47-45EF-B1DD-698C3FBB6BF8}" type="pres">
      <dgm:prSet presAssocID="{1D115FC1-7F89-48EE-9907-0BA6B187A006}" presName="tx1" presStyleLbl="revTx" presStyleIdx="3" presStyleCnt="6"/>
      <dgm:spPr/>
    </dgm:pt>
    <dgm:pt modelId="{74194FD6-08C0-4055-8AE2-95396506E810}" type="pres">
      <dgm:prSet presAssocID="{1D115FC1-7F89-48EE-9907-0BA6B187A006}" presName="vert1" presStyleCnt="0"/>
      <dgm:spPr/>
    </dgm:pt>
    <dgm:pt modelId="{CAB3EA2D-563C-47E5-93BB-A775F9BCF5A5}" type="pres">
      <dgm:prSet presAssocID="{ADE33E1E-CEB6-47E0-B0F6-95EFD2FB3FE2}" presName="thickLine" presStyleLbl="alignNode1" presStyleIdx="4" presStyleCnt="6"/>
      <dgm:spPr/>
    </dgm:pt>
    <dgm:pt modelId="{7E9780C5-3B43-4BFA-A68B-6B38F0ECE2EC}" type="pres">
      <dgm:prSet presAssocID="{ADE33E1E-CEB6-47E0-B0F6-95EFD2FB3FE2}" presName="horz1" presStyleCnt="0"/>
      <dgm:spPr/>
    </dgm:pt>
    <dgm:pt modelId="{3C7414E7-9755-4843-9DC9-38CDC07D7FF4}" type="pres">
      <dgm:prSet presAssocID="{ADE33E1E-CEB6-47E0-B0F6-95EFD2FB3FE2}" presName="tx1" presStyleLbl="revTx" presStyleIdx="4" presStyleCnt="6"/>
      <dgm:spPr/>
    </dgm:pt>
    <dgm:pt modelId="{F9419C4D-5365-4177-82B1-CA7B11B958A5}" type="pres">
      <dgm:prSet presAssocID="{ADE33E1E-CEB6-47E0-B0F6-95EFD2FB3FE2}" presName="vert1" presStyleCnt="0"/>
      <dgm:spPr/>
    </dgm:pt>
    <dgm:pt modelId="{A29F768A-FE1C-4333-AAAB-7DCF56EDDEF2}" type="pres">
      <dgm:prSet presAssocID="{419FC4A0-0866-4CB5-863E-3F099FAFA82B}" presName="thickLine" presStyleLbl="alignNode1" presStyleIdx="5" presStyleCnt="6"/>
      <dgm:spPr/>
    </dgm:pt>
    <dgm:pt modelId="{E14508DA-5575-4921-8934-8AE1EE18B8CD}" type="pres">
      <dgm:prSet presAssocID="{419FC4A0-0866-4CB5-863E-3F099FAFA82B}" presName="horz1" presStyleCnt="0"/>
      <dgm:spPr/>
    </dgm:pt>
    <dgm:pt modelId="{A74DF9B4-C439-4FDA-BCBF-25726E9CF098}" type="pres">
      <dgm:prSet presAssocID="{419FC4A0-0866-4CB5-863E-3F099FAFA82B}" presName="tx1" presStyleLbl="revTx" presStyleIdx="5" presStyleCnt="6"/>
      <dgm:spPr/>
    </dgm:pt>
    <dgm:pt modelId="{D60A2D75-E3D9-4B34-8951-E4D063B680B7}" type="pres">
      <dgm:prSet presAssocID="{419FC4A0-0866-4CB5-863E-3F099FAFA82B}" presName="vert1" presStyleCnt="0"/>
      <dgm:spPr/>
    </dgm:pt>
  </dgm:ptLst>
  <dgm:cxnLst>
    <dgm:cxn modelId="{7F6D5E05-ED7C-4602-ADBE-6263283652EB}" type="presOf" srcId="{5EE43360-4440-416E-B27A-1C6B65EEF187}" destId="{35EC490E-12B8-4539-B0C0-295FCD53FCD6}" srcOrd="0" destOrd="0" presId="urn:microsoft.com/office/officeart/2008/layout/LinedList"/>
    <dgm:cxn modelId="{C27D1E33-D17D-4E68-8FC9-9D961FB05D02}" srcId="{5EE43360-4440-416E-B27A-1C6B65EEF187}" destId="{1D115FC1-7F89-48EE-9907-0BA6B187A006}" srcOrd="3" destOrd="0" parTransId="{B0E1B747-F468-4F4F-A6DF-C1AC7B491317}" sibTransId="{52C70995-A60B-474B-A696-BAA5B06F80CC}"/>
    <dgm:cxn modelId="{1C07B757-001E-42DE-B790-CEE984BDFBEA}" srcId="{5EE43360-4440-416E-B27A-1C6B65EEF187}" destId="{ADE33E1E-CEB6-47E0-B0F6-95EFD2FB3FE2}" srcOrd="4" destOrd="0" parTransId="{F2DD9244-32D9-4856-8A33-66316977F119}" sibTransId="{254B3D6E-EB0D-4734-AACB-98B63E687157}"/>
    <dgm:cxn modelId="{90760B78-6B9B-4323-BCEF-254A23126700}" type="presOf" srcId="{10BAF68B-DCD5-4C70-A8FE-D67BE6A531E6}" destId="{3FF2037E-16C8-4289-8BE0-CD85E8CB7C6F}" srcOrd="0" destOrd="0" presId="urn:microsoft.com/office/officeart/2008/layout/LinedList"/>
    <dgm:cxn modelId="{F81EB380-7DAC-437A-B140-668A1274533D}" srcId="{5EE43360-4440-416E-B27A-1C6B65EEF187}" destId="{998CF932-D5C7-4980-9BC4-3B37C6C6D4EC}" srcOrd="1" destOrd="0" parTransId="{883B1D5D-19B3-428D-91D3-BF480B7BBFD7}" sibTransId="{A627FD44-536B-4CA7-89DF-4C0DC048CE2D}"/>
    <dgm:cxn modelId="{4F1C1A8C-B798-42F3-A221-77A4CE57A3A7}" type="presOf" srcId="{45FAF397-BBD3-451F-974D-08744776AC53}" destId="{DBD8FD2A-04F3-49FA-A138-E93E9B1F31CF}" srcOrd="0" destOrd="0" presId="urn:microsoft.com/office/officeart/2008/layout/LinedList"/>
    <dgm:cxn modelId="{3B68A3A1-C7B2-454F-91EC-75B8FE48193D}" srcId="{5EE43360-4440-416E-B27A-1C6B65EEF187}" destId="{10BAF68B-DCD5-4C70-A8FE-D67BE6A531E6}" srcOrd="2" destOrd="0" parTransId="{C99734BA-CDE4-41AF-87CF-44C88E3663F2}" sibTransId="{91075A1D-2515-4AEA-A7C2-93786C86314D}"/>
    <dgm:cxn modelId="{B7F5F4A8-3219-41BA-A544-8B53FDB2216B}" srcId="{5EE43360-4440-416E-B27A-1C6B65EEF187}" destId="{45FAF397-BBD3-451F-974D-08744776AC53}" srcOrd="0" destOrd="0" parTransId="{A3985F5A-52CF-4A89-BCF8-22D4AEDB9932}" sibTransId="{26A9DCA3-CEBE-4DD2-9456-FBF9A17BEC5B}"/>
    <dgm:cxn modelId="{71690DB8-29AE-473C-B39F-684166DCF07C}" type="presOf" srcId="{419FC4A0-0866-4CB5-863E-3F099FAFA82B}" destId="{A74DF9B4-C439-4FDA-BCBF-25726E9CF098}" srcOrd="0" destOrd="0" presId="urn:microsoft.com/office/officeart/2008/layout/LinedList"/>
    <dgm:cxn modelId="{623BAABF-06E0-4516-AB8D-FD3F6BB56774}" srcId="{5EE43360-4440-416E-B27A-1C6B65EEF187}" destId="{419FC4A0-0866-4CB5-863E-3F099FAFA82B}" srcOrd="5" destOrd="0" parTransId="{EA3F2BE2-4454-42FF-8C1B-F6A38A607DCE}" sibTransId="{80C7B8F5-C539-41FE-A7E9-EA556C7B3524}"/>
    <dgm:cxn modelId="{7B6F72C2-D346-4542-B16E-7C63D989B14E}" type="presOf" srcId="{1D115FC1-7F89-48EE-9907-0BA6B187A006}" destId="{D4646B90-CC47-45EF-B1DD-698C3FBB6BF8}" srcOrd="0" destOrd="0" presId="urn:microsoft.com/office/officeart/2008/layout/LinedList"/>
    <dgm:cxn modelId="{CE4065DA-4A11-49F3-996A-E498A1C5C3D2}" type="presOf" srcId="{998CF932-D5C7-4980-9BC4-3B37C6C6D4EC}" destId="{67BDD6C1-4346-45F8-A445-D1B4FC7448A1}" srcOrd="0" destOrd="0" presId="urn:microsoft.com/office/officeart/2008/layout/LinedList"/>
    <dgm:cxn modelId="{8D6F3CEE-4FDB-4C9A-AA11-1321744253F1}" type="presOf" srcId="{ADE33E1E-CEB6-47E0-B0F6-95EFD2FB3FE2}" destId="{3C7414E7-9755-4843-9DC9-38CDC07D7FF4}" srcOrd="0" destOrd="0" presId="urn:microsoft.com/office/officeart/2008/layout/LinedList"/>
    <dgm:cxn modelId="{C138B09E-9985-4B5B-9BBB-E989CEB20754}" type="presParOf" srcId="{35EC490E-12B8-4539-B0C0-295FCD53FCD6}" destId="{B28E3DB2-D942-4865-A912-C4D7FE27E7BB}" srcOrd="0" destOrd="0" presId="urn:microsoft.com/office/officeart/2008/layout/LinedList"/>
    <dgm:cxn modelId="{AA7E2D5D-176E-4BC9-8B22-3B46EF691037}" type="presParOf" srcId="{35EC490E-12B8-4539-B0C0-295FCD53FCD6}" destId="{EE02D849-18A2-4FD2-B250-91980F45F2E9}" srcOrd="1" destOrd="0" presId="urn:microsoft.com/office/officeart/2008/layout/LinedList"/>
    <dgm:cxn modelId="{4943916C-7171-4E02-8291-F1900C34A39A}" type="presParOf" srcId="{EE02D849-18A2-4FD2-B250-91980F45F2E9}" destId="{DBD8FD2A-04F3-49FA-A138-E93E9B1F31CF}" srcOrd="0" destOrd="0" presId="urn:microsoft.com/office/officeart/2008/layout/LinedList"/>
    <dgm:cxn modelId="{30435CDC-FD71-434E-A16B-6CF17BA13188}" type="presParOf" srcId="{EE02D849-18A2-4FD2-B250-91980F45F2E9}" destId="{CD875E7E-4AF8-4604-A3A8-04F7650BBC92}" srcOrd="1" destOrd="0" presId="urn:microsoft.com/office/officeart/2008/layout/LinedList"/>
    <dgm:cxn modelId="{A2511FEF-2A81-44F1-AB7A-3737B68E8539}" type="presParOf" srcId="{35EC490E-12B8-4539-B0C0-295FCD53FCD6}" destId="{C8BBB5F1-3486-4BC0-9972-082BDE0B00D0}" srcOrd="2" destOrd="0" presId="urn:microsoft.com/office/officeart/2008/layout/LinedList"/>
    <dgm:cxn modelId="{BCD6520A-5361-416F-B2E3-26B63FEEF8EA}" type="presParOf" srcId="{35EC490E-12B8-4539-B0C0-295FCD53FCD6}" destId="{775A76EA-F3EC-4574-A3B3-62493C4F4A1F}" srcOrd="3" destOrd="0" presId="urn:microsoft.com/office/officeart/2008/layout/LinedList"/>
    <dgm:cxn modelId="{82F8845D-1550-402E-B9AB-A1F0EE242D18}" type="presParOf" srcId="{775A76EA-F3EC-4574-A3B3-62493C4F4A1F}" destId="{67BDD6C1-4346-45F8-A445-D1B4FC7448A1}" srcOrd="0" destOrd="0" presId="urn:microsoft.com/office/officeart/2008/layout/LinedList"/>
    <dgm:cxn modelId="{174F0085-951A-42C7-9BF7-71E48CFD20F9}" type="presParOf" srcId="{775A76EA-F3EC-4574-A3B3-62493C4F4A1F}" destId="{E5026232-E974-4AA4-A7AC-84602066BD50}" srcOrd="1" destOrd="0" presId="urn:microsoft.com/office/officeart/2008/layout/LinedList"/>
    <dgm:cxn modelId="{91DFD79B-9CDD-40B4-A7C0-C899593AF9A3}" type="presParOf" srcId="{35EC490E-12B8-4539-B0C0-295FCD53FCD6}" destId="{DF6B0C96-F808-432F-B5C3-61962133C600}" srcOrd="4" destOrd="0" presId="urn:microsoft.com/office/officeart/2008/layout/LinedList"/>
    <dgm:cxn modelId="{E4E40FBC-223E-44A1-BCE1-9A2EEDEC60F4}" type="presParOf" srcId="{35EC490E-12B8-4539-B0C0-295FCD53FCD6}" destId="{DAB61932-3CBE-4F85-AD03-F229E66639FC}" srcOrd="5" destOrd="0" presId="urn:microsoft.com/office/officeart/2008/layout/LinedList"/>
    <dgm:cxn modelId="{9A80B76C-7D90-4004-B196-1539015482B7}" type="presParOf" srcId="{DAB61932-3CBE-4F85-AD03-F229E66639FC}" destId="{3FF2037E-16C8-4289-8BE0-CD85E8CB7C6F}" srcOrd="0" destOrd="0" presId="urn:microsoft.com/office/officeart/2008/layout/LinedList"/>
    <dgm:cxn modelId="{D1B05BC7-80F4-4136-A585-E426233AE676}" type="presParOf" srcId="{DAB61932-3CBE-4F85-AD03-F229E66639FC}" destId="{C0CAAE01-41B6-4DC0-8CB4-4480ADA04BF2}" srcOrd="1" destOrd="0" presId="urn:microsoft.com/office/officeart/2008/layout/LinedList"/>
    <dgm:cxn modelId="{F64EE144-4460-41C0-900A-60CD5A3143DC}" type="presParOf" srcId="{35EC490E-12B8-4539-B0C0-295FCD53FCD6}" destId="{379FE871-97F6-4135-8417-A1FD43768012}" srcOrd="6" destOrd="0" presId="urn:microsoft.com/office/officeart/2008/layout/LinedList"/>
    <dgm:cxn modelId="{3C2573B7-D62E-440F-807D-3F485EE72BBD}" type="presParOf" srcId="{35EC490E-12B8-4539-B0C0-295FCD53FCD6}" destId="{98405995-79B5-4E7D-89CC-2E3A1525A8E2}" srcOrd="7" destOrd="0" presId="urn:microsoft.com/office/officeart/2008/layout/LinedList"/>
    <dgm:cxn modelId="{3AE67188-E7AD-4AE3-88BB-09B7F96B900B}" type="presParOf" srcId="{98405995-79B5-4E7D-89CC-2E3A1525A8E2}" destId="{D4646B90-CC47-45EF-B1DD-698C3FBB6BF8}" srcOrd="0" destOrd="0" presId="urn:microsoft.com/office/officeart/2008/layout/LinedList"/>
    <dgm:cxn modelId="{E66A7662-F8FE-4122-B7FF-A4A5E9F2987A}" type="presParOf" srcId="{98405995-79B5-4E7D-89CC-2E3A1525A8E2}" destId="{74194FD6-08C0-4055-8AE2-95396506E810}" srcOrd="1" destOrd="0" presId="urn:microsoft.com/office/officeart/2008/layout/LinedList"/>
    <dgm:cxn modelId="{5C924CF4-A73D-4F10-8635-FC49D8852761}" type="presParOf" srcId="{35EC490E-12B8-4539-B0C0-295FCD53FCD6}" destId="{CAB3EA2D-563C-47E5-93BB-A775F9BCF5A5}" srcOrd="8" destOrd="0" presId="urn:microsoft.com/office/officeart/2008/layout/LinedList"/>
    <dgm:cxn modelId="{BF2FF992-9886-47BF-A9DF-F437160A1D83}" type="presParOf" srcId="{35EC490E-12B8-4539-B0C0-295FCD53FCD6}" destId="{7E9780C5-3B43-4BFA-A68B-6B38F0ECE2EC}" srcOrd="9" destOrd="0" presId="urn:microsoft.com/office/officeart/2008/layout/LinedList"/>
    <dgm:cxn modelId="{AF4CCAEF-37A4-47AF-A2F0-E9A0D5C6DBC7}" type="presParOf" srcId="{7E9780C5-3B43-4BFA-A68B-6B38F0ECE2EC}" destId="{3C7414E7-9755-4843-9DC9-38CDC07D7FF4}" srcOrd="0" destOrd="0" presId="urn:microsoft.com/office/officeart/2008/layout/LinedList"/>
    <dgm:cxn modelId="{D35C0503-F36D-4C6A-969E-C0607D3DA083}" type="presParOf" srcId="{7E9780C5-3B43-4BFA-A68B-6B38F0ECE2EC}" destId="{F9419C4D-5365-4177-82B1-CA7B11B958A5}" srcOrd="1" destOrd="0" presId="urn:microsoft.com/office/officeart/2008/layout/LinedList"/>
    <dgm:cxn modelId="{31FDFD92-4365-4324-BA88-2309AAEF015F}" type="presParOf" srcId="{35EC490E-12B8-4539-B0C0-295FCD53FCD6}" destId="{A29F768A-FE1C-4333-AAAB-7DCF56EDDEF2}" srcOrd="10" destOrd="0" presId="urn:microsoft.com/office/officeart/2008/layout/LinedList"/>
    <dgm:cxn modelId="{5E7DC1D9-6410-452E-8DFB-08C5EDAB4E64}" type="presParOf" srcId="{35EC490E-12B8-4539-B0C0-295FCD53FCD6}" destId="{E14508DA-5575-4921-8934-8AE1EE18B8CD}" srcOrd="11" destOrd="0" presId="urn:microsoft.com/office/officeart/2008/layout/LinedList"/>
    <dgm:cxn modelId="{87869459-67A9-4C06-A6A4-23AB9354A9E5}" type="presParOf" srcId="{E14508DA-5575-4921-8934-8AE1EE18B8CD}" destId="{A74DF9B4-C439-4FDA-BCBF-25726E9CF098}" srcOrd="0" destOrd="0" presId="urn:microsoft.com/office/officeart/2008/layout/LinedList"/>
    <dgm:cxn modelId="{C8548FBC-040B-4FF7-B6B3-B8D927FD581C}" type="presParOf" srcId="{E14508DA-5575-4921-8934-8AE1EE18B8CD}" destId="{D60A2D75-E3D9-4B34-8951-E4D063B680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0D308-FA60-4818-9531-5BBCD1432A5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FC4FDDA-014D-4C52-AD8B-90C085FD8A70}">
      <dgm:prSet custT="1"/>
      <dgm:spPr/>
      <dgm:t>
        <a:bodyPr/>
        <a:lstStyle/>
        <a:p>
          <a:pPr>
            <a:lnSpc>
              <a:spcPct val="100000"/>
            </a:lnSpc>
          </a:pPr>
          <a:r>
            <a:rPr lang="en-US" sz="2200" b="1" kern="1200" dirty="0">
              <a:solidFill>
                <a:prstClr val="black">
                  <a:hueOff val="0"/>
                  <a:satOff val="0"/>
                  <a:lumOff val="0"/>
                  <a:alphaOff val="0"/>
                </a:prstClr>
              </a:solidFill>
              <a:latin typeface="Bookman Old Style" panose="020F0302020204030204"/>
              <a:ea typeface="+mn-ea"/>
              <a:cs typeface="+mn-cs"/>
            </a:rPr>
            <a:t>Overview on  Data Analytics in Hospitality</a:t>
          </a:r>
        </a:p>
      </dgm:t>
    </dgm:pt>
    <dgm:pt modelId="{0F64D07A-01C4-40C6-8EA8-7BFD1B66B878}" type="parTrans" cxnId="{097427B5-2AAE-4D70-AF20-C06B58302A9B}">
      <dgm:prSet/>
      <dgm:spPr/>
      <dgm:t>
        <a:bodyPr/>
        <a:lstStyle/>
        <a:p>
          <a:endParaRPr lang="en-US"/>
        </a:p>
      </dgm:t>
    </dgm:pt>
    <dgm:pt modelId="{BE87E4B9-64FD-4E77-A632-074576EFF344}" type="sibTrans" cxnId="{097427B5-2AAE-4D70-AF20-C06B58302A9B}">
      <dgm:prSet/>
      <dgm:spPr/>
      <dgm:t>
        <a:bodyPr/>
        <a:lstStyle/>
        <a:p>
          <a:endParaRPr lang="en-US"/>
        </a:p>
      </dgm:t>
    </dgm:pt>
    <dgm:pt modelId="{B18B824F-4CBD-410B-8C6B-545977C32EE8}">
      <dgm:prSet custT="1"/>
      <dgm:spPr/>
      <dgm:t>
        <a:bodyPr/>
        <a:lstStyle/>
        <a:p>
          <a:pPr>
            <a:lnSpc>
              <a:spcPct val="100000"/>
            </a:lnSpc>
          </a:pPr>
          <a:r>
            <a:rPr lang="en-US" sz="2300" b="1" dirty="0">
              <a:latin typeface="+mj-lt"/>
            </a:rPr>
            <a:t>KPI’s </a:t>
          </a:r>
        </a:p>
      </dgm:t>
    </dgm:pt>
    <dgm:pt modelId="{31FD9154-2931-4769-B999-91183C405EBC}" type="parTrans" cxnId="{E4AEFE4D-E196-473B-AB3B-AECF4B326A1A}">
      <dgm:prSet/>
      <dgm:spPr/>
      <dgm:t>
        <a:bodyPr/>
        <a:lstStyle/>
        <a:p>
          <a:endParaRPr lang="en-US"/>
        </a:p>
      </dgm:t>
    </dgm:pt>
    <dgm:pt modelId="{E9BC99B5-F2C4-4AA7-972D-A997FE22B7EF}" type="sibTrans" cxnId="{E4AEFE4D-E196-473B-AB3B-AECF4B326A1A}">
      <dgm:prSet/>
      <dgm:spPr/>
      <dgm:t>
        <a:bodyPr/>
        <a:lstStyle/>
        <a:p>
          <a:endParaRPr lang="en-US"/>
        </a:p>
      </dgm:t>
    </dgm:pt>
    <dgm:pt modelId="{D940C60A-D522-45AE-B7A5-5D678C6D1E73}">
      <dgm:prSet custT="1"/>
      <dgm:spPr/>
      <dgm:t>
        <a:bodyPr/>
        <a:lstStyle/>
        <a:p>
          <a:pPr>
            <a:lnSpc>
              <a:spcPct val="100000"/>
            </a:lnSpc>
          </a:pPr>
          <a:r>
            <a:rPr lang="en-US" sz="2300" b="1" dirty="0">
              <a:latin typeface="+mj-lt"/>
            </a:rPr>
            <a:t>Excel Dashboard </a:t>
          </a:r>
        </a:p>
      </dgm:t>
    </dgm:pt>
    <dgm:pt modelId="{466BFCFA-F8D5-41FE-A274-15847ACE75EE}" type="sibTrans" cxnId="{83A35831-DEFB-415D-9BB8-7542AB9968C8}">
      <dgm:prSet/>
      <dgm:spPr/>
      <dgm:t>
        <a:bodyPr/>
        <a:lstStyle/>
        <a:p>
          <a:endParaRPr lang="en-US"/>
        </a:p>
      </dgm:t>
    </dgm:pt>
    <dgm:pt modelId="{CE6D8B06-EAFD-4FBA-BFA7-7EE74BA38F39}" type="parTrans" cxnId="{83A35831-DEFB-415D-9BB8-7542AB9968C8}">
      <dgm:prSet/>
      <dgm:spPr/>
      <dgm:t>
        <a:bodyPr/>
        <a:lstStyle/>
        <a:p>
          <a:endParaRPr lang="en-US"/>
        </a:p>
      </dgm:t>
    </dgm:pt>
    <dgm:pt modelId="{8F24B453-8CB5-4221-9ACE-3853AABDBE0E}" type="pres">
      <dgm:prSet presAssocID="{A780D308-FA60-4818-9531-5BBCD1432A55}" presName="root" presStyleCnt="0">
        <dgm:presLayoutVars>
          <dgm:dir/>
          <dgm:resizeHandles val="exact"/>
        </dgm:presLayoutVars>
      </dgm:prSet>
      <dgm:spPr/>
    </dgm:pt>
    <dgm:pt modelId="{7BF52D1E-E1FA-40E4-A7E6-080A0738D8F5}" type="pres">
      <dgm:prSet presAssocID="{3FC4FDDA-014D-4C52-AD8B-90C085FD8A70}" presName="compNode" presStyleCnt="0"/>
      <dgm:spPr/>
    </dgm:pt>
    <dgm:pt modelId="{F8CF0BF3-F2DA-4C26-9EDB-B49F9CBDD64A}" type="pres">
      <dgm:prSet presAssocID="{3FC4FDDA-014D-4C52-AD8B-90C085FD8A70}" presName="bgRect" presStyleLbl="bgShp" presStyleIdx="0" presStyleCnt="3" custLinFactNeighborX="-50774" custLinFactNeighborY="-16253"/>
      <dgm:spPr/>
    </dgm:pt>
    <dgm:pt modelId="{B5D8E76C-4815-4448-9C2D-2DEC93E6E97D}" type="pres">
      <dgm:prSet presAssocID="{3FC4FDDA-014D-4C52-AD8B-90C085FD8A70}" presName="iconRect" presStyleLbl="node1" presStyleIdx="0" presStyleCnt="3" custLinFactNeighborX="-2005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port Add"/>
        </a:ext>
      </dgm:extLst>
    </dgm:pt>
    <dgm:pt modelId="{BCA519B3-A2B1-498E-A5F9-0674937A0609}" type="pres">
      <dgm:prSet presAssocID="{3FC4FDDA-014D-4C52-AD8B-90C085FD8A70}" presName="spaceRect" presStyleCnt="0"/>
      <dgm:spPr/>
    </dgm:pt>
    <dgm:pt modelId="{44A84EA8-9C74-4C90-A14D-200A5D42641B}" type="pres">
      <dgm:prSet presAssocID="{3FC4FDDA-014D-4C52-AD8B-90C085FD8A70}" presName="parTx" presStyleLbl="revTx" presStyleIdx="0" presStyleCnt="3" custScaleX="118295">
        <dgm:presLayoutVars>
          <dgm:chMax val="0"/>
          <dgm:chPref val="0"/>
        </dgm:presLayoutVars>
      </dgm:prSet>
      <dgm:spPr/>
    </dgm:pt>
    <dgm:pt modelId="{38551BFF-685E-428D-BEBB-26000E1207B1}" type="pres">
      <dgm:prSet presAssocID="{BE87E4B9-64FD-4E77-A632-074576EFF344}" presName="sibTrans" presStyleCnt="0"/>
      <dgm:spPr/>
    </dgm:pt>
    <dgm:pt modelId="{14B2AD7B-45AA-473E-802F-240B7FA328F0}" type="pres">
      <dgm:prSet presAssocID="{B18B824F-4CBD-410B-8C6B-545977C32EE8}" presName="compNode" presStyleCnt="0"/>
      <dgm:spPr/>
    </dgm:pt>
    <dgm:pt modelId="{82E0E2C2-F919-48D6-A61D-D7632026F52D}" type="pres">
      <dgm:prSet presAssocID="{B18B824F-4CBD-410B-8C6B-545977C32EE8}" presName="bgRect" presStyleLbl="bgShp" presStyleIdx="1" presStyleCnt="3" custLinFactNeighborX="-2722" custLinFactNeighborY="3915"/>
      <dgm:spPr/>
    </dgm:pt>
    <dgm:pt modelId="{FCA24321-4002-4F11-BF34-97D41C7BC451}" type="pres">
      <dgm:prSet presAssocID="{B18B824F-4CBD-410B-8C6B-545977C32EE8}" presName="iconRect" presStyleLbl="node1" presStyleIdx="1" presStyleCnt="3" custLinFactNeighborX="-11834" custLinFactNeighborY="-366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gerprint"/>
        </a:ext>
      </dgm:extLst>
    </dgm:pt>
    <dgm:pt modelId="{0373F52A-AA80-47F9-AD28-85A65318449B}" type="pres">
      <dgm:prSet presAssocID="{B18B824F-4CBD-410B-8C6B-545977C32EE8}" presName="spaceRect" presStyleCnt="0"/>
      <dgm:spPr/>
    </dgm:pt>
    <dgm:pt modelId="{BDA2E143-E4DB-46DE-9B89-9E84DF1DA1B1}" type="pres">
      <dgm:prSet presAssocID="{B18B824F-4CBD-410B-8C6B-545977C32EE8}" presName="parTx" presStyleLbl="revTx" presStyleIdx="1" presStyleCnt="3">
        <dgm:presLayoutVars>
          <dgm:chMax val="0"/>
          <dgm:chPref val="0"/>
        </dgm:presLayoutVars>
      </dgm:prSet>
      <dgm:spPr/>
    </dgm:pt>
    <dgm:pt modelId="{A9E70FFF-55FF-4F6F-A5AA-2A5F16B65BB4}" type="pres">
      <dgm:prSet presAssocID="{E9BC99B5-F2C4-4AA7-972D-A997FE22B7EF}" presName="sibTrans" presStyleCnt="0"/>
      <dgm:spPr/>
    </dgm:pt>
    <dgm:pt modelId="{1D411F7A-E0E5-4235-8C7B-A8DC6B7DC1BE}" type="pres">
      <dgm:prSet presAssocID="{D940C60A-D522-45AE-B7A5-5D678C6D1E73}" presName="compNode" presStyleCnt="0"/>
      <dgm:spPr/>
    </dgm:pt>
    <dgm:pt modelId="{3BFE4FEF-293D-44EE-9789-2EE9E8C431C0}" type="pres">
      <dgm:prSet presAssocID="{D940C60A-D522-45AE-B7A5-5D678C6D1E73}" presName="bgRect" presStyleLbl="bgShp" presStyleIdx="2" presStyleCnt="3"/>
      <dgm:spPr/>
    </dgm:pt>
    <dgm:pt modelId="{F0A106C2-8086-48CA-876E-D401E9CDB273}" type="pres">
      <dgm:prSet presAssocID="{D940C60A-D522-45AE-B7A5-5D678C6D1E73}" presName="iconRect" presStyleLbl="node1" presStyleIdx="2" presStyleCnt="3" custLinFactNeighborX="-8606" custLinFactNeighborY="10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spect Ratio"/>
        </a:ext>
      </dgm:extLst>
    </dgm:pt>
    <dgm:pt modelId="{94B35543-57A3-444F-B144-68D1F6110733}" type="pres">
      <dgm:prSet presAssocID="{D940C60A-D522-45AE-B7A5-5D678C6D1E73}" presName="spaceRect" presStyleCnt="0"/>
      <dgm:spPr/>
    </dgm:pt>
    <dgm:pt modelId="{7CF964FE-A7F3-474B-9E7E-F46B46181354}" type="pres">
      <dgm:prSet presAssocID="{D940C60A-D522-45AE-B7A5-5D678C6D1E73}" presName="parTx" presStyleLbl="revTx" presStyleIdx="2" presStyleCnt="3">
        <dgm:presLayoutVars>
          <dgm:chMax val="0"/>
          <dgm:chPref val="0"/>
        </dgm:presLayoutVars>
      </dgm:prSet>
      <dgm:spPr/>
    </dgm:pt>
  </dgm:ptLst>
  <dgm:cxnLst>
    <dgm:cxn modelId="{83A35831-DEFB-415D-9BB8-7542AB9968C8}" srcId="{A780D308-FA60-4818-9531-5BBCD1432A55}" destId="{D940C60A-D522-45AE-B7A5-5D678C6D1E73}" srcOrd="2" destOrd="0" parTransId="{CE6D8B06-EAFD-4FBA-BFA7-7EE74BA38F39}" sibTransId="{466BFCFA-F8D5-41FE-A274-15847ACE75EE}"/>
    <dgm:cxn modelId="{3D7F0E38-4F32-4F66-B779-13B75F008A67}" type="presOf" srcId="{3FC4FDDA-014D-4C52-AD8B-90C085FD8A70}" destId="{44A84EA8-9C74-4C90-A14D-200A5D42641B}" srcOrd="0" destOrd="0" presId="urn:microsoft.com/office/officeart/2018/2/layout/IconVerticalSolidList"/>
    <dgm:cxn modelId="{E4AEFE4D-E196-473B-AB3B-AECF4B326A1A}" srcId="{A780D308-FA60-4818-9531-5BBCD1432A55}" destId="{B18B824F-4CBD-410B-8C6B-545977C32EE8}" srcOrd="1" destOrd="0" parTransId="{31FD9154-2931-4769-B999-91183C405EBC}" sibTransId="{E9BC99B5-F2C4-4AA7-972D-A997FE22B7EF}"/>
    <dgm:cxn modelId="{E820AA50-7B9B-448B-832F-C538063AB0FF}" type="presOf" srcId="{B18B824F-4CBD-410B-8C6B-545977C32EE8}" destId="{BDA2E143-E4DB-46DE-9B89-9E84DF1DA1B1}" srcOrd="0" destOrd="0" presId="urn:microsoft.com/office/officeart/2018/2/layout/IconVerticalSolidList"/>
    <dgm:cxn modelId="{DAD53885-05F7-4391-9B40-C6C2DD6808E6}" type="presOf" srcId="{D940C60A-D522-45AE-B7A5-5D678C6D1E73}" destId="{7CF964FE-A7F3-474B-9E7E-F46B46181354}" srcOrd="0" destOrd="0" presId="urn:microsoft.com/office/officeart/2018/2/layout/IconVerticalSolidList"/>
    <dgm:cxn modelId="{6A8C59A3-2A41-47FB-8E0F-E8582023686D}" type="presOf" srcId="{A780D308-FA60-4818-9531-5BBCD1432A55}" destId="{8F24B453-8CB5-4221-9ACE-3853AABDBE0E}" srcOrd="0" destOrd="0" presId="urn:microsoft.com/office/officeart/2018/2/layout/IconVerticalSolidList"/>
    <dgm:cxn modelId="{097427B5-2AAE-4D70-AF20-C06B58302A9B}" srcId="{A780D308-FA60-4818-9531-5BBCD1432A55}" destId="{3FC4FDDA-014D-4C52-AD8B-90C085FD8A70}" srcOrd="0" destOrd="0" parTransId="{0F64D07A-01C4-40C6-8EA8-7BFD1B66B878}" sibTransId="{BE87E4B9-64FD-4E77-A632-074576EFF344}"/>
    <dgm:cxn modelId="{EAA73704-E9A5-4C69-8428-FFF4EBF94334}" type="presParOf" srcId="{8F24B453-8CB5-4221-9ACE-3853AABDBE0E}" destId="{7BF52D1E-E1FA-40E4-A7E6-080A0738D8F5}" srcOrd="0" destOrd="0" presId="urn:microsoft.com/office/officeart/2018/2/layout/IconVerticalSolidList"/>
    <dgm:cxn modelId="{F60AE8F7-B1D8-4397-A463-DB91B778B4EF}" type="presParOf" srcId="{7BF52D1E-E1FA-40E4-A7E6-080A0738D8F5}" destId="{F8CF0BF3-F2DA-4C26-9EDB-B49F9CBDD64A}" srcOrd="0" destOrd="0" presId="urn:microsoft.com/office/officeart/2018/2/layout/IconVerticalSolidList"/>
    <dgm:cxn modelId="{848404ED-8E4B-49E7-873A-490865CBCBBC}" type="presParOf" srcId="{7BF52D1E-E1FA-40E4-A7E6-080A0738D8F5}" destId="{B5D8E76C-4815-4448-9C2D-2DEC93E6E97D}" srcOrd="1" destOrd="0" presId="urn:microsoft.com/office/officeart/2018/2/layout/IconVerticalSolidList"/>
    <dgm:cxn modelId="{803683BA-14C4-488F-B8F8-7F2A7E699680}" type="presParOf" srcId="{7BF52D1E-E1FA-40E4-A7E6-080A0738D8F5}" destId="{BCA519B3-A2B1-498E-A5F9-0674937A0609}" srcOrd="2" destOrd="0" presId="urn:microsoft.com/office/officeart/2018/2/layout/IconVerticalSolidList"/>
    <dgm:cxn modelId="{F0B00FFF-7E70-41D9-B69A-5AC6335D22D6}" type="presParOf" srcId="{7BF52D1E-E1FA-40E4-A7E6-080A0738D8F5}" destId="{44A84EA8-9C74-4C90-A14D-200A5D42641B}" srcOrd="3" destOrd="0" presId="urn:microsoft.com/office/officeart/2018/2/layout/IconVerticalSolidList"/>
    <dgm:cxn modelId="{E3FD466B-D2EB-4038-8C29-B5C4EA30179D}" type="presParOf" srcId="{8F24B453-8CB5-4221-9ACE-3853AABDBE0E}" destId="{38551BFF-685E-428D-BEBB-26000E1207B1}" srcOrd="1" destOrd="0" presId="urn:microsoft.com/office/officeart/2018/2/layout/IconVerticalSolidList"/>
    <dgm:cxn modelId="{D88C4BB7-DB2D-4271-9864-05360142B776}" type="presParOf" srcId="{8F24B453-8CB5-4221-9ACE-3853AABDBE0E}" destId="{14B2AD7B-45AA-473E-802F-240B7FA328F0}" srcOrd="2" destOrd="0" presId="urn:microsoft.com/office/officeart/2018/2/layout/IconVerticalSolidList"/>
    <dgm:cxn modelId="{9CF799BE-6300-4527-A9F7-ABCF1BDD2D28}" type="presParOf" srcId="{14B2AD7B-45AA-473E-802F-240B7FA328F0}" destId="{82E0E2C2-F919-48D6-A61D-D7632026F52D}" srcOrd="0" destOrd="0" presId="urn:microsoft.com/office/officeart/2018/2/layout/IconVerticalSolidList"/>
    <dgm:cxn modelId="{8837EF0D-3F74-427B-91D3-A2F55C5D2E10}" type="presParOf" srcId="{14B2AD7B-45AA-473E-802F-240B7FA328F0}" destId="{FCA24321-4002-4F11-BF34-97D41C7BC451}" srcOrd="1" destOrd="0" presId="urn:microsoft.com/office/officeart/2018/2/layout/IconVerticalSolidList"/>
    <dgm:cxn modelId="{E6D864A1-CC2F-4A39-8A79-A7038727A89E}" type="presParOf" srcId="{14B2AD7B-45AA-473E-802F-240B7FA328F0}" destId="{0373F52A-AA80-47F9-AD28-85A65318449B}" srcOrd="2" destOrd="0" presId="urn:microsoft.com/office/officeart/2018/2/layout/IconVerticalSolidList"/>
    <dgm:cxn modelId="{E54C2FCC-CE2E-486F-8C82-1E561C82414A}" type="presParOf" srcId="{14B2AD7B-45AA-473E-802F-240B7FA328F0}" destId="{BDA2E143-E4DB-46DE-9B89-9E84DF1DA1B1}" srcOrd="3" destOrd="0" presId="urn:microsoft.com/office/officeart/2018/2/layout/IconVerticalSolidList"/>
    <dgm:cxn modelId="{94908728-2626-4170-816D-8B5E74E82EF2}" type="presParOf" srcId="{8F24B453-8CB5-4221-9ACE-3853AABDBE0E}" destId="{A9E70FFF-55FF-4F6F-A5AA-2A5F16B65BB4}" srcOrd="3" destOrd="0" presId="urn:microsoft.com/office/officeart/2018/2/layout/IconVerticalSolidList"/>
    <dgm:cxn modelId="{302D6578-B70E-4625-91E6-56845C18F39E}" type="presParOf" srcId="{8F24B453-8CB5-4221-9ACE-3853AABDBE0E}" destId="{1D411F7A-E0E5-4235-8C7B-A8DC6B7DC1BE}" srcOrd="4" destOrd="0" presId="urn:microsoft.com/office/officeart/2018/2/layout/IconVerticalSolidList"/>
    <dgm:cxn modelId="{E178892C-9AA0-4611-A82F-C08207F5D73C}" type="presParOf" srcId="{1D411F7A-E0E5-4235-8C7B-A8DC6B7DC1BE}" destId="{3BFE4FEF-293D-44EE-9789-2EE9E8C431C0}" srcOrd="0" destOrd="0" presId="urn:microsoft.com/office/officeart/2018/2/layout/IconVerticalSolidList"/>
    <dgm:cxn modelId="{2E54C79D-1A73-4F04-900D-44F67ADBF501}" type="presParOf" srcId="{1D411F7A-E0E5-4235-8C7B-A8DC6B7DC1BE}" destId="{F0A106C2-8086-48CA-876E-D401E9CDB273}" srcOrd="1" destOrd="0" presId="urn:microsoft.com/office/officeart/2018/2/layout/IconVerticalSolidList"/>
    <dgm:cxn modelId="{D80FF359-5B7C-4CA8-9620-DD55875BC010}" type="presParOf" srcId="{1D411F7A-E0E5-4235-8C7B-A8DC6B7DC1BE}" destId="{94B35543-57A3-444F-B144-68D1F6110733}" srcOrd="2" destOrd="0" presId="urn:microsoft.com/office/officeart/2018/2/layout/IconVerticalSolidList"/>
    <dgm:cxn modelId="{15AD7B1B-C8CD-4BEC-B96D-28B85874314F}" type="presParOf" srcId="{1D411F7A-E0E5-4235-8C7B-A8DC6B7DC1BE}" destId="{7CF964FE-A7F3-474B-9E7E-F46B461813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E3DB2-D942-4865-A912-C4D7FE27E7BB}">
      <dsp:nvSpPr>
        <dsp:cNvPr id="0" name=""/>
        <dsp:cNvSpPr/>
      </dsp:nvSpPr>
      <dsp:spPr>
        <a:xfrm>
          <a:off x="0" y="1239"/>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D8FD2A-04F3-49FA-A138-E93E9B1F31CF}">
      <dsp:nvSpPr>
        <dsp:cNvPr id="0" name=""/>
        <dsp:cNvSpPr/>
      </dsp:nvSpPr>
      <dsp:spPr>
        <a:xfrm>
          <a:off x="0" y="1239"/>
          <a:ext cx="5919415" cy="905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b="1" kern="1200" dirty="0">
            <a:latin typeface="Bahnschrift SemiBold" panose="020B0502040204020203" pitchFamily="34" charset="0"/>
          </a:endParaRPr>
        </a:p>
        <a:p>
          <a:pPr marL="0" lvl="0" indent="0" algn="l" defTabSz="1066800">
            <a:lnSpc>
              <a:spcPct val="90000"/>
            </a:lnSpc>
            <a:spcBef>
              <a:spcPct val="0"/>
            </a:spcBef>
            <a:spcAft>
              <a:spcPct val="35000"/>
            </a:spcAft>
            <a:buNone/>
          </a:pPr>
          <a:r>
            <a:rPr lang="en-IN" sz="2400" b="1" kern="1200" dirty="0">
              <a:latin typeface="Bahnschrift SemiBold" panose="020B0502040204020203" pitchFamily="34" charset="0"/>
            </a:rPr>
            <a:t>Ms. Shrawani Mangesh Kadam</a:t>
          </a:r>
          <a:endParaRPr lang="en-US" sz="2400" kern="1200" dirty="0">
            <a:latin typeface="+mj-lt"/>
          </a:endParaRPr>
        </a:p>
      </dsp:txBody>
      <dsp:txXfrm>
        <a:off x="0" y="1239"/>
        <a:ext cx="5919415" cy="905066"/>
      </dsp:txXfrm>
    </dsp:sp>
    <dsp:sp modelId="{C8BBB5F1-3486-4BC0-9972-082BDE0B00D0}">
      <dsp:nvSpPr>
        <dsp:cNvPr id="0" name=""/>
        <dsp:cNvSpPr/>
      </dsp:nvSpPr>
      <dsp:spPr>
        <a:xfrm>
          <a:off x="0" y="906306"/>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DD6C1-4346-45F8-A445-D1B4FC7448A1}">
      <dsp:nvSpPr>
        <dsp:cNvPr id="0" name=""/>
        <dsp:cNvSpPr/>
      </dsp:nvSpPr>
      <dsp:spPr>
        <a:xfrm>
          <a:off x="0" y="906306"/>
          <a:ext cx="5928344" cy="87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b="1" kern="1200" dirty="0">
            <a:latin typeface="Bahnschrift SemiBold" panose="020B0502040204020203" pitchFamily="34" charset="0"/>
          </a:endParaRPr>
        </a:p>
        <a:p>
          <a:pPr marL="0" lvl="0" indent="0" algn="l" defTabSz="1066800">
            <a:lnSpc>
              <a:spcPct val="90000"/>
            </a:lnSpc>
            <a:spcBef>
              <a:spcPct val="0"/>
            </a:spcBef>
            <a:spcAft>
              <a:spcPct val="35000"/>
            </a:spcAft>
            <a:buNone/>
          </a:pPr>
          <a:r>
            <a:rPr lang="en-IN" sz="2400" b="1" kern="1200" dirty="0">
              <a:latin typeface="Bahnschrift SemiBold" panose="020B0502040204020203" pitchFamily="34" charset="0"/>
            </a:rPr>
            <a:t>Ms. Fathima Afrin</a:t>
          </a:r>
          <a:endParaRPr lang="en-US" sz="2400" kern="1200" dirty="0">
            <a:latin typeface="+mj-lt"/>
          </a:endParaRPr>
        </a:p>
      </dsp:txBody>
      <dsp:txXfrm>
        <a:off x="0" y="906306"/>
        <a:ext cx="5928344" cy="879063"/>
      </dsp:txXfrm>
    </dsp:sp>
    <dsp:sp modelId="{DF6B0C96-F808-432F-B5C3-61962133C600}">
      <dsp:nvSpPr>
        <dsp:cNvPr id="0" name=""/>
        <dsp:cNvSpPr/>
      </dsp:nvSpPr>
      <dsp:spPr>
        <a:xfrm>
          <a:off x="0" y="1785370"/>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F2037E-16C8-4289-8BE0-CD85E8CB7C6F}">
      <dsp:nvSpPr>
        <dsp:cNvPr id="0" name=""/>
        <dsp:cNvSpPr/>
      </dsp:nvSpPr>
      <dsp:spPr>
        <a:xfrm>
          <a:off x="0" y="1785370"/>
          <a:ext cx="5928344" cy="87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b="1" kern="1200" dirty="0">
            <a:latin typeface="Bahnschrift SemiBold" panose="020B0502040204020203" pitchFamily="34" charset="0"/>
          </a:endParaRPr>
        </a:p>
        <a:p>
          <a:pPr marL="0" lvl="0" indent="0" algn="l" defTabSz="1066800">
            <a:lnSpc>
              <a:spcPct val="90000"/>
            </a:lnSpc>
            <a:spcBef>
              <a:spcPct val="0"/>
            </a:spcBef>
            <a:spcAft>
              <a:spcPct val="35000"/>
            </a:spcAft>
            <a:buNone/>
          </a:pPr>
          <a:r>
            <a:rPr lang="en-IN" sz="2400" b="1" kern="1200" dirty="0">
              <a:latin typeface="Bahnschrift SemiBold" panose="020B0502040204020203" pitchFamily="34" charset="0"/>
            </a:rPr>
            <a:t>Ms. Sayali Ganesh Thakur</a:t>
          </a:r>
        </a:p>
        <a:p>
          <a:pPr marL="0" lvl="0" indent="0" algn="l" defTabSz="1066800">
            <a:lnSpc>
              <a:spcPct val="90000"/>
            </a:lnSpc>
            <a:spcBef>
              <a:spcPct val="0"/>
            </a:spcBef>
            <a:spcAft>
              <a:spcPct val="35000"/>
            </a:spcAft>
            <a:buNone/>
          </a:pPr>
          <a:endParaRPr lang="en-IN" sz="2400" b="1" kern="1200" dirty="0">
            <a:latin typeface="Bahnschrift SemiBold" panose="020B0502040204020203" pitchFamily="34" charset="0"/>
          </a:endParaRPr>
        </a:p>
        <a:p>
          <a:pPr marL="0" lvl="0" indent="0" algn="l" defTabSz="1066800">
            <a:lnSpc>
              <a:spcPct val="90000"/>
            </a:lnSpc>
            <a:spcBef>
              <a:spcPct val="0"/>
            </a:spcBef>
            <a:spcAft>
              <a:spcPct val="35000"/>
            </a:spcAft>
            <a:buNone/>
          </a:pPr>
          <a:endParaRPr lang="en-IN" sz="2400" b="1" kern="1200" dirty="0">
            <a:latin typeface="Bahnschrift SemiBold" panose="020B0502040204020203" pitchFamily="34" charset="0"/>
          </a:endParaRPr>
        </a:p>
      </dsp:txBody>
      <dsp:txXfrm>
        <a:off x="0" y="1785370"/>
        <a:ext cx="5928344" cy="879063"/>
      </dsp:txXfrm>
    </dsp:sp>
    <dsp:sp modelId="{379FE871-97F6-4135-8417-A1FD43768012}">
      <dsp:nvSpPr>
        <dsp:cNvPr id="0" name=""/>
        <dsp:cNvSpPr/>
      </dsp:nvSpPr>
      <dsp:spPr>
        <a:xfrm>
          <a:off x="0" y="2664434"/>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46B90-CC47-45EF-B1DD-698C3FBB6BF8}">
      <dsp:nvSpPr>
        <dsp:cNvPr id="0" name=""/>
        <dsp:cNvSpPr/>
      </dsp:nvSpPr>
      <dsp:spPr>
        <a:xfrm>
          <a:off x="0" y="2664434"/>
          <a:ext cx="5928344" cy="87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b="1" kern="1200" dirty="0">
            <a:latin typeface="Bahnschrift SemiBold" panose="020B0502040204020203" pitchFamily="34" charset="0"/>
          </a:endParaRPr>
        </a:p>
        <a:p>
          <a:pPr marL="0" lvl="0" indent="0" algn="l" defTabSz="1066800">
            <a:lnSpc>
              <a:spcPct val="90000"/>
            </a:lnSpc>
            <a:spcBef>
              <a:spcPct val="0"/>
            </a:spcBef>
            <a:spcAft>
              <a:spcPct val="35000"/>
            </a:spcAft>
            <a:buNone/>
          </a:pPr>
          <a:r>
            <a:rPr lang="en-IN" sz="2400" b="1" kern="1200" dirty="0">
              <a:latin typeface="Bahnschrift SemiBold" panose="020B0502040204020203" pitchFamily="34" charset="0"/>
            </a:rPr>
            <a:t>Ms. Tejaswi Anil Ovhal</a:t>
          </a:r>
          <a:endParaRPr lang="en-US" sz="2400" kern="1200" dirty="0">
            <a:latin typeface="+mj-lt"/>
          </a:endParaRPr>
        </a:p>
      </dsp:txBody>
      <dsp:txXfrm>
        <a:off x="0" y="2664434"/>
        <a:ext cx="5928344" cy="879063"/>
      </dsp:txXfrm>
    </dsp:sp>
    <dsp:sp modelId="{CAB3EA2D-563C-47E5-93BB-A775F9BCF5A5}">
      <dsp:nvSpPr>
        <dsp:cNvPr id="0" name=""/>
        <dsp:cNvSpPr/>
      </dsp:nvSpPr>
      <dsp:spPr>
        <a:xfrm>
          <a:off x="0" y="3543498"/>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414E7-9755-4843-9DC9-38CDC07D7FF4}">
      <dsp:nvSpPr>
        <dsp:cNvPr id="0" name=""/>
        <dsp:cNvSpPr/>
      </dsp:nvSpPr>
      <dsp:spPr>
        <a:xfrm>
          <a:off x="0" y="3543498"/>
          <a:ext cx="5928344" cy="87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b="1" kern="1200" dirty="0">
            <a:latin typeface="Bahnschrift SemiBold" panose="020B0502040204020203" pitchFamily="34" charset="0"/>
          </a:endParaRPr>
        </a:p>
        <a:p>
          <a:pPr marL="0" lvl="0" indent="0" algn="l" defTabSz="1066800">
            <a:lnSpc>
              <a:spcPct val="90000"/>
            </a:lnSpc>
            <a:spcBef>
              <a:spcPct val="0"/>
            </a:spcBef>
            <a:spcAft>
              <a:spcPct val="35000"/>
            </a:spcAft>
            <a:buNone/>
          </a:pPr>
          <a:r>
            <a:rPr lang="en-IN" sz="2400" b="1" kern="1200" dirty="0">
              <a:latin typeface="Bahnschrift SemiBold" panose="020B0502040204020203" pitchFamily="34" charset="0"/>
            </a:rPr>
            <a:t>Mr. Babu. M</a:t>
          </a:r>
          <a:endParaRPr lang="en-US" sz="2400" kern="1200" dirty="0">
            <a:latin typeface="+mj-lt"/>
          </a:endParaRPr>
        </a:p>
      </dsp:txBody>
      <dsp:txXfrm>
        <a:off x="0" y="3543498"/>
        <a:ext cx="5928344" cy="879063"/>
      </dsp:txXfrm>
    </dsp:sp>
    <dsp:sp modelId="{A29F768A-FE1C-4333-AAAB-7DCF56EDDEF2}">
      <dsp:nvSpPr>
        <dsp:cNvPr id="0" name=""/>
        <dsp:cNvSpPr/>
      </dsp:nvSpPr>
      <dsp:spPr>
        <a:xfrm>
          <a:off x="0" y="4422562"/>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4DF9B4-C439-4FDA-BCBF-25726E9CF098}">
      <dsp:nvSpPr>
        <dsp:cNvPr id="0" name=""/>
        <dsp:cNvSpPr/>
      </dsp:nvSpPr>
      <dsp:spPr>
        <a:xfrm>
          <a:off x="0" y="4422562"/>
          <a:ext cx="5928344" cy="87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b="1" kern="1200" dirty="0">
            <a:latin typeface="Bahnschrift SemiBold" panose="020B0502040204020203" pitchFamily="34" charset="0"/>
          </a:endParaRPr>
        </a:p>
        <a:p>
          <a:pPr marL="0" lvl="0" indent="0" algn="l" defTabSz="1066800">
            <a:lnSpc>
              <a:spcPct val="90000"/>
            </a:lnSpc>
            <a:spcBef>
              <a:spcPct val="0"/>
            </a:spcBef>
            <a:spcAft>
              <a:spcPct val="35000"/>
            </a:spcAft>
            <a:buNone/>
          </a:pPr>
          <a:r>
            <a:rPr lang="en-IN" sz="2400" b="1" kern="1200" dirty="0">
              <a:latin typeface="Bahnschrift SemiBold" panose="020B0502040204020203" pitchFamily="34" charset="0"/>
            </a:rPr>
            <a:t>Mr. Vaibhav Kale</a:t>
          </a:r>
        </a:p>
      </dsp:txBody>
      <dsp:txXfrm>
        <a:off x="0" y="4422562"/>
        <a:ext cx="5928344" cy="879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F0BF3-F2DA-4C26-9EDB-B49F9CBDD64A}">
      <dsp:nvSpPr>
        <dsp:cNvPr id="0" name=""/>
        <dsp:cNvSpPr/>
      </dsp:nvSpPr>
      <dsp:spPr>
        <a:xfrm>
          <a:off x="-152823" y="0"/>
          <a:ext cx="5928344" cy="15121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8E76C-4815-4448-9C2D-2DEC93E6E97D}">
      <dsp:nvSpPr>
        <dsp:cNvPr id="0" name=""/>
        <dsp:cNvSpPr/>
      </dsp:nvSpPr>
      <dsp:spPr>
        <a:xfrm>
          <a:off x="137501" y="350201"/>
          <a:ext cx="833319" cy="8316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A84EA8-9C74-4C90-A14D-200A5D42641B}">
      <dsp:nvSpPr>
        <dsp:cNvPr id="0" name=""/>
        <dsp:cNvSpPr/>
      </dsp:nvSpPr>
      <dsp:spPr>
        <a:xfrm>
          <a:off x="1219408" y="9963"/>
          <a:ext cx="4861759" cy="151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94" tIns="160194" rIns="160194" bIns="160194" numCol="1" spcCol="1270" anchor="ctr" anchorCtr="0">
          <a:noAutofit/>
        </a:bodyPr>
        <a:lstStyle/>
        <a:p>
          <a:pPr marL="0" lvl="0" indent="0" algn="l" defTabSz="977900">
            <a:lnSpc>
              <a:spcPct val="100000"/>
            </a:lnSpc>
            <a:spcBef>
              <a:spcPct val="0"/>
            </a:spcBef>
            <a:spcAft>
              <a:spcPct val="35000"/>
            </a:spcAft>
            <a:buNone/>
          </a:pPr>
          <a:r>
            <a:rPr lang="en-US" sz="2200" b="1" kern="1200" dirty="0">
              <a:solidFill>
                <a:prstClr val="black">
                  <a:hueOff val="0"/>
                  <a:satOff val="0"/>
                  <a:lumOff val="0"/>
                  <a:alphaOff val="0"/>
                </a:prstClr>
              </a:solidFill>
              <a:latin typeface="Bookman Old Style" panose="020F0302020204030204"/>
              <a:ea typeface="+mn-ea"/>
              <a:cs typeface="+mn-cs"/>
            </a:rPr>
            <a:t>Overview on  Data Analytics in Hospitality</a:t>
          </a:r>
        </a:p>
      </dsp:txBody>
      <dsp:txXfrm>
        <a:off x="1219408" y="9963"/>
        <a:ext cx="4861759" cy="1513646"/>
      </dsp:txXfrm>
    </dsp:sp>
    <dsp:sp modelId="{82E0E2C2-F919-48D6-A61D-D7632026F52D}">
      <dsp:nvSpPr>
        <dsp:cNvPr id="0" name=""/>
        <dsp:cNvSpPr/>
      </dsp:nvSpPr>
      <dsp:spPr>
        <a:xfrm>
          <a:off x="-152823" y="1949756"/>
          <a:ext cx="5928344" cy="15121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24321-4002-4F11-BF34-97D41C7BC451}">
      <dsp:nvSpPr>
        <dsp:cNvPr id="0" name=""/>
        <dsp:cNvSpPr/>
      </dsp:nvSpPr>
      <dsp:spPr>
        <a:xfrm>
          <a:off x="205992" y="2200353"/>
          <a:ext cx="833319" cy="8316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2E143-E4DB-46DE-9B89-9E84DF1DA1B1}">
      <dsp:nvSpPr>
        <dsp:cNvPr id="0" name=""/>
        <dsp:cNvSpPr/>
      </dsp:nvSpPr>
      <dsp:spPr>
        <a:xfrm>
          <a:off x="1595357" y="1890555"/>
          <a:ext cx="4109860" cy="151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94" tIns="160194" rIns="160194" bIns="160194" numCol="1" spcCol="1270" anchor="ctr" anchorCtr="0">
          <a:noAutofit/>
        </a:bodyPr>
        <a:lstStyle/>
        <a:p>
          <a:pPr marL="0" lvl="0" indent="0" algn="l" defTabSz="1022350">
            <a:lnSpc>
              <a:spcPct val="100000"/>
            </a:lnSpc>
            <a:spcBef>
              <a:spcPct val="0"/>
            </a:spcBef>
            <a:spcAft>
              <a:spcPct val="35000"/>
            </a:spcAft>
            <a:buNone/>
          </a:pPr>
          <a:r>
            <a:rPr lang="en-US" sz="2300" b="1" kern="1200" dirty="0">
              <a:latin typeface="+mj-lt"/>
            </a:rPr>
            <a:t>KPI’s </a:t>
          </a:r>
        </a:p>
      </dsp:txBody>
      <dsp:txXfrm>
        <a:off x="1595357" y="1890555"/>
        <a:ext cx="4109860" cy="1513646"/>
      </dsp:txXfrm>
    </dsp:sp>
    <dsp:sp modelId="{3BFE4FEF-293D-44EE-9789-2EE9E8C431C0}">
      <dsp:nvSpPr>
        <dsp:cNvPr id="0" name=""/>
        <dsp:cNvSpPr/>
      </dsp:nvSpPr>
      <dsp:spPr>
        <a:xfrm>
          <a:off x="-152823" y="3771146"/>
          <a:ext cx="5928344" cy="15121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106C2-8086-48CA-876E-D401E9CDB273}">
      <dsp:nvSpPr>
        <dsp:cNvPr id="0" name=""/>
        <dsp:cNvSpPr/>
      </dsp:nvSpPr>
      <dsp:spPr>
        <a:xfrm>
          <a:off x="232891" y="4120350"/>
          <a:ext cx="833319" cy="8316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964FE-A7F3-474B-9E7E-F46B46181354}">
      <dsp:nvSpPr>
        <dsp:cNvPr id="0" name=""/>
        <dsp:cNvSpPr/>
      </dsp:nvSpPr>
      <dsp:spPr>
        <a:xfrm>
          <a:off x="1595357" y="3771146"/>
          <a:ext cx="4109860" cy="151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94" tIns="160194" rIns="160194" bIns="160194" numCol="1" spcCol="1270" anchor="ctr" anchorCtr="0">
          <a:noAutofit/>
        </a:bodyPr>
        <a:lstStyle/>
        <a:p>
          <a:pPr marL="0" lvl="0" indent="0" algn="l" defTabSz="1022350">
            <a:lnSpc>
              <a:spcPct val="100000"/>
            </a:lnSpc>
            <a:spcBef>
              <a:spcPct val="0"/>
            </a:spcBef>
            <a:spcAft>
              <a:spcPct val="35000"/>
            </a:spcAft>
            <a:buNone/>
          </a:pPr>
          <a:r>
            <a:rPr lang="en-US" sz="2300" b="1" kern="1200" dirty="0">
              <a:latin typeface="+mj-lt"/>
            </a:rPr>
            <a:t>Excel Dashboard </a:t>
          </a:r>
        </a:p>
      </dsp:txBody>
      <dsp:txXfrm>
        <a:off x="1595357" y="3771146"/>
        <a:ext cx="4109860" cy="15136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D41E-60DC-6959-EAF0-935F881B9FB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F90F6151-F106-72A6-95D3-3069CFD51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Content Placeholder 9">
            <a:extLst>
              <a:ext uri="{FF2B5EF4-FFF2-40B4-BE49-F238E27FC236}">
                <a16:creationId xmlns:a16="http://schemas.microsoft.com/office/drawing/2014/main" id="{632035E4-1829-4AA7-CF45-DF9398E1F2FA}"/>
              </a:ext>
            </a:extLst>
          </p:cNvPr>
          <p:cNvPicPr>
            <a:picLocks noGrp="1" noChangeAspect="1"/>
          </p:cNvPicPr>
          <p:nvPr>
            <p:ph idx="1"/>
          </p:nvPr>
        </p:nvPicPr>
        <p:blipFill>
          <a:blip r:embed="rId3"/>
          <a:stretch>
            <a:fillRect/>
          </a:stretch>
        </p:blipFill>
        <p:spPr>
          <a:xfrm>
            <a:off x="0" y="0"/>
            <a:ext cx="2766300" cy="1265030"/>
          </a:xfrm>
        </p:spPr>
      </p:pic>
    </p:spTree>
    <p:extLst>
      <p:ext uri="{BB962C8B-B14F-4D97-AF65-F5344CB8AC3E}">
        <p14:creationId xmlns:p14="http://schemas.microsoft.com/office/powerpoint/2010/main" val="1693758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64DE-3E75-44A7-AB93-66CFB26CEF3E}"/>
              </a:ext>
            </a:extLst>
          </p:cNvPr>
          <p:cNvSpPr>
            <a:spLocks noGrp="1"/>
          </p:cNvSpPr>
          <p:nvPr>
            <p:ph type="title"/>
          </p:nvPr>
        </p:nvSpPr>
        <p:spPr/>
        <p:txBody>
          <a:bodyPr>
            <a:normAutofit/>
          </a:bodyPr>
          <a:lstStyle/>
          <a:p>
            <a:r>
              <a:rPr lang="en-US" sz="4000" dirty="0">
                <a:solidFill>
                  <a:schemeClr val="tx1"/>
                </a:solidFill>
              </a:rPr>
              <a:t>Actionable Insights and Recommendations</a:t>
            </a:r>
            <a:endParaRPr lang="en-IN" sz="4000" dirty="0">
              <a:solidFill>
                <a:schemeClr val="tx1"/>
              </a:solidFill>
            </a:endParaRPr>
          </a:p>
        </p:txBody>
      </p:sp>
      <p:sp>
        <p:nvSpPr>
          <p:cNvPr id="3" name="Content Placeholder 2">
            <a:extLst>
              <a:ext uri="{FF2B5EF4-FFF2-40B4-BE49-F238E27FC236}">
                <a16:creationId xmlns:a16="http://schemas.microsoft.com/office/drawing/2014/main" id="{E9C96CAF-21FF-4C61-B4CD-2CAC64016B47}"/>
              </a:ext>
            </a:extLst>
          </p:cNvPr>
          <p:cNvSpPr>
            <a:spLocks noGrp="1"/>
          </p:cNvSpPr>
          <p:nvPr>
            <p:ph idx="1"/>
          </p:nvPr>
        </p:nvSpPr>
        <p:spPr/>
        <p:txBody>
          <a:bodyPr/>
          <a:lstStyle/>
          <a:p>
            <a:pPr marL="0" indent="0"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Optimize Revenue</a:t>
            </a:r>
            <a:r>
              <a:rPr lang="en-US" altLang="en-US" dirty="0">
                <a:solidFill>
                  <a:schemeClr val="tx1"/>
                </a:solidFill>
                <a:latin typeface="Arial" panose="020B0604020202020204" pitchFamily="34" charset="0"/>
              </a:rPr>
              <a:t>: </a:t>
            </a:r>
          </a:p>
          <a:p>
            <a:pPr marL="0" indent="0" eaLnBrk="0" fontAlgn="base" hangingPunct="0">
              <a:spcBef>
                <a:spcPct val="0"/>
              </a:spcBef>
              <a:spcAft>
                <a:spcPct val="0"/>
              </a:spcAft>
              <a:buClrTx/>
              <a:buSzTx/>
              <a:buNone/>
            </a:pPr>
            <a:r>
              <a:rPr lang="en-US" altLang="en-US" dirty="0">
                <a:latin typeface="Arial" panose="020B0604020202020204" pitchFamily="34" charset="0"/>
              </a:rPr>
              <a:t>                     </a:t>
            </a:r>
            <a:r>
              <a:rPr lang="en-US" altLang="en-US" dirty="0">
                <a:solidFill>
                  <a:schemeClr val="tx1"/>
                </a:solidFill>
                <a:latin typeface="Arial" panose="020B0604020202020204" pitchFamily="34" charset="0"/>
              </a:rPr>
              <a:t>Identify high-revenue channels and suggest increasing investment.</a:t>
            </a:r>
          </a:p>
          <a:p>
            <a:pPr marL="0" indent="0"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Reduce Cancellations</a:t>
            </a:r>
            <a:r>
              <a:rPr lang="en-US" altLang="en-US" dirty="0">
                <a:solidFill>
                  <a:schemeClr val="tx1"/>
                </a:solidFill>
                <a:latin typeface="Arial" panose="020B0604020202020204" pitchFamily="34" charset="0"/>
              </a:rPr>
              <a:t>: </a:t>
            </a:r>
          </a:p>
          <a:p>
            <a:pPr marL="0" indent="0" eaLnBrk="0" fontAlgn="base" hangingPunct="0">
              <a:spcBef>
                <a:spcPct val="0"/>
              </a:spcBef>
              <a:spcAft>
                <a:spcPct val="0"/>
              </a:spcAft>
              <a:buClrTx/>
              <a:buSzTx/>
              <a:buNone/>
            </a:pPr>
            <a:r>
              <a:rPr lang="en-US" altLang="en-US" dirty="0">
                <a:solidFill>
                  <a:schemeClr val="tx1"/>
                </a:solidFill>
                <a:latin typeface="Arial" panose="020B0604020202020204" pitchFamily="34" charset="0"/>
              </a:rPr>
              <a:t>                    Propose policies to mitigate cancellations (e.g., stricter cancellation fees).</a:t>
            </a:r>
          </a:p>
          <a:p>
            <a:pPr marL="0" indent="0"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Improve Occupancy</a:t>
            </a:r>
            <a:r>
              <a:rPr lang="en-US" altLang="en-US" dirty="0">
                <a:solidFill>
                  <a:schemeClr val="tx1"/>
                </a:solidFill>
                <a:latin typeface="Arial" panose="020B0604020202020204" pitchFamily="34" charset="0"/>
              </a:rPr>
              <a:t>: </a:t>
            </a:r>
          </a:p>
          <a:p>
            <a:pPr marL="0" indent="0" eaLnBrk="0" fontAlgn="base" hangingPunct="0">
              <a:spcBef>
                <a:spcPct val="0"/>
              </a:spcBef>
              <a:spcAft>
                <a:spcPct val="0"/>
              </a:spcAft>
              <a:buClrTx/>
              <a:buSzTx/>
              <a:buNone/>
            </a:pPr>
            <a:r>
              <a:rPr lang="en-US" altLang="en-US" dirty="0">
                <a:latin typeface="Arial" panose="020B0604020202020204" pitchFamily="34" charset="0"/>
              </a:rPr>
              <a:t>                    </a:t>
            </a:r>
            <a:r>
              <a:rPr lang="en-US" altLang="en-US" dirty="0">
                <a:solidFill>
                  <a:schemeClr val="tx1"/>
                </a:solidFill>
                <a:latin typeface="Arial" panose="020B0604020202020204" pitchFamily="34" charset="0"/>
              </a:rPr>
              <a:t>Suggest targeted marketing for low-occupancy periods or discounts to improve capacity utilization. </a:t>
            </a:r>
          </a:p>
          <a:p>
            <a:endParaRPr lang="en-IN" dirty="0"/>
          </a:p>
        </p:txBody>
      </p:sp>
    </p:spTree>
    <p:extLst>
      <p:ext uri="{BB962C8B-B14F-4D97-AF65-F5344CB8AC3E}">
        <p14:creationId xmlns:p14="http://schemas.microsoft.com/office/powerpoint/2010/main" val="324715765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Content Placeholder 16">
            <a:extLst>
              <a:ext uri="{FF2B5EF4-FFF2-40B4-BE49-F238E27FC236}">
                <a16:creationId xmlns:a16="http://schemas.microsoft.com/office/drawing/2014/main" id="{C44C68C2-A530-458B-BD66-9457FA0C0E56}"/>
              </a:ext>
            </a:extLst>
          </p:cNvPr>
          <p:cNvPicPr>
            <a:picLocks noChangeAspect="1"/>
          </p:cNvPicPr>
          <p:nvPr/>
        </p:nvPicPr>
        <p:blipFill rotWithShape="1">
          <a:blip r:embed="rId3">
            <a:extLst>
              <a:ext uri="{28A0092B-C50C-407E-A947-70E740481C1C}">
                <a14:useLocalDpi xmlns:a14="http://schemas.microsoft.com/office/drawing/2010/main" val="0"/>
              </a:ext>
            </a:extLst>
          </a:blip>
          <a:srcRect l="5372" t="31935" r="39111" b="21011"/>
          <a:stretch/>
        </p:blipFill>
        <p:spPr>
          <a:xfrm>
            <a:off x="1004048" y="797859"/>
            <a:ext cx="9305364" cy="2409362"/>
          </a:xfrm>
          <a:prstGeom prst="rect">
            <a:avLst/>
          </a:prstGeom>
        </p:spPr>
      </p:pic>
      <p:pic>
        <p:nvPicPr>
          <p:cNvPr id="3" name="Picture 2">
            <a:extLst>
              <a:ext uri="{FF2B5EF4-FFF2-40B4-BE49-F238E27FC236}">
                <a16:creationId xmlns:a16="http://schemas.microsoft.com/office/drawing/2014/main" id="{6AEE7827-E9FD-4412-80A5-9D17FDEB15BD}"/>
              </a:ext>
            </a:extLst>
          </p:cNvPr>
          <p:cNvPicPr>
            <a:picLocks noChangeAspect="1"/>
          </p:cNvPicPr>
          <p:nvPr/>
        </p:nvPicPr>
        <p:blipFill rotWithShape="1">
          <a:blip r:embed="rId4">
            <a:extLst>
              <a:ext uri="{28A0092B-C50C-407E-A947-70E740481C1C}">
                <a14:useLocalDpi xmlns:a14="http://schemas.microsoft.com/office/drawing/2010/main" val="0"/>
              </a:ext>
            </a:extLst>
          </a:blip>
          <a:srcRect l="4895" t="32000" r="39211" b="20702"/>
          <a:stretch/>
        </p:blipFill>
        <p:spPr>
          <a:xfrm>
            <a:off x="1004048" y="3284130"/>
            <a:ext cx="9305364" cy="2927112"/>
          </a:xfrm>
          <a:prstGeom prst="rect">
            <a:avLst/>
          </a:prstGeom>
        </p:spPr>
      </p:pic>
      <p:sp>
        <p:nvSpPr>
          <p:cNvPr id="4" name="Rectangle 3">
            <a:extLst>
              <a:ext uri="{FF2B5EF4-FFF2-40B4-BE49-F238E27FC236}">
                <a16:creationId xmlns:a16="http://schemas.microsoft.com/office/drawing/2014/main" id="{1C7A6CDF-3782-486A-A2B0-BB6F05036213}"/>
              </a:ext>
            </a:extLst>
          </p:cNvPr>
          <p:cNvSpPr/>
          <p:nvPr/>
        </p:nvSpPr>
        <p:spPr>
          <a:xfrm>
            <a:off x="1004047" y="197730"/>
            <a:ext cx="7512423" cy="523220"/>
          </a:xfrm>
          <a:prstGeom prst="rect">
            <a:avLst/>
          </a:prstGeom>
        </p:spPr>
        <p:txBody>
          <a:bodyPr wrap="square">
            <a:spAutoFit/>
          </a:bodyPr>
          <a:lstStyle/>
          <a:p>
            <a:pPr algn="ctr"/>
            <a:r>
              <a:rPr lang="en-IN" sz="2800" b="1" dirty="0"/>
              <a:t>Hospitality Analytics Dashboards</a:t>
            </a:r>
            <a:endParaRPr lang="en-IN" sz="2800" dirty="0"/>
          </a:p>
        </p:txBody>
      </p:sp>
    </p:spTree>
    <p:extLst>
      <p:ext uri="{BB962C8B-B14F-4D97-AF65-F5344CB8AC3E}">
        <p14:creationId xmlns:p14="http://schemas.microsoft.com/office/powerpoint/2010/main" val="223120717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050A-DD03-FB1F-9C1F-7331D0EB853F}"/>
              </a:ext>
            </a:extLst>
          </p:cNvPr>
          <p:cNvSpPr>
            <a:spLocks noGrp="1"/>
          </p:cNvSpPr>
          <p:nvPr>
            <p:ph type="title"/>
          </p:nvPr>
        </p:nvSpPr>
        <p:spPr>
          <a:xfrm>
            <a:off x="1066800" y="2217111"/>
            <a:ext cx="10058400" cy="1563251"/>
          </a:xfrm>
        </p:spPr>
        <p:txBody>
          <a:bodyPr/>
          <a:lstStyle/>
          <a:p>
            <a:r>
              <a:rPr lang="en-US"/>
              <a:t>      Thank You!</a:t>
            </a:r>
            <a:endParaRPr lang="en-IN" dirty="0"/>
          </a:p>
        </p:txBody>
      </p:sp>
    </p:spTree>
    <p:extLst>
      <p:ext uri="{BB962C8B-B14F-4D97-AF65-F5344CB8AC3E}">
        <p14:creationId xmlns:p14="http://schemas.microsoft.com/office/powerpoint/2010/main" val="235882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15000"/>
                <a:lumOff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6232-9B8F-0403-C97D-B2963FA3D070}"/>
              </a:ext>
            </a:extLst>
          </p:cNvPr>
          <p:cNvSpPr>
            <a:spLocks noGrp="1"/>
          </p:cNvSpPr>
          <p:nvPr>
            <p:ph type="title"/>
          </p:nvPr>
        </p:nvSpPr>
        <p:spPr>
          <a:xfrm>
            <a:off x="804672" y="2628167"/>
            <a:ext cx="3491212" cy="903268"/>
          </a:xfrm>
        </p:spPr>
        <p:txBody>
          <a:bodyPr anchor="b">
            <a:normAutofit/>
          </a:bodyPr>
          <a:lstStyle/>
          <a:p>
            <a:r>
              <a:rPr lang="en-US" sz="3200" dirty="0"/>
              <a:t>ASSOCIATES</a:t>
            </a:r>
            <a:r>
              <a:rPr lang="en-US" sz="3200" b="1" dirty="0"/>
              <a:t> </a:t>
            </a:r>
            <a:endParaRPr lang="en-IN" sz="3200" b="1" dirty="0"/>
          </a:p>
        </p:txBody>
      </p:sp>
      <p:graphicFrame>
        <p:nvGraphicFramePr>
          <p:cNvPr id="5" name="Content Placeholder 2">
            <a:extLst>
              <a:ext uri="{FF2B5EF4-FFF2-40B4-BE49-F238E27FC236}">
                <a16:creationId xmlns:a16="http://schemas.microsoft.com/office/drawing/2014/main" id="{BA0F54AD-FE0F-758C-5F50-0DB73BFDC5E8}"/>
              </a:ext>
            </a:extLst>
          </p:cNvPr>
          <p:cNvGraphicFramePr>
            <a:graphicFrameLocks noGrp="1"/>
          </p:cNvGraphicFramePr>
          <p:nvPr>
            <p:ph idx="1"/>
            <p:extLst>
              <p:ext uri="{D42A27DB-BD31-4B8C-83A1-F6EECF244321}">
                <p14:modId xmlns:p14="http://schemas.microsoft.com/office/powerpoint/2010/main" val="367276977"/>
              </p:ext>
            </p:extLst>
          </p:nvPr>
        </p:nvGraphicFramePr>
        <p:xfrm>
          <a:off x="5458984" y="812799"/>
          <a:ext cx="5928344" cy="5302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traight Connector 3">
            <a:extLst>
              <a:ext uri="{FF2B5EF4-FFF2-40B4-BE49-F238E27FC236}">
                <a16:creationId xmlns:a16="http://schemas.microsoft.com/office/drawing/2014/main" id="{AD7854D2-2FEB-1920-C398-9A5DB5250A4F}"/>
              </a:ext>
            </a:extLst>
          </p:cNvPr>
          <p:cNvSpPr/>
          <p:nvPr/>
        </p:nvSpPr>
        <p:spPr>
          <a:xfrm>
            <a:off x="5458984" y="6115665"/>
            <a:ext cx="5928344"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18234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49EF-69DE-2FA4-BE63-66F8C3BBDABE}"/>
              </a:ext>
            </a:extLst>
          </p:cNvPr>
          <p:cNvSpPr>
            <a:spLocks noGrp="1"/>
          </p:cNvSpPr>
          <p:nvPr>
            <p:ph type="title"/>
          </p:nvPr>
        </p:nvSpPr>
        <p:spPr>
          <a:xfrm>
            <a:off x="690118" y="2649894"/>
            <a:ext cx="3517567" cy="976913"/>
          </a:xfrm>
        </p:spPr>
        <p:txBody>
          <a:bodyPr anchor="b">
            <a:normAutofit/>
          </a:bodyPr>
          <a:lstStyle/>
          <a:p>
            <a:r>
              <a:rPr lang="en-US" sz="3200" dirty="0"/>
              <a:t>CONTENTS </a:t>
            </a:r>
            <a:endParaRPr lang="en-IN" sz="3200" dirty="0"/>
          </a:p>
        </p:txBody>
      </p:sp>
      <p:graphicFrame>
        <p:nvGraphicFramePr>
          <p:cNvPr id="12" name="Content Placeholder 2">
            <a:extLst>
              <a:ext uri="{FF2B5EF4-FFF2-40B4-BE49-F238E27FC236}">
                <a16:creationId xmlns:a16="http://schemas.microsoft.com/office/drawing/2014/main" id="{86E43FFC-0869-575E-B4C2-45B1C26BCB74}"/>
              </a:ext>
            </a:extLst>
          </p:cNvPr>
          <p:cNvGraphicFramePr>
            <a:graphicFrameLocks noGrp="1"/>
          </p:cNvGraphicFramePr>
          <p:nvPr>
            <p:ph idx="1"/>
            <p:extLst>
              <p:ext uri="{D42A27DB-BD31-4B8C-83A1-F6EECF244321}">
                <p14:modId xmlns:p14="http://schemas.microsoft.com/office/powerpoint/2010/main" val="2873534017"/>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183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1A3C-FC58-ABD4-F0FB-D6FEBAB749DB}"/>
              </a:ext>
            </a:extLst>
          </p:cNvPr>
          <p:cNvSpPr>
            <a:spLocks noGrp="1"/>
          </p:cNvSpPr>
          <p:nvPr>
            <p:ph type="title"/>
          </p:nvPr>
        </p:nvSpPr>
        <p:spPr>
          <a:xfrm>
            <a:off x="249018" y="0"/>
            <a:ext cx="4063005" cy="2093975"/>
          </a:xfrm>
        </p:spPr>
        <p:txBody>
          <a:bodyPr anchor="b">
            <a:normAutofit/>
          </a:bodyPr>
          <a:lstStyle/>
          <a:p>
            <a:r>
              <a:rPr lang="en-US" sz="3400" dirty="0"/>
              <a:t>Overview on Data Analytics in Hospitality</a:t>
            </a:r>
            <a:endParaRPr lang="en-IN" sz="3400" dirty="0"/>
          </a:p>
        </p:txBody>
      </p:sp>
      <p:pic>
        <p:nvPicPr>
          <p:cNvPr id="11" name="Content Placeholder 10">
            <a:extLst>
              <a:ext uri="{FF2B5EF4-FFF2-40B4-BE49-F238E27FC236}">
                <a16:creationId xmlns:a16="http://schemas.microsoft.com/office/drawing/2014/main" id="{EB6958B1-5D92-01B1-4064-3BE8C275244E}"/>
              </a:ext>
            </a:extLst>
          </p:cNvPr>
          <p:cNvPicPr>
            <a:picLocks noGrp="1" noChangeAspect="1"/>
          </p:cNvPicPr>
          <p:nvPr>
            <p:ph idx="1"/>
          </p:nvPr>
        </p:nvPicPr>
        <p:blipFill>
          <a:blip r:embed="rId2"/>
          <a:srcRect/>
          <a:stretch/>
        </p:blipFill>
        <p:spPr>
          <a:xfrm>
            <a:off x="5458984" y="1792831"/>
            <a:ext cx="5928344" cy="3334693"/>
          </a:xfrm>
          <a:noFill/>
        </p:spPr>
      </p:pic>
      <p:sp>
        <p:nvSpPr>
          <p:cNvPr id="16" name="Content Placeholder 2">
            <a:extLst>
              <a:ext uri="{FF2B5EF4-FFF2-40B4-BE49-F238E27FC236}">
                <a16:creationId xmlns:a16="http://schemas.microsoft.com/office/drawing/2014/main" id="{38E7E48D-22AA-EA3A-7091-9631A955220D}"/>
              </a:ext>
            </a:extLst>
          </p:cNvPr>
          <p:cNvSpPr>
            <a:spLocks noGrp="1"/>
          </p:cNvSpPr>
          <p:nvPr>
            <p:ph type="body" sz="half" idx="2"/>
          </p:nvPr>
        </p:nvSpPr>
        <p:spPr>
          <a:xfrm>
            <a:off x="249018" y="2298979"/>
            <a:ext cx="3935506" cy="4074927"/>
          </a:xfrm>
        </p:spPr>
        <p:txBody>
          <a:bodyPr>
            <a:normAutofit fontScale="92500"/>
          </a:bodyPr>
          <a:lstStyle/>
          <a:p>
            <a:r>
              <a:rPr lang="en-US" i="0" dirty="0">
                <a:solidFill>
                  <a:schemeClr val="bg1"/>
                </a:solidFill>
                <a:effectLst/>
                <a:latin typeface="Arial" panose="020B0604020202020204" pitchFamily="34" charset="0"/>
                <a:cs typeface="Arial" panose="020B0604020202020204" pitchFamily="34" charset="0"/>
              </a:rPr>
              <a:t>Data analytics in hospitality</a:t>
            </a:r>
            <a:r>
              <a:rPr lang="en-US" b="0" i="0" dirty="0">
                <a:solidFill>
                  <a:schemeClr val="bg1"/>
                </a:solidFill>
                <a:effectLst/>
                <a:latin typeface="Arial" panose="020B0604020202020204" pitchFamily="34" charset="0"/>
                <a:cs typeface="Arial" panose="020B0604020202020204" pitchFamily="34" charset="0"/>
              </a:rPr>
              <a:t> refer’s to collecting and analyzing data points from various sources to make more informed business decisions. Data can point you to the best ways to optimize operations, enhance customer experiences and improve your hotel's performance.</a:t>
            </a:r>
            <a:r>
              <a:rPr lang="en-US" dirty="0">
                <a:latin typeface="Arial" panose="020B0604020202020204" pitchFamily="34" charset="0"/>
                <a:cs typeface="Arial" panose="020B0604020202020204" pitchFamily="34" charset="0"/>
              </a:rPr>
              <a:t> With tools like customer relationship management systems, predictive analytics, and business intelligence platforms, data analytics helps hotels, resorts, and restaurants stay competitive, deliver personalized experiences, and maximize revenue. </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04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4D756-B088-5D77-BA98-658FA0B92518}"/>
              </a:ext>
            </a:extLst>
          </p:cNvPr>
          <p:cNvSpPr>
            <a:spLocks noGrp="1"/>
          </p:cNvSpPr>
          <p:nvPr>
            <p:ph idx="1"/>
          </p:nvPr>
        </p:nvSpPr>
        <p:spPr>
          <a:xfrm>
            <a:off x="5402127" y="384235"/>
            <a:ext cx="5928344" cy="6223042"/>
          </a:xfrm>
        </p:spPr>
        <p:txBody>
          <a:bodyPr>
            <a:normAutofit/>
          </a:bodyPr>
          <a:lstStyle/>
          <a:p>
            <a:pPr marL="0" indent="0">
              <a:lnSpc>
                <a:spcPct val="90000"/>
              </a:lnSpc>
              <a:buNone/>
            </a:pPr>
            <a:r>
              <a:rPr lang="en-US" sz="2400" b="1" dirty="0">
                <a:solidFill>
                  <a:schemeClr val="tx1"/>
                </a:solidFill>
              </a:rPr>
              <a:t>Total Revenue</a:t>
            </a:r>
          </a:p>
          <a:p>
            <a:pPr marL="19050" marR="7620" indent="-953">
              <a:lnSpc>
                <a:spcPct val="114999"/>
              </a:lnSpc>
              <a:spcBef>
                <a:spcPts val="300"/>
              </a:spcBef>
            </a:pPr>
            <a:r>
              <a:rPr lang="en-US" sz="2000" spc="-45" dirty="0">
                <a:solidFill>
                  <a:srgbClr val="1A1A1A"/>
                </a:solidFill>
                <a:latin typeface="Calibri"/>
                <a:cs typeface="Calibri"/>
              </a:rPr>
              <a:t>This figure represents the total revenue generated by the hospitality sector, reflecting overall business performance and market demand.</a:t>
            </a:r>
          </a:p>
          <a:p>
            <a:endParaRPr lang="en-IN" dirty="0"/>
          </a:p>
          <a:p>
            <a:pPr marL="0" indent="0">
              <a:lnSpc>
                <a:spcPct val="90000"/>
              </a:lnSpc>
              <a:buNone/>
            </a:pPr>
            <a:r>
              <a:rPr lang="en-US" sz="2400" b="1" dirty="0">
                <a:solidFill>
                  <a:schemeClr val="tx1"/>
                </a:solidFill>
              </a:rPr>
              <a:t>Occupancy Rate</a:t>
            </a:r>
          </a:p>
          <a:p>
            <a:pPr marL="21906" marR="7620" indent="4763">
              <a:lnSpc>
                <a:spcPct val="114999"/>
              </a:lnSpc>
              <a:spcBef>
                <a:spcPts val="300"/>
              </a:spcBef>
            </a:pPr>
            <a:r>
              <a:rPr lang="en-US" sz="2000" spc="-45" dirty="0">
                <a:solidFill>
                  <a:srgbClr val="1A1A1A"/>
                </a:solidFill>
                <a:latin typeface="Calibri"/>
                <a:cs typeface="Calibri"/>
              </a:rPr>
              <a:t>The occupancy rate indicates the percentage of available rooms that were occupied over a specific period, crucial for assessing operational efficiency</a:t>
            </a:r>
          </a:p>
          <a:p>
            <a:pPr marL="21906" marR="7620" indent="4763">
              <a:lnSpc>
                <a:spcPct val="114999"/>
              </a:lnSpc>
              <a:spcBef>
                <a:spcPts val="300"/>
              </a:spcBef>
            </a:pPr>
            <a:endParaRPr lang="en-US" sz="2000" spc="-15" dirty="0">
              <a:solidFill>
                <a:srgbClr val="181818"/>
              </a:solidFill>
              <a:latin typeface="Calibri"/>
              <a:cs typeface="Calibri"/>
            </a:endParaRPr>
          </a:p>
          <a:p>
            <a:pPr marL="0" indent="0">
              <a:lnSpc>
                <a:spcPct val="90000"/>
              </a:lnSpc>
              <a:buNone/>
            </a:pPr>
            <a:r>
              <a:rPr lang="en-US" sz="2400" b="1" dirty="0">
                <a:solidFill>
                  <a:schemeClr val="tx1"/>
                </a:solidFill>
              </a:rPr>
              <a:t>Cancellation Rate</a:t>
            </a:r>
          </a:p>
          <a:p>
            <a:pPr marL="21906" marR="7620" indent="4763">
              <a:lnSpc>
                <a:spcPct val="114999"/>
              </a:lnSpc>
              <a:spcBef>
                <a:spcPts val="300"/>
              </a:spcBef>
            </a:pPr>
            <a:r>
              <a:rPr lang="en-US" sz="2000" spc="-127" dirty="0">
                <a:solidFill>
                  <a:srgbClr val="181818"/>
                </a:solidFill>
                <a:latin typeface="Calibri" panose="020F0502020204030204" pitchFamily="34" charset="0"/>
                <a:ea typeface="Calibri" panose="020F0502020204030204" pitchFamily="34" charset="0"/>
                <a:cs typeface="Calibri" panose="020F0502020204030204" pitchFamily="34" charset="0"/>
              </a:rPr>
              <a:t>The</a:t>
            </a:r>
            <a:r>
              <a:rPr lang="en-US" sz="2000" spc="-30"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68" dirty="0">
                <a:solidFill>
                  <a:srgbClr val="181818"/>
                </a:solidFill>
                <a:latin typeface="Calibri" panose="020F0502020204030204" pitchFamily="34" charset="0"/>
                <a:ea typeface="Calibri" panose="020F0502020204030204" pitchFamily="34" charset="0"/>
                <a:cs typeface="Calibri" panose="020F0502020204030204" pitchFamily="34" charset="0"/>
              </a:rPr>
              <a:t>cancellation</a:t>
            </a:r>
            <a:r>
              <a:rPr lang="en-US" sz="2000" spc="23"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68" dirty="0">
                <a:solidFill>
                  <a:srgbClr val="181818"/>
                </a:solidFill>
                <a:latin typeface="Calibri" panose="020F0502020204030204" pitchFamily="34" charset="0"/>
                <a:ea typeface="Calibri" panose="020F0502020204030204" pitchFamily="34" charset="0"/>
                <a:cs typeface="Calibri" panose="020F0502020204030204" pitchFamily="34" charset="0"/>
              </a:rPr>
              <a:t>rate</a:t>
            </a:r>
            <a:r>
              <a:rPr lang="en-US" sz="2000" spc="-15"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38" dirty="0">
                <a:solidFill>
                  <a:srgbClr val="1A1A1A"/>
                </a:solidFill>
                <a:latin typeface="Calibri" panose="020F0502020204030204" pitchFamily="34" charset="0"/>
                <a:ea typeface="Calibri" panose="020F0502020204030204" pitchFamily="34" charset="0"/>
                <a:cs typeface="Calibri" panose="020F0502020204030204" pitchFamily="34" charset="0"/>
              </a:rPr>
              <a:t>of </a:t>
            </a:r>
            <a:r>
              <a:rPr lang="en-US" sz="2000" spc="-135" dirty="0">
                <a:solidFill>
                  <a:srgbClr val="1A1A1A"/>
                </a:solidFill>
                <a:latin typeface="Calibri" panose="020F0502020204030204" pitchFamily="34" charset="0"/>
                <a:ea typeface="Calibri" panose="020F0502020204030204" pitchFamily="34" charset="0"/>
                <a:cs typeface="Calibri" panose="020F0502020204030204" pitchFamily="34" charset="0"/>
              </a:rPr>
              <a:t>24.83%</a:t>
            </a:r>
            <a:r>
              <a:rPr lang="en-US" sz="2000" spc="-53" dirty="0">
                <a:solidFill>
                  <a:srgbClr val="1A1A1A"/>
                </a:solidFill>
                <a:latin typeface="Calibri" panose="020F0502020204030204" pitchFamily="34" charset="0"/>
                <a:ea typeface="Calibri" panose="020F0502020204030204" pitchFamily="34" charset="0"/>
                <a:cs typeface="Calibri" panose="020F0502020204030204" pitchFamily="34" charset="0"/>
              </a:rPr>
              <a:t> </a:t>
            </a:r>
            <a:r>
              <a:rPr lang="en-US" sz="2000" spc="-60" dirty="0">
                <a:solidFill>
                  <a:srgbClr val="161616"/>
                </a:solidFill>
                <a:latin typeface="Calibri" panose="020F0502020204030204" pitchFamily="34" charset="0"/>
                <a:ea typeface="Calibri" panose="020F0502020204030204" pitchFamily="34" charset="0"/>
                <a:cs typeface="Calibri" panose="020F0502020204030204" pitchFamily="34" charset="0"/>
              </a:rPr>
              <a:t>indicates</a:t>
            </a:r>
            <a:r>
              <a:rPr lang="en-US" sz="2000" spc="68" dirty="0">
                <a:solidFill>
                  <a:srgbClr val="161616"/>
                </a:solidFill>
                <a:latin typeface="Calibri" panose="020F0502020204030204" pitchFamily="34" charset="0"/>
                <a:ea typeface="Calibri" panose="020F0502020204030204" pitchFamily="34" charset="0"/>
                <a:cs typeface="Calibri" panose="020F0502020204030204" pitchFamily="34" charset="0"/>
              </a:rPr>
              <a:t> </a:t>
            </a:r>
            <a:r>
              <a:rPr lang="en-US" sz="2000" spc="-75" dirty="0">
                <a:solidFill>
                  <a:srgbClr val="1A1A1A"/>
                </a:solidFill>
                <a:latin typeface="Calibri" panose="020F0502020204030204" pitchFamily="34" charset="0"/>
                <a:ea typeface="Calibri" panose="020F0502020204030204" pitchFamily="34" charset="0"/>
                <a:cs typeface="Calibri" panose="020F0502020204030204" pitchFamily="34" charset="0"/>
              </a:rPr>
              <a:t>a </a:t>
            </a:r>
            <a:r>
              <a:rPr lang="en-US" sz="2000" spc="-53" dirty="0">
                <a:solidFill>
                  <a:srgbClr val="181818"/>
                </a:solidFill>
                <a:latin typeface="Calibri" panose="020F0502020204030204" pitchFamily="34" charset="0"/>
                <a:ea typeface="Calibri" panose="020F0502020204030204" pitchFamily="34" charset="0"/>
                <a:cs typeface="Calibri" panose="020F0502020204030204" pitchFamily="34" charset="0"/>
              </a:rPr>
              <a:t>significant</a:t>
            </a:r>
            <a:r>
              <a:rPr lang="en-US" sz="2000" spc="90"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113" dirty="0">
                <a:solidFill>
                  <a:srgbClr val="1A1A1A"/>
                </a:solidFill>
                <a:latin typeface="Calibri" panose="020F0502020204030204" pitchFamily="34" charset="0"/>
                <a:ea typeface="Calibri" panose="020F0502020204030204" pitchFamily="34" charset="0"/>
                <a:cs typeface="Calibri" panose="020F0502020204030204" pitchFamily="34" charset="0"/>
              </a:rPr>
              <a:t>number</a:t>
            </a:r>
            <a:r>
              <a:rPr lang="en-US" sz="2000" spc="38" dirty="0">
                <a:solidFill>
                  <a:srgbClr val="1A1A1A"/>
                </a:solidFill>
                <a:latin typeface="Calibri" panose="020F0502020204030204" pitchFamily="34" charset="0"/>
                <a:ea typeface="Calibri" panose="020F0502020204030204" pitchFamily="34" charset="0"/>
                <a:cs typeface="Calibri" panose="020F0502020204030204" pitchFamily="34" charset="0"/>
              </a:rPr>
              <a:t> </a:t>
            </a:r>
            <a:r>
              <a:rPr lang="en-US" sz="2000" spc="-38" dirty="0">
                <a:solidFill>
                  <a:srgbClr val="181818"/>
                </a:solidFill>
                <a:latin typeface="Calibri" panose="020F0502020204030204" pitchFamily="34" charset="0"/>
                <a:ea typeface="Calibri" panose="020F0502020204030204" pitchFamily="34" charset="0"/>
                <a:cs typeface="Calibri" panose="020F0502020204030204" pitchFamily="34" charset="0"/>
              </a:rPr>
              <a:t>o+ </a:t>
            </a:r>
            <a:r>
              <a:rPr lang="en-US" sz="2000" spc="-90" dirty="0">
                <a:solidFill>
                  <a:srgbClr val="181818"/>
                </a:solidFill>
                <a:latin typeface="Calibri" panose="020F0502020204030204" pitchFamily="34" charset="0"/>
                <a:ea typeface="Calibri" panose="020F0502020204030204" pitchFamily="34" charset="0"/>
                <a:cs typeface="Calibri" panose="020F0502020204030204" pitchFamily="34" charset="0"/>
              </a:rPr>
              <a:t>bookings</a:t>
            </a:r>
            <a:r>
              <a:rPr lang="en-US" sz="2000" spc="30"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15" dirty="0">
                <a:solidFill>
                  <a:srgbClr val="181818"/>
                </a:solidFill>
                <a:latin typeface="Calibri" panose="020F0502020204030204" pitchFamily="34" charset="0"/>
                <a:ea typeface="Calibri" panose="020F0502020204030204" pitchFamily="34" charset="0"/>
                <a:cs typeface="Calibri" panose="020F0502020204030204" pitchFamily="34" charset="0"/>
              </a:rPr>
              <a:t>that</a:t>
            </a:r>
            <a:r>
              <a:rPr lang="en-US" sz="2000" spc="8"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30" dirty="0">
                <a:solidFill>
                  <a:srgbClr val="1A1A1A"/>
                </a:solidFill>
                <a:latin typeface="Calibri" panose="020F0502020204030204" pitchFamily="34" charset="0"/>
                <a:ea typeface="Calibri" panose="020F0502020204030204" pitchFamily="34" charset="0"/>
                <a:cs typeface="Calibri" panose="020F0502020204030204" pitchFamily="34" charset="0"/>
              </a:rPr>
              <a:t>were </a:t>
            </a:r>
            <a:r>
              <a:rPr lang="en-US" sz="2000" spc="-83" dirty="0">
                <a:solidFill>
                  <a:srgbClr val="181818"/>
                </a:solidFill>
                <a:latin typeface="Calibri" panose="020F0502020204030204" pitchFamily="34" charset="0"/>
                <a:ea typeface="Calibri" panose="020F0502020204030204" pitchFamily="34" charset="0"/>
                <a:cs typeface="Calibri" panose="020F0502020204030204" pitchFamily="34" charset="0"/>
              </a:rPr>
              <a:t>canceled,</a:t>
            </a:r>
            <a:r>
              <a:rPr lang="en-US" sz="2000" spc="60"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90" dirty="0">
                <a:solidFill>
                  <a:srgbClr val="181818"/>
                </a:solidFill>
                <a:latin typeface="Calibri" panose="020F0502020204030204" pitchFamily="34" charset="0"/>
                <a:ea typeface="Calibri" panose="020F0502020204030204" pitchFamily="34" charset="0"/>
                <a:cs typeface="Calibri" panose="020F0502020204030204" pitchFamily="34" charset="0"/>
              </a:rPr>
              <a:t>which</a:t>
            </a:r>
            <a:r>
              <a:rPr lang="en-US" sz="2000" spc="-60"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38" dirty="0">
                <a:solidFill>
                  <a:srgbClr val="181818"/>
                </a:solidFill>
                <a:latin typeface="Calibri" panose="020F0502020204030204" pitchFamily="34" charset="0"/>
                <a:ea typeface="Calibri" panose="020F0502020204030204" pitchFamily="34" charset="0"/>
                <a:cs typeface="Calibri" panose="020F0502020204030204" pitchFamily="34" charset="0"/>
              </a:rPr>
              <a:t>can </a:t>
            </a:r>
            <a:r>
              <a:rPr lang="en-US" sz="2000" spc="-83" dirty="0">
                <a:solidFill>
                  <a:srgbClr val="181818"/>
                </a:solidFill>
                <a:latin typeface="Calibri" panose="020F0502020204030204" pitchFamily="34" charset="0"/>
                <a:ea typeface="Calibri" panose="020F0502020204030204" pitchFamily="34" charset="0"/>
                <a:cs typeface="Calibri" panose="020F0502020204030204" pitchFamily="34" charset="0"/>
              </a:rPr>
              <a:t>impact</a:t>
            </a:r>
            <a:r>
              <a:rPr lang="en-US" sz="2000" spc="60"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113" dirty="0">
                <a:solidFill>
                  <a:srgbClr val="181818"/>
                </a:solidFill>
                <a:latin typeface="Calibri" panose="020F0502020204030204" pitchFamily="34" charset="0"/>
                <a:ea typeface="Calibri" panose="020F0502020204030204" pitchFamily="34" charset="0"/>
                <a:cs typeface="Calibri" panose="020F0502020204030204" pitchFamily="34" charset="0"/>
              </a:rPr>
              <a:t>revenue</a:t>
            </a:r>
            <a:r>
              <a:rPr lang="en-US" sz="2000" spc="45" dirty="0">
                <a:solidFill>
                  <a:srgbClr val="181818"/>
                </a:solidFill>
                <a:latin typeface="Calibri" panose="020F0502020204030204" pitchFamily="34" charset="0"/>
                <a:ea typeface="Calibri" panose="020F0502020204030204" pitchFamily="34" charset="0"/>
                <a:cs typeface="Calibri" panose="020F0502020204030204" pitchFamily="34" charset="0"/>
              </a:rPr>
              <a:t> </a:t>
            </a:r>
            <a:r>
              <a:rPr lang="en-US" sz="2000" spc="-38" dirty="0">
                <a:solidFill>
                  <a:srgbClr val="1A1A1A"/>
                </a:solidFill>
                <a:latin typeface="Calibri" panose="020F0502020204030204" pitchFamily="34" charset="0"/>
                <a:ea typeface="Calibri" panose="020F0502020204030204" pitchFamily="34" charset="0"/>
                <a:cs typeface="Calibri" panose="020F0502020204030204" pitchFamily="34" charset="0"/>
              </a:rPr>
              <a:t>and </a:t>
            </a:r>
            <a:r>
              <a:rPr lang="en-US" sz="2000" spc="-15" dirty="0">
                <a:solidFill>
                  <a:srgbClr val="181818"/>
                </a:solidFill>
                <a:latin typeface="Calibri" panose="020F0502020204030204" pitchFamily="34" charset="0"/>
                <a:ea typeface="Calibri" panose="020F0502020204030204" pitchFamily="34" charset="0"/>
                <a:cs typeface="Calibri" panose="020F0502020204030204" pitchFamily="34" charset="0"/>
              </a:rPr>
              <a:t>planning</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1906" marR="7620" indent="4763">
              <a:lnSpc>
                <a:spcPct val="114999"/>
              </a:lnSpc>
              <a:spcBef>
                <a:spcPts val="300"/>
              </a:spcBef>
            </a:pPr>
            <a:endParaRPr lang="en-US" sz="2000" dirty="0">
              <a:latin typeface="Calibri"/>
              <a:cs typeface="Calibri"/>
            </a:endParaRPr>
          </a:p>
          <a:p>
            <a:endParaRPr lang="en-IN" dirty="0"/>
          </a:p>
        </p:txBody>
      </p:sp>
      <p:sp>
        <p:nvSpPr>
          <p:cNvPr id="13" name="Text Placeholder 3">
            <a:extLst>
              <a:ext uri="{FF2B5EF4-FFF2-40B4-BE49-F238E27FC236}">
                <a16:creationId xmlns:a16="http://schemas.microsoft.com/office/drawing/2014/main" id="{A0250498-EF4B-23AD-D9BE-D31065A32EBC}"/>
              </a:ext>
            </a:extLst>
          </p:cNvPr>
          <p:cNvSpPr>
            <a:spLocks noGrp="1"/>
          </p:cNvSpPr>
          <p:nvPr>
            <p:ph type="body" sz="half" idx="2"/>
          </p:nvPr>
        </p:nvSpPr>
        <p:spPr>
          <a:xfrm>
            <a:off x="643465" y="3043050"/>
            <a:ext cx="3592633" cy="3064505"/>
          </a:xfrm>
        </p:spPr>
        <p:txBody>
          <a:bodyPr/>
          <a:lstStyle/>
          <a:p>
            <a:r>
              <a:rPr lang="en-US" dirty="0">
                <a:latin typeface="+mj-lt"/>
              </a:rPr>
              <a:t>.</a:t>
            </a:r>
          </a:p>
        </p:txBody>
      </p:sp>
      <p:pic>
        <p:nvPicPr>
          <p:cNvPr id="30" name="Picture 29">
            <a:extLst>
              <a:ext uri="{FF2B5EF4-FFF2-40B4-BE49-F238E27FC236}">
                <a16:creationId xmlns:a16="http://schemas.microsoft.com/office/drawing/2014/main" id="{9EACD9B7-451A-6533-F1C6-CB3082439E93}"/>
              </a:ext>
            </a:extLst>
          </p:cNvPr>
          <p:cNvPicPr>
            <a:picLocks noChangeAspect="1"/>
          </p:cNvPicPr>
          <p:nvPr/>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1087252" y="384236"/>
            <a:ext cx="2521188" cy="1266812"/>
          </a:xfrm>
          <a:prstGeom prst="rect">
            <a:avLst/>
          </a:prstGeom>
        </p:spPr>
      </p:pic>
      <p:pic>
        <p:nvPicPr>
          <p:cNvPr id="32" name="Picture 31">
            <a:extLst>
              <a:ext uri="{FF2B5EF4-FFF2-40B4-BE49-F238E27FC236}">
                <a16:creationId xmlns:a16="http://schemas.microsoft.com/office/drawing/2014/main" id="{0B686CF6-2771-2D29-DE5E-13ECDAD5F14C}"/>
              </a:ext>
            </a:extLst>
          </p:cNvPr>
          <p:cNvPicPr>
            <a:picLocks noChangeAspect="1"/>
          </p:cNvPicPr>
          <p:nvPr/>
        </p:nvPicPr>
        <p:blipFill>
          <a:blip r:embed="rId5">
            <a:duotone>
              <a:prstClr val="black"/>
              <a:schemeClr val="accent6">
                <a:tint val="45000"/>
                <a:satMod val="400000"/>
              </a:schemeClr>
            </a:duotone>
          </a:blip>
          <a:stretch>
            <a:fillRect/>
          </a:stretch>
        </p:blipFill>
        <p:spPr>
          <a:xfrm>
            <a:off x="1087252" y="2650586"/>
            <a:ext cx="2649006" cy="1266812"/>
          </a:xfrm>
          <a:prstGeom prst="rect">
            <a:avLst/>
          </a:prstGeom>
        </p:spPr>
      </p:pic>
      <p:pic>
        <p:nvPicPr>
          <p:cNvPr id="34" name="Picture 33">
            <a:extLst>
              <a:ext uri="{FF2B5EF4-FFF2-40B4-BE49-F238E27FC236}">
                <a16:creationId xmlns:a16="http://schemas.microsoft.com/office/drawing/2014/main" id="{2A418770-F3AE-A853-64A8-C2AA336CD12F}"/>
              </a:ext>
            </a:extLst>
          </p:cNvPr>
          <p:cNvPicPr>
            <a:picLocks noChangeAspect="1"/>
          </p:cNvPicPr>
          <p:nvPr/>
        </p:nvPicPr>
        <p:blipFill>
          <a:blip r:embed="rId6">
            <a:duotone>
              <a:prstClr val="black"/>
              <a:schemeClr val="accent6">
                <a:tint val="45000"/>
                <a:satMod val="400000"/>
              </a:schemeClr>
            </a:duotone>
          </a:blip>
          <a:stretch>
            <a:fillRect/>
          </a:stretch>
        </p:blipFill>
        <p:spPr>
          <a:xfrm>
            <a:off x="1087252" y="4840743"/>
            <a:ext cx="2649006" cy="1266812"/>
          </a:xfrm>
          <a:prstGeom prst="rect">
            <a:avLst/>
          </a:prstGeom>
        </p:spPr>
      </p:pic>
    </p:spTree>
    <p:extLst>
      <p:ext uri="{BB962C8B-B14F-4D97-AF65-F5344CB8AC3E}">
        <p14:creationId xmlns:p14="http://schemas.microsoft.com/office/powerpoint/2010/main" val="194891172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895A6BC-35C3-FE87-3471-E9722D7F605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256B4-A958-0045-63DB-4FA5333F755E}"/>
              </a:ext>
            </a:extLst>
          </p:cNvPr>
          <p:cNvSpPr>
            <a:spLocks noGrp="1"/>
          </p:cNvSpPr>
          <p:nvPr>
            <p:ph idx="1"/>
          </p:nvPr>
        </p:nvSpPr>
        <p:spPr>
          <a:xfrm>
            <a:off x="5458984" y="452283"/>
            <a:ext cx="5928344" cy="5938685"/>
          </a:xfrm>
        </p:spPr>
        <p:txBody>
          <a:bodyPr>
            <a:normAutofit/>
          </a:bodyPr>
          <a:lstStyle/>
          <a:p>
            <a:pPr marL="0" indent="0">
              <a:lnSpc>
                <a:spcPct val="90000"/>
              </a:lnSpc>
              <a:buNone/>
            </a:pPr>
            <a:r>
              <a:rPr lang="en-US" sz="2400" b="1" dirty="0">
                <a:solidFill>
                  <a:schemeClr val="tx1"/>
                </a:solidFill>
              </a:rPr>
              <a:t>Total Bookings</a:t>
            </a:r>
          </a:p>
          <a:p>
            <a:pPr marL="25718" marR="7620" indent="953">
              <a:lnSpc>
                <a:spcPct val="113799"/>
              </a:lnSpc>
              <a:spcBef>
                <a:spcPts val="368"/>
              </a:spcBef>
            </a:pPr>
            <a:r>
              <a:rPr lang="en-US" sz="2000" spc="-45" dirty="0">
                <a:solidFill>
                  <a:srgbClr val="1A1A1A"/>
                </a:solidFill>
                <a:latin typeface="Calibri"/>
                <a:cs typeface="Calibri"/>
              </a:rPr>
              <a:t>The total number of bookings made, which is critical for understanding customer demand and planning for capacity.</a:t>
            </a:r>
          </a:p>
          <a:p>
            <a:pPr marL="25718" marR="7620" indent="953">
              <a:lnSpc>
                <a:spcPct val="113799"/>
              </a:lnSpc>
              <a:spcBef>
                <a:spcPts val="368"/>
              </a:spcBef>
            </a:pPr>
            <a:endParaRPr lang="en-US" sz="2000" spc="-15" dirty="0">
              <a:solidFill>
                <a:srgbClr val="181818"/>
              </a:solidFill>
              <a:latin typeface="Calibri"/>
              <a:cs typeface="Calibri"/>
            </a:endParaRPr>
          </a:p>
          <a:p>
            <a:pPr marL="25718" marR="7620" indent="953">
              <a:lnSpc>
                <a:spcPct val="113799"/>
              </a:lnSpc>
              <a:spcBef>
                <a:spcPts val="368"/>
              </a:spcBef>
            </a:pPr>
            <a:endParaRPr lang="en-US" sz="2000" spc="-15" dirty="0">
              <a:solidFill>
                <a:srgbClr val="181818"/>
              </a:solidFill>
              <a:latin typeface="Calibri"/>
              <a:cs typeface="Calibri"/>
            </a:endParaRPr>
          </a:p>
          <a:p>
            <a:pPr marL="0" indent="0">
              <a:lnSpc>
                <a:spcPct val="90000"/>
              </a:lnSpc>
              <a:buNone/>
            </a:pPr>
            <a:r>
              <a:rPr lang="en-US" sz="2400" b="1" dirty="0">
                <a:solidFill>
                  <a:schemeClr val="tx1"/>
                </a:solidFill>
              </a:rPr>
              <a:t>Utilization Capacity</a:t>
            </a:r>
          </a:p>
          <a:p>
            <a:pPr marL="29528" marR="7620" indent="-1905">
              <a:lnSpc>
                <a:spcPct val="116399"/>
              </a:lnSpc>
              <a:spcBef>
                <a:spcPts val="338"/>
              </a:spcBef>
            </a:pPr>
            <a:r>
              <a:rPr lang="en-US" sz="2000" spc="-45" dirty="0">
                <a:solidFill>
                  <a:srgbClr val="1A1A1A"/>
                </a:solidFill>
                <a:latin typeface="Calibri"/>
                <a:cs typeface="Calibri"/>
              </a:rPr>
              <a:t>Indicates the total capacity utilized, providing insights into how effectively the available resources are being used.</a:t>
            </a:r>
          </a:p>
          <a:p>
            <a:pPr marL="25718" marR="7620" indent="953">
              <a:lnSpc>
                <a:spcPct val="113799"/>
              </a:lnSpc>
              <a:spcBef>
                <a:spcPts val="368"/>
              </a:spcBef>
            </a:pPr>
            <a:endParaRPr lang="en-US" sz="1700" spc="-45" dirty="0">
              <a:solidFill>
                <a:srgbClr val="1A1A1A"/>
              </a:solidFill>
              <a:latin typeface="Calibri"/>
              <a:cs typeface="Calibri"/>
            </a:endParaRPr>
          </a:p>
          <a:p>
            <a:pPr marL="25718" marR="7620" indent="953">
              <a:lnSpc>
                <a:spcPct val="113799"/>
              </a:lnSpc>
              <a:spcBef>
                <a:spcPts val="368"/>
              </a:spcBef>
            </a:pPr>
            <a:endParaRPr lang="en-US" sz="1700" spc="-45" dirty="0">
              <a:solidFill>
                <a:srgbClr val="1A1A1A"/>
              </a:solidFill>
              <a:latin typeface="Calibri"/>
              <a:cs typeface="Calibri"/>
            </a:endParaRPr>
          </a:p>
          <a:p>
            <a:pPr marL="25718" marR="7620" indent="953">
              <a:lnSpc>
                <a:spcPct val="113799"/>
              </a:lnSpc>
              <a:spcBef>
                <a:spcPts val="368"/>
              </a:spcBef>
            </a:pPr>
            <a:endParaRPr lang="en-US" sz="2000" dirty="0">
              <a:latin typeface="Calibri"/>
              <a:cs typeface="Calibri"/>
            </a:endParaRPr>
          </a:p>
          <a:p>
            <a:endParaRPr lang="en-IN" dirty="0"/>
          </a:p>
        </p:txBody>
      </p:sp>
      <p:pic>
        <p:nvPicPr>
          <p:cNvPr id="14" name="Picture 13">
            <a:extLst>
              <a:ext uri="{FF2B5EF4-FFF2-40B4-BE49-F238E27FC236}">
                <a16:creationId xmlns:a16="http://schemas.microsoft.com/office/drawing/2014/main" id="{843EE155-1514-B8B4-928C-63A72225DC28}"/>
              </a:ext>
            </a:extLst>
          </p:cNvPr>
          <p:cNvPicPr>
            <a:picLocks noChangeAspect="1"/>
          </p:cNvPicPr>
          <p:nvPr/>
        </p:nvPicPr>
        <p:blipFill>
          <a:blip r:embed="rId2">
            <a:duotone>
              <a:prstClr val="black"/>
              <a:schemeClr val="accent6">
                <a:tint val="45000"/>
                <a:satMod val="400000"/>
              </a:schemeClr>
            </a:duotone>
          </a:blip>
          <a:stretch>
            <a:fillRect/>
          </a:stretch>
        </p:blipFill>
        <p:spPr>
          <a:xfrm>
            <a:off x="987356" y="537677"/>
            <a:ext cx="2660412" cy="1366652"/>
          </a:xfrm>
          <a:prstGeom prst="rect">
            <a:avLst/>
          </a:prstGeom>
        </p:spPr>
      </p:pic>
      <p:pic>
        <p:nvPicPr>
          <p:cNvPr id="16" name="Picture 15">
            <a:extLst>
              <a:ext uri="{FF2B5EF4-FFF2-40B4-BE49-F238E27FC236}">
                <a16:creationId xmlns:a16="http://schemas.microsoft.com/office/drawing/2014/main" id="{4EBA6982-80DD-0B1B-24B2-7DF897FAE5C6}"/>
              </a:ext>
            </a:extLst>
          </p:cNvPr>
          <p:cNvPicPr>
            <a:picLocks noChangeAspect="1"/>
          </p:cNvPicPr>
          <p:nvPr/>
        </p:nvPicPr>
        <p:blipFill>
          <a:blip r:embed="rId3">
            <a:duotone>
              <a:prstClr val="black"/>
              <a:schemeClr val="accent6">
                <a:tint val="45000"/>
                <a:satMod val="400000"/>
              </a:schemeClr>
            </a:duotone>
          </a:blip>
          <a:stretch>
            <a:fillRect/>
          </a:stretch>
        </p:blipFill>
        <p:spPr>
          <a:xfrm>
            <a:off x="987355" y="2702371"/>
            <a:ext cx="2714317" cy="1366651"/>
          </a:xfrm>
          <a:prstGeom prst="rect">
            <a:avLst/>
          </a:prstGeom>
        </p:spPr>
      </p:pic>
    </p:spTree>
    <p:extLst>
      <p:ext uri="{BB962C8B-B14F-4D97-AF65-F5344CB8AC3E}">
        <p14:creationId xmlns:p14="http://schemas.microsoft.com/office/powerpoint/2010/main" val="267785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07DD-2B8E-4CC7-858C-4A36C7305D98}"/>
              </a:ext>
            </a:extLst>
          </p:cNvPr>
          <p:cNvSpPr>
            <a:spLocks noGrp="1"/>
          </p:cNvSpPr>
          <p:nvPr>
            <p:ph type="title"/>
          </p:nvPr>
        </p:nvSpPr>
        <p:spPr>
          <a:xfrm>
            <a:off x="1097280" y="286603"/>
            <a:ext cx="10058400" cy="1255325"/>
          </a:xfrm>
        </p:spPr>
        <p:txBody>
          <a:bodyPr>
            <a:normAutofit/>
          </a:bodyPr>
          <a:lstStyle/>
          <a:p>
            <a:r>
              <a:rPr lang="en-IN" sz="3600" dirty="0">
                <a:solidFill>
                  <a:schemeClr val="tx1"/>
                </a:solidFill>
              </a:rPr>
              <a:t>Revenue Analysis</a:t>
            </a:r>
            <a:endParaRPr lang="en-IN" sz="3600" dirty="0"/>
          </a:p>
        </p:txBody>
      </p:sp>
      <p:sp>
        <p:nvSpPr>
          <p:cNvPr id="3" name="Content Placeholder 2">
            <a:extLst>
              <a:ext uri="{FF2B5EF4-FFF2-40B4-BE49-F238E27FC236}">
                <a16:creationId xmlns:a16="http://schemas.microsoft.com/office/drawing/2014/main" id="{DBF9D701-F94E-499D-8759-75799FE86EC3}"/>
              </a:ext>
            </a:extLst>
          </p:cNvPr>
          <p:cNvSpPr>
            <a:spLocks noGrp="1"/>
          </p:cNvSpPr>
          <p:nvPr>
            <p:ph idx="1"/>
          </p:nvPr>
        </p:nvSpPr>
        <p:spPr>
          <a:xfrm>
            <a:off x="636495" y="1909483"/>
            <a:ext cx="10901082" cy="4123764"/>
          </a:xfrm>
        </p:spPr>
        <p:txBody>
          <a:bodyPr>
            <a:normAutofit/>
          </a:bodyPr>
          <a:lstStyle/>
          <a:p>
            <a:r>
              <a:rPr lang="en-US" sz="2400" b="1" dirty="0">
                <a:solidFill>
                  <a:schemeClr val="tx1"/>
                </a:solidFill>
              </a:rPr>
              <a:t>Possible Reasons for the Drop</a:t>
            </a:r>
            <a:br>
              <a:rPr lang="en-US" sz="1800" b="1" dirty="0">
                <a:solidFill>
                  <a:schemeClr val="tx1"/>
                </a:solidFill>
              </a:rPr>
            </a:br>
            <a:r>
              <a:rPr lang="en-US" sz="1800" b="1" dirty="0">
                <a:solidFill>
                  <a:schemeClr val="tx1"/>
                </a:solidFill>
              </a:rPr>
              <a:t>Seasonality:</a:t>
            </a:r>
            <a:r>
              <a:rPr lang="en-US" sz="1800" dirty="0">
                <a:solidFill>
                  <a:schemeClr val="tx1"/>
                </a:solidFill>
              </a:rPr>
              <a:t> Certain weeks might have lower revenue due to holidays, vacations, or seasonal slowdowns.</a:t>
            </a:r>
            <a:br>
              <a:rPr lang="en-US" sz="1800" dirty="0">
                <a:solidFill>
                  <a:schemeClr val="tx1"/>
                </a:solidFill>
              </a:rPr>
            </a:br>
            <a:r>
              <a:rPr lang="en-US" sz="1800" b="1" dirty="0">
                <a:solidFill>
                  <a:schemeClr val="tx1"/>
                </a:solidFill>
              </a:rPr>
              <a:t>Operational Issues:</a:t>
            </a:r>
            <a:r>
              <a:rPr lang="en-US" sz="1800" dirty="0">
                <a:solidFill>
                  <a:schemeClr val="tx1"/>
                </a:solidFill>
              </a:rPr>
              <a:t> Factors like stock shortages, system downtime, or staff shortages could impact revenue.</a:t>
            </a:r>
            <a:br>
              <a:rPr lang="en-US" sz="1800" dirty="0">
                <a:solidFill>
                  <a:schemeClr val="tx1"/>
                </a:solidFill>
              </a:rPr>
            </a:br>
            <a:r>
              <a:rPr lang="en-US" sz="1800" b="1" dirty="0">
                <a:solidFill>
                  <a:schemeClr val="tx1"/>
                </a:solidFill>
              </a:rPr>
              <a:t>Market Competition:</a:t>
            </a:r>
            <a:r>
              <a:rPr lang="en-US" sz="1800" dirty="0">
                <a:solidFill>
                  <a:schemeClr val="tx1"/>
                </a:solidFill>
              </a:rPr>
              <a:t> A new competitor or promotions by rivals might have drawn customers away.</a:t>
            </a:r>
            <a:br>
              <a:rPr lang="en-US" sz="1800" dirty="0">
                <a:solidFill>
                  <a:schemeClr val="tx1"/>
                </a:solidFill>
              </a:rPr>
            </a:br>
            <a:endParaRPr lang="en-US" sz="1800" dirty="0">
              <a:solidFill>
                <a:schemeClr val="tx1"/>
              </a:solidFill>
            </a:endParaRPr>
          </a:p>
          <a:p>
            <a:r>
              <a:rPr lang="en-US" sz="2400" b="1" dirty="0">
                <a:solidFill>
                  <a:schemeClr val="tx1"/>
                </a:solidFill>
              </a:rPr>
              <a:t>Improve Revenue</a:t>
            </a:r>
            <a:br>
              <a:rPr lang="en-US" sz="2400" b="1" dirty="0">
                <a:solidFill>
                  <a:schemeClr val="tx1"/>
                </a:solidFill>
              </a:rPr>
            </a:br>
            <a:r>
              <a:rPr lang="en-US" sz="1800" dirty="0">
                <a:solidFill>
                  <a:schemeClr val="tx1"/>
                </a:solidFill>
              </a:rPr>
              <a:t>1. Analyze the Root Cause</a:t>
            </a:r>
            <a:br>
              <a:rPr lang="en-US" sz="1800" dirty="0">
                <a:solidFill>
                  <a:schemeClr val="tx1"/>
                </a:solidFill>
              </a:rPr>
            </a:br>
            <a:r>
              <a:rPr lang="en-US" sz="1800" dirty="0">
                <a:solidFill>
                  <a:schemeClr val="tx1"/>
                </a:solidFill>
              </a:rPr>
              <a:t>2. Optimize Marketing Strategies</a:t>
            </a:r>
            <a:br>
              <a:rPr lang="en-US" sz="1800" dirty="0">
                <a:solidFill>
                  <a:schemeClr val="tx1"/>
                </a:solidFill>
              </a:rPr>
            </a:br>
            <a:r>
              <a:rPr lang="en-US" sz="1800" dirty="0">
                <a:solidFill>
                  <a:schemeClr val="tx1"/>
                </a:solidFill>
              </a:rPr>
              <a:t>3.</a:t>
            </a:r>
            <a:r>
              <a:rPr lang="en-US" sz="1050" dirty="0">
                <a:solidFill>
                  <a:schemeClr val="tx1"/>
                </a:solidFill>
              </a:rPr>
              <a:t> </a:t>
            </a:r>
            <a:r>
              <a:rPr lang="en-US" sz="1800" dirty="0">
                <a:solidFill>
                  <a:schemeClr val="tx1"/>
                </a:solidFill>
              </a:rPr>
              <a:t>Enhance  Service Offerings</a:t>
            </a:r>
            <a:br>
              <a:rPr lang="en-US" sz="1800" dirty="0">
                <a:solidFill>
                  <a:schemeClr val="tx1"/>
                </a:solidFill>
              </a:rPr>
            </a:br>
            <a:r>
              <a:rPr lang="en-US" sz="1800" dirty="0">
                <a:solidFill>
                  <a:schemeClr val="tx1"/>
                </a:solidFill>
              </a:rPr>
              <a:t>4. Improve Operational Efficiency</a:t>
            </a:r>
            <a:br>
              <a:rPr lang="en-US" sz="1800" dirty="0">
                <a:solidFill>
                  <a:schemeClr val="tx1"/>
                </a:solidFill>
              </a:rPr>
            </a:br>
            <a:r>
              <a:rPr lang="en-US" sz="1800" dirty="0">
                <a:solidFill>
                  <a:schemeClr val="tx1"/>
                </a:solidFill>
              </a:rPr>
              <a:t>5.</a:t>
            </a:r>
            <a:r>
              <a:rPr lang="en-US" sz="1050" dirty="0">
                <a:solidFill>
                  <a:schemeClr val="tx1"/>
                </a:solidFill>
              </a:rPr>
              <a:t> </a:t>
            </a:r>
            <a:r>
              <a:rPr lang="en-US" sz="1800" dirty="0">
                <a:solidFill>
                  <a:schemeClr val="tx1"/>
                </a:solidFill>
              </a:rPr>
              <a:t>Monitor Competitors</a:t>
            </a:r>
            <a:br>
              <a:rPr lang="en-US" sz="1800" dirty="0"/>
            </a:br>
            <a:endParaRPr lang="en-IN" dirty="0"/>
          </a:p>
        </p:txBody>
      </p:sp>
      <p:pic>
        <p:nvPicPr>
          <p:cNvPr id="4" name="Picture 3">
            <a:extLst>
              <a:ext uri="{FF2B5EF4-FFF2-40B4-BE49-F238E27FC236}">
                <a16:creationId xmlns:a16="http://schemas.microsoft.com/office/drawing/2014/main" id="{C2323527-26E6-4B8F-A030-DBD4491132C0}"/>
              </a:ext>
            </a:extLst>
          </p:cNvPr>
          <p:cNvPicPr>
            <a:picLocks noChangeAspect="1"/>
          </p:cNvPicPr>
          <p:nvPr/>
        </p:nvPicPr>
        <p:blipFill>
          <a:blip r:embed="rId3"/>
          <a:stretch>
            <a:fillRect/>
          </a:stretch>
        </p:blipFill>
        <p:spPr>
          <a:xfrm>
            <a:off x="6669741" y="143435"/>
            <a:ext cx="5244353" cy="17660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92250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625BD-C624-4B9F-B605-4B555F92C471}"/>
              </a:ext>
            </a:extLst>
          </p:cNvPr>
          <p:cNvSpPr>
            <a:spLocks noGrp="1"/>
          </p:cNvSpPr>
          <p:nvPr>
            <p:ph idx="1"/>
          </p:nvPr>
        </p:nvSpPr>
        <p:spPr>
          <a:xfrm>
            <a:off x="4778188" y="188258"/>
            <a:ext cx="7180729" cy="6472517"/>
          </a:xfrm>
        </p:spPr>
        <p:txBody>
          <a:bodyPr>
            <a:normAutofit fontScale="47500" lnSpcReduction="20000"/>
          </a:bodyPr>
          <a:lstStyle/>
          <a:p>
            <a:pPr marL="0" lvl="0" indent="0" eaLnBrk="0" fontAlgn="base" hangingPunct="0">
              <a:lnSpc>
                <a:spcPct val="100000"/>
              </a:lnSpc>
              <a:spcBef>
                <a:spcPct val="0"/>
              </a:spcBef>
              <a:spcAft>
                <a:spcPct val="0"/>
              </a:spcAft>
              <a:buClrTx/>
              <a:buSzTx/>
              <a:buNone/>
            </a:pPr>
            <a:r>
              <a:rPr lang="en-US" altLang="en-US" sz="2800" b="1" dirty="0">
                <a:solidFill>
                  <a:schemeClr val="tx1"/>
                </a:solidFill>
                <a:latin typeface="Arial" panose="020B0604020202020204" pitchFamily="34" charset="0"/>
              </a:rPr>
              <a:t> </a:t>
            </a:r>
            <a:r>
              <a:rPr lang="en-US" altLang="en-US" sz="4200" b="1" dirty="0">
                <a:solidFill>
                  <a:schemeClr val="tx1"/>
                </a:solidFill>
                <a:latin typeface="Arial" panose="020B0604020202020204" pitchFamily="34" charset="0"/>
              </a:rPr>
              <a:t>Occupancy and Bookings</a:t>
            </a:r>
            <a:br>
              <a:rPr lang="en-US" altLang="en-US" sz="2000" dirty="0">
                <a:solidFill>
                  <a:schemeClr val="tx1"/>
                </a:solidFill>
                <a:latin typeface="Arial" panose="020B0604020202020204" pitchFamily="34" charset="0"/>
              </a:rPr>
            </a:br>
            <a:endParaRPr lang="en-US" altLang="en-US" sz="2000" dirty="0">
              <a:solidFill>
                <a:schemeClr val="tx1"/>
              </a:solidFill>
              <a:latin typeface="Arial" panose="020B0604020202020204" pitchFamily="34" charset="0"/>
            </a:endParaRPr>
          </a:p>
          <a:p>
            <a:pPr marL="0" lvl="0" indent="0" eaLnBrk="0" fontAlgn="base" hangingPunct="0">
              <a:lnSpc>
                <a:spcPct val="120000"/>
              </a:lnSpc>
              <a:spcBef>
                <a:spcPct val="0"/>
              </a:spcBef>
              <a:spcAft>
                <a:spcPct val="0"/>
              </a:spcAft>
              <a:buClrTx/>
              <a:buSzTx/>
              <a:buFontTx/>
              <a:buChar char="•"/>
            </a:pPr>
            <a:r>
              <a:rPr lang="en-US" altLang="en-US" sz="3400" dirty="0">
                <a:solidFill>
                  <a:schemeClr val="tx1"/>
                </a:solidFill>
                <a:latin typeface="Arial" panose="020B0604020202020204" pitchFamily="34" charset="0"/>
              </a:rPr>
              <a:t>Occupancy is moderate but has potential for improvement.</a:t>
            </a:r>
          </a:p>
          <a:p>
            <a:pPr marL="0" lvl="0" indent="0" eaLnBrk="0" fontAlgn="base" hangingPunct="0">
              <a:lnSpc>
                <a:spcPct val="120000"/>
              </a:lnSpc>
              <a:spcBef>
                <a:spcPct val="0"/>
              </a:spcBef>
              <a:spcAft>
                <a:spcPct val="0"/>
              </a:spcAft>
              <a:buClrTx/>
              <a:buSzTx/>
              <a:buFontTx/>
              <a:buChar char="•"/>
            </a:pPr>
            <a:r>
              <a:rPr lang="en-US" altLang="en-US" sz="3400" dirty="0">
                <a:solidFill>
                  <a:schemeClr val="tx1"/>
                </a:solidFill>
                <a:latin typeface="Arial" panose="020B0604020202020204" pitchFamily="34" charset="0"/>
              </a:rPr>
              <a:t>Cancellation rate is high, indicating a need for action to reduce</a:t>
            </a:r>
            <a:br>
              <a:rPr lang="en-US" altLang="en-US" sz="3400" dirty="0">
                <a:solidFill>
                  <a:schemeClr val="tx1"/>
                </a:solidFill>
                <a:latin typeface="Arial" panose="020B0604020202020204" pitchFamily="34" charset="0"/>
              </a:rPr>
            </a:br>
            <a:r>
              <a:rPr lang="en-US" altLang="en-US" sz="3400" dirty="0">
                <a:solidFill>
                  <a:schemeClr val="tx1"/>
                </a:solidFill>
                <a:latin typeface="Arial" panose="020B0604020202020204" pitchFamily="34" charset="0"/>
              </a:rPr>
              <a:t>  drop-offs.</a:t>
            </a:r>
          </a:p>
          <a:p>
            <a:pPr marL="0" lvl="0" indent="0" eaLnBrk="0" fontAlgn="base" hangingPunct="0">
              <a:lnSpc>
                <a:spcPct val="120000"/>
              </a:lnSpc>
              <a:spcBef>
                <a:spcPct val="0"/>
              </a:spcBef>
              <a:spcAft>
                <a:spcPct val="0"/>
              </a:spcAft>
              <a:buClrTx/>
              <a:buSzTx/>
              <a:buFontTx/>
              <a:buChar char="•"/>
            </a:pPr>
            <a:r>
              <a:rPr lang="en-US" altLang="en-US" sz="3400" dirty="0">
                <a:solidFill>
                  <a:schemeClr val="tx1"/>
                </a:solidFill>
                <a:latin typeface="Arial" panose="020B0604020202020204" pitchFamily="34" charset="0"/>
              </a:rPr>
              <a:t>Utilized capacity suggests consistent demand, but there is room to </a:t>
            </a:r>
            <a:br>
              <a:rPr lang="en-US" altLang="en-US" sz="3400" dirty="0">
                <a:solidFill>
                  <a:schemeClr val="tx1"/>
                </a:solidFill>
                <a:latin typeface="Arial" panose="020B0604020202020204" pitchFamily="34" charset="0"/>
              </a:rPr>
            </a:br>
            <a:r>
              <a:rPr lang="en-US" altLang="en-US" sz="3400" dirty="0">
                <a:solidFill>
                  <a:schemeClr val="tx1"/>
                </a:solidFill>
                <a:latin typeface="Arial" panose="020B0604020202020204" pitchFamily="34" charset="0"/>
              </a:rPr>
              <a:t>  grow.</a:t>
            </a:r>
          </a:p>
          <a:p>
            <a:pPr>
              <a:lnSpc>
                <a:spcPct val="120000"/>
              </a:lnSpc>
            </a:pPr>
            <a:r>
              <a:rPr lang="en-US" altLang="en-US" sz="3400" dirty="0">
                <a:solidFill>
                  <a:schemeClr val="tx1"/>
                </a:solidFill>
                <a:latin typeface="Arial" panose="020B0604020202020204" pitchFamily="34" charset="0"/>
              </a:rPr>
              <a:t>Total bookings are healthy but could benefit from targeted campaigns</a:t>
            </a:r>
            <a:br>
              <a:rPr lang="en-US" altLang="en-US" sz="3400" dirty="0">
                <a:solidFill>
                  <a:schemeClr val="tx1"/>
                </a:solidFill>
                <a:latin typeface="Arial" panose="020B0604020202020204" pitchFamily="34" charset="0"/>
              </a:rPr>
            </a:br>
            <a:br>
              <a:rPr lang="en-US" altLang="en-US" sz="3400" dirty="0">
                <a:solidFill>
                  <a:schemeClr val="tx1"/>
                </a:solidFill>
                <a:latin typeface="Arial" panose="020B0604020202020204" pitchFamily="34" charset="0"/>
              </a:rPr>
            </a:br>
            <a:r>
              <a:rPr lang="en-US" altLang="en-US" sz="3400" dirty="0">
                <a:solidFill>
                  <a:schemeClr val="tx1"/>
                </a:solidFill>
                <a:latin typeface="Arial" panose="020B0604020202020204" pitchFamily="34" charset="0"/>
                <a:cs typeface="Arial" panose="020B0604020202020204" pitchFamily="34" charset="0"/>
              </a:rPr>
              <a:t> </a:t>
            </a:r>
            <a:r>
              <a:rPr lang="en-US" sz="3400" b="1" dirty="0">
                <a:solidFill>
                  <a:schemeClr val="tx1"/>
                </a:solidFill>
                <a:latin typeface="Arial" panose="020B0604020202020204" pitchFamily="34" charset="0"/>
                <a:cs typeface="Arial" panose="020B0604020202020204" pitchFamily="34" charset="0"/>
              </a:rPr>
              <a:t>Key Challenges</a:t>
            </a:r>
            <a:br>
              <a:rPr lang="en-US" sz="3400" b="1" dirty="0">
                <a:solidFill>
                  <a:schemeClr val="tx1"/>
                </a:solidFill>
                <a:latin typeface="Arial" panose="020B0604020202020204" pitchFamily="34" charset="0"/>
                <a:cs typeface="Arial" panose="020B0604020202020204" pitchFamily="34" charset="0"/>
              </a:rPr>
            </a:br>
            <a:r>
              <a:rPr lang="en-US" sz="3400" dirty="0">
                <a:solidFill>
                  <a:schemeClr val="tx1"/>
                </a:solidFill>
                <a:latin typeface="Arial" panose="020B0604020202020204" pitchFamily="34" charset="0"/>
                <a:cs typeface="Arial" panose="020B0604020202020204" pitchFamily="34" charset="0"/>
              </a:rPr>
              <a:t>High cancellation rate (24.83%) leading to revenue loss.</a:t>
            </a:r>
            <a:br>
              <a:rPr lang="en-US" sz="3400" dirty="0">
                <a:solidFill>
                  <a:schemeClr val="tx1"/>
                </a:solidFill>
                <a:latin typeface="Arial" panose="020B0604020202020204" pitchFamily="34" charset="0"/>
                <a:cs typeface="Arial" panose="020B0604020202020204" pitchFamily="34" charset="0"/>
              </a:rPr>
            </a:br>
            <a:r>
              <a:rPr lang="en-US" sz="3400" dirty="0">
                <a:solidFill>
                  <a:schemeClr val="tx1"/>
                </a:solidFill>
                <a:latin typeface="Arial" panose="020B0604020202020204" pitchFamily="34" charset="0"/>
                <a:cs typeface="Arial" panose="020B0604020202020204" pitchFamily="34" charset="0"/>
              </a:rPr>
              <a:t>Underutilized capacity (occupancy below 60%).</a:t>
            </a:r>
            <a:br>
              <a:rPr lang="en-US" sz="3400" dirty="0">
                <a:solidFill>
                  <a:schemeClr val="tx1"/>
                </a:solidFill>
                <a:latin typeface="Arial" panose="020B0604020202020204" pitchFamily="34" charset="0"/>
                <a:cs typeface="Arial" panose="020B0604020202020204" pitchFamily="34" charset="0"/>
              </a:rPr>
            </a:br>
            <a:r>
              <a:rPr lang="en-US" sz="3400" dirty="0">
                <a:solidFill>
                  <a:schemeClr val="tx1"/>
                </a:solidFill>
                <a:latin typeface="Arial" panose="020B0604020202020204" pitchFamily="34" charset="0"/>
                <a:cs typeface="Arial" panose="020B0604020202020204" pitchFamily="34" charset="0"/>
              </a:rPr>
              <a:t>Need to increase customer retention and attract new bookings.</a:t>
            </a:r>
            <a:br>
              <a:rPr lang="en-US" sz="3400" dirty="0">
                <a:solidFill>
                  <a:schemeClr val="tx1"/>
                </a:solidFill>
              </a:rPr>
            </a:br>
            <a:br>
              <a:rPr lang="en-US" sz="3400" dirty="0">
                <a:solidFill>
                  <a:schemeClr val="tx1"/>
                </a:solidFill>
              </a:rPr>
            </a:br>
            <a:r>
              <a:rPr lang="en-US" sz="3400" b="1" dirty="0">
                <a:solidFill>
                  <a:schemeClr val="tx1"/>
                </a:solidFill>
                <a:latin typeface="Arial" panose="020B0604020202020204" pitchFamily="34" charset="0"/>
                <a:cs typeface="Arial" panose="020B0604020202020204" pitchFamily="34" charset="0"/>
              </a:rPr>
              <a:t>Improvement Strategies</a:t>
            </a:r>
            <a:br>
              <a:rPr lang="en-US" sz="3400" b="1" dirty="0">
                <a:solidFill>
                  <a:schemeClr val="tx1"/>
                </a:solidFill>
                <a:latin typeface="Arial" panose="020B0604020202020204" pitchFamily="34" charset="0"/>
                <a:cs typeface="Arial" panose="020B0604020202020204" pitchFamily="34" charset="0"/>
              </a:rPr>
            </a:br>
            <a:r>
              <a:rPr lang="en-US" sz="3400" b="1" dirty="0">
                <a:solidFill>
                  <a:schemeClr val="tx1"/>
                </a:solidFill>
                <a:latin typeface="Arial" panose="020B0604020202020204" pitchFamily="34" charset="0"/>
                <a:cs typeface="Arial" panose="020B0604020202020204" pitchFamily="34" charset="0"/>
              </a:rPr>
              <a:t>Reduce Cancellation Rate:</a:t>
            </a:r>
            <a:br>
              <a:rPr lang="en-US" sz="3400" dirty="0">
                <a:solidFill>
                  <a:schemeClr val="tx1"/>
                </a:solidFill>
                <a:latin typeface="Arial" panose="020B0604020202020204" pitchFamily="34" charset="0"/>
                <a:cs typeface="Arial" panose="020B0604020202020204" pitchFamily="34" charset="0"/>
              </a:rPr>
            </a:br>
            <a:r>
              <a:rPr lang="en-US" sz="3400" dirty="0">
                <a:solidFill>
                  <a:schemeClr val="tx1"/>
                </a:solidFill>
                <a:latin typeface="Arial" panose="020B0604020202020204" pitchFamily="34" charset="0"/>
                <a:cs typeface="Arial" panose="020B0604020202020204" pitchFamily="34" charset="0"/>
              </a:rPr>
              <a:t> Flexible cancellation policies.</a:t>
            </a:r>
            <a:br>
              <a:rPr lang="en-US" sz="3400" dirty="0">
                <a:solidFill>
                  <a:schemeClr val="tx1"/>
                </a:solidFill>
                <a:latin typeface="Arial" panose="020B0604020202020204" pitchFamily="34" charset="0"/>
                <a:cs typeface="Arial" panose="020B0604020202020204" pitchFamily="34" charset="0"/>
              </a:rPr>
            </a:br>
            <a:r>
              <a:rPr lang="en-US" sz="3400" dirty="0">
                <a:solidFill>
                  <a:schemeClr val="tx1"/>
                </a:solidFill>
                <a:latin typeface="Arial" panose="020B0604020202020204" pitchFamily="34" charset="0"/>
                <a:cs typeface="Arial" panose="020B0604020202020204" pitchFamily="34" charset="0"/>
              </a:rPr>
              <a:t> Automated reminders and follow-ups.</a:t>
            </a:r>
            <a:br>
              <a:rPr lang="en-US" sz="3400" dirty="0">
                <a:solidFill>
                  <a:schemeClr val="tx1"/>
                </a:solidFill>
                <a:latin typeface="Arial" panose="020B0604020202020204" pitchFamily="34" charset="0"/>
                <a:cs typeface="Arial" panose="020B0604020202020204" pitchFamily="34" charset="0"/>
              </a:rPr>
            </a:br>
            <a:r>
              <a:rPr lang="en-US" sz="3400" dirty="0">
                <a:solidFill>
                  <a:schemeClr val="tx1"/>
                </a:solidFill>
                <a:latin typeface="Arial" panose="020B0604020202020204" pitchFamily="34" charset="0"/>
                <a:cs typeface="Arial" panose="020B0604020202020204" pitchFamily="34" charset="0"/>
              </a:rPr>
              <a:t> Offer incentives for retention (e.g., future discounts).</a:t>
            </a:r>
          </a:p>
          <a:p>
            <a:pPr marL="0" indent="0">
              <a:lnSpc>
                <a:spcPct val="120000"/>
              </a:lnSpc>
              <a:buNone/>
            </a:pPr>
            <a:r>
              <a:rPr lang="en-US" sz="3400" dirty="0">
                <a:solidFill>
                  <a:schemeClr val="tx1"/>
                </a:solidFill>
                <a:latin typeface="Arial" panose="020B0604020202020204" pitchFamily="34" charset="0"/>
                <a:cs typeface="Arial" panose="020B0604020202020204" pitchFamily="34" charset="0"/>
              </a:rPr>
              <a:t> </a:t>
            </a:r>
            <a:r>
              <a:rPr lang="en-US" sz="3400" b="1" dirty="0">
                <a:solidFill>
                  <a:schemeClr val="tx1"/>
                </a:solidFill>
                <a:latin typeface="Arial" panose="020B0604020202020204" pitchFamily="34" charset="0"/>
                <a:cs typeface="Arial" panose="020B0604020202020204" pitchFamily="34" charset="0"/>
              </a:rPr>
              <a:t>Increase Occupancy:</a:t>
            </a:r>
            <a:br>
              <a:rPr lang="en-US" sz="3400" dirty="0">
                <a:solidFill>
                  <a:schemeClr val="tx1"/>
                </a:solidFill>
                <a:latin typeface="Arial" panose="020B0604020202020204" pitchFamily="34" charset="0"/>
                <a:cs typeface="Arial" panose="020B0604020202020204" pitchFamily="34" charset="0"/>
              </a:rPr>
            </a:br>
            <a:r>
              <a:rPr lang="en-US" sz="3400" dirty="0">
                <a:solidFill>
                  <a:schemeClr val="tx1"/>
                </a:solidFill>
                <a:latin typeface="Arial" panose="020B0604020202020204" pitchFamily="34" charset="0"/>
                <a:cs typeface="Arial" panose="020B0604020202020204" pitchFamily="34" charset="0"/>
              </a:rPr>
              <a:t>     Launch dynamic pricing and promotional campaigns.</a:t>
            </a:r>
            <a:br>
              <a:rPr lang="en-US" sz="3400" dirty="0">
                <a:solidFill>
                  <a:schemeClr val="tx1"/>
                </a:solidFill>
                <a:latin typeface="Arial" panose="020B0604020202020204" pitchFamily="34" charset="0"/>
                <a:cs typeface="Arial" panose="020B0604020202020204" pitchFamily="34" charset="0"/>
              </a:rPr>
            </a:br>
            <a:r>
              <a:rPr lang="en-US" sz="3400" dirty="0">
                <a:solidFill>
                  <a:schemeClr val="tx1"/>
                </a:solidFill>
                <a:latin typeface="Arial" panose="020B0604020202020204" pitchFamily="34" charset="0"/>
                <a:cs typeface="Arial" panose="020B0604020202020204" pitchFamily="34" charset="0"/>
              </a:rPr>
              <a:t>     Partner with online booking platforms to reach a wider audience.</a:t>
            </a:r>
            <a:br>
              <a:rPr lang="en-US" sz="34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8E76D234-951E-4F3B-AD91-9805C5E96A0D}"/>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31715" t="32673" r="39602" b="58342"/>
          <a:stretch/>
        </p:blipFill>
        <p:spPr>
          <a:xfrm>
            <a:off x="134471" y="2411506"/>
            <a:ext cx="4401670" cy="1858494"/>
          </a:xfrm>
        </p:spPr>
      </p:pic>
    </p:spTree>
    <p:extLst>
      <p:ext uri="{BB962C8B-B14F-4D97-AF65-F5344CB8AC3E}">
        <p14:creationId xmlns:p14="http://schemas.microsoft.com/office/powerpoint/2010/main" val="34793369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5D9-469D-4DE2-BB68-C80201AD6540}"/>
              </a:ext>
            </a:extLst>
          </p:cNvPr>
          <p:cNvSpPr>
            <a:spLocks noGrp="1"/>
          </p:cNvSpPr>
          <p:nvPr>
            <p:ph type="title"/>
          </p:nvPr>
        </p:nvSpPr>
        <p:spPr/>
        <p:txBody>
          <a:bodyPr>
            <a:normAutofit/>
          </a:bodyPr>
          <a:lstStyle/>
          <a:p>
            <a:r>
              <a:rPr lang="en-IN" sz="3600" dirty="0">
                <a:solidFill>
                  <a:schemeClr val="tx1"/>
                </a:solidFill>
              </a:rPr>
              <a:t>Trend Analysis</a:t>
            </a:r>
            <a:endParaRPr lang="en-IN" sz="3600" dirty="0"/>
          </a:p>
        </p:txBody>
      </p:sp>
      <p:sp>
        <p:nvSpPr>
          <p:cNvPr id="3" name="Content Placeholder 2">
            <a:extLst>
              <a:ext uri="{FF2B5EF4-FFF2-40B4-BE49-F238E27FC236}">
                <a16:creationId xmlns:a16="http://schemas.microsoft.com/office/drawing/2014/main" id="{80CF670F-F067-4869-8CC8-ACFA8C89B2FF}"/>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Improve Bookings and Revenue</a:t>
            </a:r>
            <a:r>
              <a:rPr lang="en-US" altLang="en-US" sz="2000" dirty="0">
                <a:solidFill>
                  <a:schemeClr val="tx1"/>
                </a:solidFill>
                <a:latin typeface="Arial" panose="020B0604020202020204" pitchFamily="34" charset="0"/>
              </a:rPr>
              <a:t>:</a:t>
            </a:r>
          </a:p>
          <a:p>
            <a:pPr marL="0" lvl="0" indent="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  Promote special offers or discounts in weeks with traditionally      </a:t>
            </a:r>
          </a:p>
          <a:p>
            <a:pPr marL="0" lvl="0" indent="0" eaLnBrk="0" fontAlgn="base" hangingPunct="0">
              <a:lnSpc>
                <a:spcPct val="100000"/>
              </a:lnSpc>
              <a:spcBef>
                <a:spcPct val="0"/>
              </a:spcBef>
              <a:spcAft>
                <a:spcPct val="0"/>
              </a:spcAft>
              <a:buClrTx/>
              <a:buSzTx/>
            </a:pPr>
            <a:r>
              <a:rPr lang="en-US" altLang="en-US" dirty="0">
                <a:latin typeface="Arial" panose="020B0604020202020204" pitchFamily="34" charset="0"/>
              </a:rPr>
              <a:t>    </a:t>
            </a:r>
            <a:r>
              <a:rPr lang="en-US" altLang="en-US" sz="2000" dirty="0">
                <a:solidFill>
                  <a:schemeClr val="tx1"/>
                </a:solidFill>
                <a:latin typeface="Arial" panose="020B0604020202020204" pitchFamily="34" charset="0"/>
              </a:rPr>
              <a:t>low performance.</a:t>
            </a:r>
          </a:p>
          <a:p>
            <a:pPr marL="0" lvl="0" indent="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 Target digital marketing efforts to attract new customers.</a:t>
            </a:r>
          </a:p>
          <a:p>
            <a:pPr marL="0" lvl="0" indent="0" eaLnBrk="0" fontAlgn="base" hangingPunct="0">
              <a:lnSpc>
                <a:spcPct val="100000"/>
              </a:lnSpc>
              <a:spcBef>
                <a:spcPct val="0"/>
              </a:spcBef>
              <a:spcAft>
                <a:spcPct val="0"/>
              </a:spcAft>
              <a:buClrTx/>
              <a:buSzTx/>
              <a:buFontTx/>
              <a:buChar char="•"/>
            </a:pPr>
            <a:endParaRPr lang="en-US" altLang="en-US" sz="2000" b="1"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Occupancy Optimization</a:t>
            </a:r>
            <a:r>
              <a:rPr lang="en-US" altLang="en-US" sz="2000" dirty="0">
                <a:solidFill>
                  <a:schemeClr val="tx1"/>
                </a:solidFill>
                <a:latin typeface="Arial" panose="020B0604020202020204" pitchFamily="34" charset="0"/>
              </a:rPr>
              <a:t>:</a:t>
            </a:r>
          </a:p>
          <a:p>
            <a:pPr marL="0" lvl="0" indent="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  Adjust pricing dynamically to align with demand.</a:t>
            </a:r>
          </a:p>
          <a:p>
            <a:pPr marL="0" lvl="0" indent="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  Monitor underutilized weeks and focus on customer</a:t>
            </a:r>
          </a:p>
          <a:p>
            <a:pPr marL="0" lvl="0" indent="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    engagement campaigns.</a:t>
            </a:r>
          </a:p>
          <a:p>
            <a:endParaRPr lang="en-IN" dirty="0"/>
          </a:p>
        </p:txBody>
      </p:sp>
      <p:pic>
        <p:nvPicPr>
          <p:cNvPr id="4" name="Content Placeholder 4">
            <a:extLst>
              <a:ext uri="{FF2B5EF4-FFF2-40B4-BE49-F238E27FC236}">
                <a16:creationId xmlns:a16="http://schemas.microsoft.com/office/drawing/2014/main" id="{020CB30A-612B-4FBC-B3F6-4EA3A9413C02}"/>
              </a:ext>
            </a:extLst>
          </p:cNvPr>
          <p:cNvPicPr>
            <a:picLocks noChangeAspect="1"/>
          </p:cNvPicPr>
          <p:nvPr/>
        </p:nvPicPr>
        <p:blipFill rotWithShape="1">
          <a:blip r:embed="rId3">
            <a:extLst>
              <a:ext uri="{28A0092B-C50C-407E-A947-70E740481C1C}">
                <a14:useLocalDpi xmlns:a14="http://schemas.microsoft.com/office/drawing/2010/main" val="0"/>
              </a:ext>
            </a:extLst>
          </a:blip>
          <a:srcRect l="31312" t="58903" r="39534" b="21011"/>
          <a:stretch/>
        </p:blipFill>
        <p:spPr>
          <a:xfrm>
            <a:off x="5818095" y="143434"/>
            <a:ext cx="6078070" cy="2045449"/>
          </a:xfrm>
          <a:prstGeom prst="snip2DiagRect">
            <a:avLst>
              <a:gd name="adj1" fmla="val 7717"/>
              <a:gd name="adj2" fmla="val 16667"/>
            </a:avLst>
          </a:prstGeom>
          <a:blipFill>
            <a:blip r:embed="rId4"/>
            <a:tile tx="0" ty="0" sx="100000" sy="100000" flip="none" algn="tl"/>
          </a:blip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252850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2.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3.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4.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5.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6.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http://schemas.microsoft.com/office/infopath/2007/PartnerControls"/>
    <ds:schemaRef ds:uri="http://schemas.microsoft.com/sharepoint/v3"/>
    <ds:schemaRef ds:uri="71af3243-3dd4-4a8d-8c0d-dd76da1f02a5"/>
    <ds:schemaRef ds:uri="http://purl.org/dc/terms/"/>
    <ds:schemaRef ds:uri="230e9df3-be65-4c73-a93b-d1236ebd67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4957</TotalTime>
  <Words>610</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SemiBold</vt:lpstr>
      <vt:lpstr>Bookman Old Style</vt:lpstr>
      <vt:lpstr>Calibri</vt:lpstr>
      <vt:lpstr>Franklin Gothic Book</vt:lpstr>
      <vt:lpstr>Custom</vt:lpstr>
      <vt:lpstr>PowerPoint Presentation</vt:lpstr>
      <vt:lpstr>ASSOCIATES </vt:lpstr>
      <vt:lpstr>CONTENTS </vt:lpstr>
      <vt:lpstr>Overview on Data Analytics in Hospitality</vt:lpstr>
      <vt:lpstr>PowerPoint Presentation</vt:lpstr>
      <vt:lpstr>PowerPoint Presentation</vt:lpstr>
      <vt:lpstr>Revenue Analysis</vt:lpstr>
      <vt:lpstr>PowerPoint Presentation</vt:lpstr>
      <vt:lpstr>Trend Analysis</vt:lpstr>
      <vt:lpstr>Actionable Insights and Recommendations</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Bhairav Rane</dc:creator>
  <cp:lastModifiedBy>MYPC</cp:lastModifiedBy>
  <cp:revision>27</cp:revision>
  <dcterms:created xsi:type="dcterms:W3CDTF">2024-03-13T06:43:50Z</dcterms:created>
  <dcterms:modified xsi:type="dcterms:W3CDTF">2024-11-18T19:30:01Z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