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5" r:id="rId2"/>
    <p:sldId id="302" r:id="rId3"/>
    <p:sldId id="322" r:id="rId4"/>
    <p:sldId id="321" r:id="rId5"/>
    <p:sldId id="323" r:id="rId6"/>
    <p:sldId id="305" r:id="rId7"/>
    <p:sldId id="314" r:id="rId8"/>
    <p:sldId id="301" r:id="rId9"/>
    <p:sldId id="286" r:id="rId1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24" autoAdjust="0"/>
  </p:normalViewPr>
  <p:slideViewPr>
    <p:cSldViewPr>
      <p:cViewPr varScale="1">
        <p:scale>
          <a:sx n="70" d="100"/>
          <a:sy n="70" d="100"/>
        </p:scale>
        <p:origin x="14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05C29-03EA-4319-8DBA-2CF857AE98FC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9D71D-020B-4C1F-BA91-6F0762666C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4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 flipH="1">
            <a:off x="4996440" y="6581880"/>
            <a:ext cx="132804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 flipH="1">
            <a:off x="910080" y="6541920"/>
            <a:ext cx="65682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50" strike="noStrike" dirty="0">
                <a:solidFill>
                  <a:srgbClr val="FF0000"/>
                </a:solidFill>
                <a:latin typeface="Verdana"/>
                <a:ea typeface="DejaVu Sans"/>
              </a:rPr>
              <a:t>|  </a:t>
            </a:r>
            <a:r>
              <a:rPr lang="en-US" sz="800" strike="noStrike" dirty="0">
                <a:solidFill>
                  <a:srgbClr val="A6A6A6"/>
                </a:solidFill>
                <a:latin typeface="Verdana"/>
                <a:ea typeface="DejaVu Sans"/>
              </a:rPr>
              <a:t>CONFIDENTIAL</a:t>
            </a:r>
            <a:r>
              <a:rPr lang="en-US" sz="650" strike="noStrike" dirty="0">
                <a:solidFill>
                  <a:srgbClr val="FF0000"/>
                </a:solidFill>
                <a:latin typeface="Verdana"/>
                <a:ea typeface="DejaVu Sans"/>
              </a:rPr>
              <a:t>  </a:t>
            </a:r>
            <a:r>
              <a:rPr lang="en-US" sz="800" strike="noStrike" dirty="0">
                <a:solidFill>
                  <a:srgbClr val="FF0000"/>
                </a:solidFill>
                <a:latin typeface="Verdana"/>
                <a:ea typeface="DejaVu Sans"/>
              </a:rPr>
              <a:t>|   </a:t>
            </a:r>
            <a:r>
              <a:rPr lang="en-US" sz="800" strike="noStrike" dirty="0">
                <a:solidFill>
                  <a:srgbClr val="A6A6A6"/>
                </a:solidFill>
                <a:latin typeface="Verdana"/>
                <a:ea typeface="DejaVu Sans"/>
              </a:rPr>
              <a:t>for internal circulation only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2" name="Picture 5"/>
          <p:cNvPicPr/>
          <p:nvPr/>
        </p:nvPicPr>
        <p:blipFill>
          <a:blip r:embed="rId14"/>
          <a:stretch/>
        </p:blipFill>
        <p:spPr>
          <a:xfrm>
            <a:off x="0" y="6391440"/>
            <a:ext cx="1620000" cy="46260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package" Target="../embeddings/Microsoft_PowerPoint_Presentation1.ppt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533400" y="1143000"/>
            <a:ext cx="5142960" cy="1332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4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8382000" cy="35052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54639"/>
              </p:ext>
            </p:extLst>
          </p:nvPr>
        </p:nvGraphicFramePr>
        <p:xfrm>
          <a:off x="152400" y="3352800"/>
          <a:ext cx="891540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84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0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26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3520">
                <a:tc rowSpan="12"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OFSAC Failure</a:t>
                      </a:r>
                      <a:r>
                        <a:rPr lang="en-IN" sz="10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IN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Symptoms – 70</a:t>
                      </a:r>
                      <a:r>
                        <a:rPr lang="en-IN" sz="10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% for failure can be detected </a:t>
                      </a:r>
                      <a:endParaRPr lang="en-IN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IN" sz="1000" baseline="30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</a:t>
                      </a:r>
                      <a:r>
                        <a:rPr lang="en-IN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Stage 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IN" sz="1000" baseline="30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nd</a:t>
                      </a:r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Stage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System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52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1</a:t>
                      </a:r>
                      <a:r>
                        <a:rPr lang="en-IN" sz="1000" baseline="30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</a:t>
                      </a:r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stage outlet pressure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2</a:t>
                      </a:r>
                      <a:r>
                        <a:rPr lang="en-IN" sz="1000" baseline="30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nd</a:t>
                      </a:r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stage inlet pressure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</a:t>
                      </a:r>
                      <a:r>
                        <a:rPr lang="en-IN" sz="10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Discharge pressure</a:t>
                      </a:r>
                      <a:endParaRPr lang="en-IN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2</a:t>
                      </a:r>
                      <a:r>
                        <a:rPr lang="en-IN" sz="1000" baseline="30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nd</a:t>
                      </a:r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stage</a:t>
                      </a:r>
                      <a:r>
                        <a:rPr lang="en-IN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inlet temperature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pressure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2</a:t>
                      </a:r>
                      <a:r>
                        <a:rPr lang="en-IN" sz="1000" baseline="30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nd</a:t>
                      </a:r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stage outlet temperature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</a:t>
                      </a:r>
                      <a:r>
                        <a:rPr lang="en-IN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oil pressure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52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oil temperature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352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Other Symptoms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</a:t>
                      </a:r>
                      <a:r>
                        <a:rPr lang="en-IN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inlet water pressure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352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Pressure transmitter failure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blow off pressure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352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VFD problem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</a:t>
                      </a:r>
                      <a:r>
                        <a:rPr lang="en-IN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water inlet temperature </a:t>
                      </a:r>
                      <a:r>
                        <a:rPr lang="en-IN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352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aseline="0" dirty="0">
                          <a:solidFill>
                            <a:srgbClr val="00B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Pressure not building </a:t>
                      </a:r>
                      <a:endParaRPr lang="en-IN" sz="1000" dirty="0">
                        <a:solidFill>
                          <a:srgbClr val="00B05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352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Moisture</a:t>
                      </a:r>
                      <a:r>
                        <a:rPr lang="en-IN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 service line 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3520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 not loading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3520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 not starting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991225" y="1000125"/>
            <a:ext cx="228600" cy="152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3657600"/>
            <a:ext cx="228600" cy="152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6553200" y="3657600"/>
            <a:ext cx="228600" cy="152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6219825" y="1000125"/>
            <a:ext cx="228600" cy="152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553200" y="3886200"/>
            <a:ext cx="228600" cy="152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600825" y="1619250"/>
            <a:ext cx="228600" cy="152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553200" y="4114800"/>
            <a:ext cx="228600" cy="152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4343400" y="657225"/>
            <a:ext cx="228600" cy="152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1</a:t>
            </a:r>
          </a:p>
        </p:txBody>
      </p:sp>
      <p:cxnSp>
        <p:nvCxnSpPr>
          <p:cNvPr id="18" name="Straight Connector 17"/>
          <p:cNvCxnSpPr>
            <a:stCxn id="16" idx="4"/>
          </p:cNvCxnSpPr>
          <p:nvPr/>
        </p:nvCxnSpPr>
        <p:spPr>
          <a:xfrm>
            <a:off x="4457700" y="809625"/>
            <a:ext cx="0" cy="7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05525" y="1152525"/>
            <a:ext cx="0" cy="7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4"/>
          </p:cNvCxnSpPr>
          <p:nvPr/>
        </p:nvCxnSpPr>
        <p:spPr>
          <a:xfrm>
            <a:off x="6334125" y="1152525"/>
            <a:ext cx="0" cy="7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15125" y="1771650"/>
            <a:ext cx="0" cy="7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05000" y="6386900"/>
            <a:ext cx="2286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171131" y="6324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Symptoms not considered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57700" y="6394608"/>
            <a:ext cx="228600" cy="152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686300" y="6324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 symptoms in EPSAC &amp; OFSAC 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25193"/>
              </p:ext>
            </p:extLst>
          </p:nvPr>
        </p:nvGraphicFramePr>
        <p:xfrm>
          <a:off x="533400" y="540206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Presentation" showAsIcon="1" r:id="rId5" imgW="914400" imgH="771525" progId="PowerPoint.Show.12">
                  <p:embed/>
                </p:oleObj>
              </mc:Choice>
              <mc:Fallback>
                <p:oleObj name="Presentation" showAsIcon="1" r:id="rId5" imgW="914400" imgH="771525" progId="PowerPoint.Show.12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02065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3357" y="26158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Symptom : P</a:t>
            </a:r>
            <a:r>
              <a:rPr lang="en-IN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ressure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059"/>
              </p:ext>
            </p:extLst>
          </p:nvPr>
        </p:nvGraphicFramePr>
        <p:xfrm>
          <a:off x="76201" y="457200"/>
          <a:ext cx="9067799" cy="5410200"/>
        </p:xfrm>
        <a:graphic>
          <a:graphicData uri="http://schemas.openxmlformats.org/drawingml/2006/table">
            <a:tbl>
              <a:tblPr/>
              <a:tblGrid>
                <a:gridCol w="285599"/>
                <a:gridCol w="714000"/>
                <a:gridCol w="676800"/>
                <a:gridCol w="533400"/>
                <a:gridCol w="533400"/>
                <a:gridCol w="685800"/>
                <a:gridCol w="1828800"/>
                <a:gridCol w="3238800"/>
                <a:gridCol w="571200"/>
              </a:tblGrid>
              <a:tr h="2328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Sl. No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Symptoms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PLC Setting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Operating Range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Input 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Process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Output 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32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Trip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Alarm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70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High First Stage Outlet Pressure (FSOP)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FSOP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(All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in load condition)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2.8 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bar(g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2.6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bar(g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1.9 - 2.3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bar 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0.2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First 24 hours FSOP after commissioning /servicing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value#1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day FSOP Median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/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Day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FSOP Median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 (Reference value#1+ Prediction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Alert will be triggered and ticket will be raised in CCS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 CRM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1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Limit:0.1 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week FSOP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value#2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FSOP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FSOP Median &gt; (Reference value#2 +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70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Low Second Stage Inlet Pressure (SSIP)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SSIP       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 All data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 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load condition)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1.5 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bar(g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1.7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bar(g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1.9 - 2.2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bar (g)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Limit: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0.2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First 24 hours SSIP after commissioning /servicing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value#1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SSIP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Day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SSIP Median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 (Reference value#1-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Limit)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1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Limit:0.1 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week SSIP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value#2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SSIP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SSIP Median &lt; (Reference value #2 -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70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High Blow off pressure (BOP)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SSDT - Second stage Discharge temperature ( All data in Unload condition)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BOP : 0.4 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bar(g)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SSDT :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225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BOP :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SSDT :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SSDT &lt; 180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Limit: 20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 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(Second Stage Discharge Temperature)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First 24 hours SSDT after commissioning /servicing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value#1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SSDT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Day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SSDT Median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 (Reference value#1+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Limit)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1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Limit: 10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(Second Stage Discharge Temperature)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week SSDT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value#2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SSDT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Day SSDT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Median &gt; (Reference value#2 +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05000" y="58674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Note :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Daily Median shall be calculated based on the data from 00:00 Hrs 23:59 Hrs</a:t>
            </a:r>
          </a:p>
          <a:p>
            <a:pPr fontAlgn="base"/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Weekly median will be Median of Daily medians (Monday - Sunday)</a:t>
            </a:r>
          </a:p>
          <a:p>
            <a:pPr marL="228600" indent="-228600"/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Ambient temperature correction factor to be considered for improving the accuracy</a:t>
            </a:r>
          </a:p>
        </p:txBody>
      </p:sp>
    </p:spTree>
    <p:extLst>
      <p:ext uri="{BB962C8B-B14F-4D97-AF65-F5344CB8AC3E}">
        <p14:creationId xmlns:p14="http://schemas.microsoft.com/office/powerpoint/2010/main" val="4303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3357" y="26158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Symptom : P</a:t>
            </a:r>
            <a:r>
              <a:rPr lang="en-IN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ressure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5921514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Note :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Daily Median shall be calculated based on the data from 00:00 Hrs 23:59 Hrs</a:t>
            </a:r>
          </a:p>
          <a:p>
            <a:pPr fontAlgn="base"/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Weekly median will be Median of Daily medians (Monday - Sunday)</a:t>
            </a:r>
          </a:p>
          <a:p>
            <a:pPr marL="228600" indent="-228600"/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Ambient temperature correction factor to be considered for improving the accuracy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25866"/>
              </p:ext>
            </p:extLst>
          </p:nvPr>
        </p:nvGraphicFramePr>
        <p:xfrm>
          <a:off x="80181" y="533400"/>
          <a:ext cx="8987619" cy="5410198"/>
        </p:xfrm>
        <a:graphic>
          <a:graphicData uri="http://schemas.openxmlformats.org/drawingml/2006/table">
            <a:tbl>
              <a:tblPr/>
              <a:tblGrid>
                <a:gridCol w="286257"/>
                <a:gridCol w="652602"/>
                <a:gridCol w="733560"/>
                <a:gridCol w="457200"/>
                <a:gridCol w="457200"/>
                <a:gridCol w="685800"/>
                <a:gridCol w="1828800"/>
                <a:gridCol w="3306109"/>
                <a:gridCol w="580091"/>
              </a:tblGrid>
              <a:tr h="2255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Sl. No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Symptoms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PLC Setting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Operating Range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Input 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Process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Output 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25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Trip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Alarm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9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Low Oil Pressure (OP)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          (All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in compressor running)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1.1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bar(g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1.3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1.5 – 2.2 bar 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Limit: 1.5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OP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2.Trigger output if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Day Median OP &lt;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   (Prediction Limit)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Alert will be triggered and ticket will be raised in CCS/CRM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8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Limit: 0.2bar(g)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week OP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value#1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OP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OP Median &lt;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(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 #1 -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9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High Oil Pressure (OP)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OP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(All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in compressor running)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3.0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bar(g)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1.5 – 2.2 bar 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Limit: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2.2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OP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2.Trigger output if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Day Median OP &gt;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  (Prediction Limit)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Limit: 0.2 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week OP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value#1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OP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OP Median &gt;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(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 #1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+Deterioration Limit)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9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Low Water Inlet Pressure (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WaterIP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WaterIP        (All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in compressor running)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1.0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1.2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– 3.5  bar 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Limit#1: 1.5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WaterIP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2.Trigger output if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Day Median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WaterIP &lt;                (Prediction Limit)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Limit: 0.2 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week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Water IP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value#1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WaterIP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WaterIP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Median &lt; (Reference value #1 -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9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High Water Inlet Pressure (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WaterIP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WaterIP        (All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in compressor running)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4.0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– 3.5  bar (g)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Limit#1: 3.7 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Water IP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2.Trigger output if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Day Median WIP &gt;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        (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Limit: 0.2 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week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Water IP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value#1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Water IP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Water IP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Median &gt; (Reference value #1 +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3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3357" y="26158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Symptom : P</a:t>
            </a:r>
            <a:r>
              <a:rPr lang="en-IN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ressure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5257800"/>
            <a:ext cx="845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Note :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Daily Median shall be calculated based on the data from 00:00 Hrs 23:59 Hrs</a:t>
            </a:r>
          </a:p>
          <a:p>
            <a:pPr fontAlgn="base"/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Weekly median will be Median of Daily medians (Monday - Sunday)</a:t>
            </a:r>
          </a:p>
          <a:p>
            <a:pPr marL="228600" indent="-228600"/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Ambient temperature correction factor to be considered for improving the accuracy</a:t>
            </a:r>
          </a:p>
          <a:p>
            <a:pPr marL="228600" indent="-228600"/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The DP is a raw value, so proper filters need to be applied to avoid any transient values caused by noise</a:t>
            </a:r>
          </a:p>
          <a:p>
            <a:endParaRPr lang="en-US" sz="10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37859"/>
              </p:ext>
            </p:extLst>
          </p:nvPr>
        </p:nvGraphicFramePr>
        <p:xfrm>
          <a:off x="152400" y="685800"/>
          <a:ext cx="8915400" cy="1940799"/>
        </p:xfrm>
        <a:graphic>
          <a:graphicData uri="http://schemas.openxmlformats.org/drawingml/2006/table">
            <a:tbl>
              <a:tblPr/>
              <a:tblGrid>
                <a:gridCol w="359492"/>
                <a:gridCol w="718984"/>
                <a:gridCol w="790882"/>
                <a:gridCol w="647085"/>
                <a:gridCol w="503289"/>
                <a:gridCol w="790268"/>
                <a:gridCol w="1654277"/>
                <a:gridCol w="2947834"/>
                <a:gridCol w="503289"/>
              </a:tblGrid>
              <a:tr h="3506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Sl. No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Symptoms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PLC Setting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Operating Range</a:t>
                      </a:r>
                    </a:p>
                    <a:p>
                      <a:pPr algn="ct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Input 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Process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Output 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50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Trip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Alarm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20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High Discharge pressure (DP)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DP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(All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in compressor running)</a:t>
                      </a: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Working Pressure +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0.5 bar(g)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</a:t>
                      </a: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Working Pressure +0.2 bar 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Limit: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0.2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bar(g)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6234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1.Unload set pressure value in PLC as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 </a:t>
                      </a:r>
                    </a:p>
                    <a:p>
                      <a:pPr algn="l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Count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if DP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&gt;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(Reference value + Prediction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Limit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b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.Trigger output if Count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&gt; 5 counts in a day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246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Alert will be triggered and ticket will be raised in CCS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 CRM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137" marR="5137" marT="5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3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3357" y="26158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Symptom : </a:t>
            </a:r>
            <a:r>
              <a:rPr lang="en-US" sz="2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IN" sz="2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emperature  </a:t>
            </a:r>
            <a:endParaRPr lang="en-IN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32466"/>
              </p:ext>
            </p:extLst>
          </p:nvPr>
        </p:nvGraphicFramePr>
        <p:xfrm>
          <a:off x="76201" y="533400"/>
          <a:ext cx="8991599" cy="5410200"/>
        </p:xfrm>
        <a:graphic>
          <a:graphicData uri="http://schemas.openxmlformats.org/drawingml/2006/table">
            <a:tbl>
              <a:tblPr/>
              <a:tblGrid>
                <a:gridCol w="283199"/>
                <a:gridCol w="849600"/>
                <a:gridCol w="708000"/>
                <a:gridCol w="637200"/>
                <a:gridCol w="637200"/>
                <a:gridCol w="694800"/>
                <a:gridCol w="1500000"/>
                <a:gridCol w="3115200"/>
                <a:gridCol w="566400"/>
              </a:tblGrid>
              <a:tr h="2204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Sl. No</a:t>
                      </a: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Symptoms</a:t>
                      </a: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PLC Setting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Operating Range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Input </a:t>
                      </a: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Process</a:t>
                      </a: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Output </a:t>
                      </a: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204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Trip</a:t>
                      </a: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Alarm</a:t>
                      </a: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7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High Second stage Inlet Temperature (SSIT)</a:t>
                      </a: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SSIT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    (All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in load condition)</a:t>
                      </a: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 36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</a:p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Limit: 5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First 24 hours SSIT after commissioning /servicing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value#1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SSIT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Day Median SSIT &gt; (Reference value#1+ Prediction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0634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Alert will be triggered and ticket will be raised in CCS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 CRM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7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Limit: 3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two days SSIT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value#2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SSIT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Day SSIT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Median &gt; (Reference value#2 +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0634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High Second stage Outlet Temperature (SSDT)</a:t>
                      </a: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SSDT -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(All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in load condition)</a:t>
                      </a: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225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 195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 @ 8.8 bar (g)</a:t>
                      </a:r>
                    </a:p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Limit: 20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First 24 hours SSDT after commissioning /servicing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value#1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SSDT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Day Median SSIT &gt; (Reference value#1+ Prediction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0634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8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Limit: 10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two days SSDT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value#2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SSDT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Day SSDT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Median &gt; (Reference value#2 +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0634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</a:p>
                  </a:txBody>
                  <a:tcPr marL="5035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High Oil Temperature (OT)</a:t>
                      </a: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OT -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(All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in running condition)</a:t>
                      </a: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Mineral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Oil :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Synthetic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Oil : 75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Mineral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Oil :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Synthetic Oil : 70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Mineral Oil : 40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Synthetic Oil : 40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Prediction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Limit: 10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First 24 hours OT after commissioning /servicing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value#1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OT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Day Median OT &gt; (Reference value#1+ Prediction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0634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Deterioration Limit: 5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5317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1.Calculate Median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Previous two days OT as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Reference value#2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2.Calculate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OT Median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3.Trigger output if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Previous Day OT Median &gt; (Reference value#2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+Deterioration Limit)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0634" marR="5035" marT="5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02157" y="58674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Note :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Daily Median shall be calculated based on the data from 00:00 Hrs 23:59 Hrs</a:t>
            </a:r>
          </a:p>
          <a:p>
            <a:pPr fontAlgn="base"/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Weekly median will be Median of Daily medians (Monday - Sunday)</a:t>
            </a:r>
          </a:p>
          <a:p>
            <a:pPr marL="228600" indent="-228600"/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Ambient temperature correction factor to be considered for improving the accuracy</a:t>
            </a:r>
          </a:p>
        </p:txBody>
      </p:sp>
    </p:spTree>
    <p:extLst>
      <p:ext uri="{BB962C8B-B14F-4D97-AF65-F5344CB8AC3E}">
        <p14:creationId xmlns:p14="http://schemas.microsoft.com/office/powerpoint/2010/main" val="8911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3357" y="26158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Further Action</a:t>
            </a:r>
            <a:endParaRPr lang="en-IN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CustomShape 3"/>
          <p:cNvSpPr/>
          <p:nvPr/>
        </p:nvSpPr>
        <p:spPr>
          <a:xfrm>
            <a:off x="76200" y="1219200"/>
            <a:ext cx="8534400" cy="289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Pressure not building (Same Rule as EPSAC)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Moisture in service line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Compressor not loading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Compressor not starting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Air cooled models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Low pressure models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5146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24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685800" y="304800"/>
            <a:ext cx="8001000" cy="5867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6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50C02F3FD8D43B0579E80A9F154A8" ma:contentTypeVersion="4" ma:contentTypeDescription="Create a new document." ma:contentTypeScope="" ma:versionID="b8fe5e3ebe8dede5e3fc44161a79d2d7">
  <xsd:schema xmlns:xsd="http://www.w3.org/2001/XMLSchema" xmlns:xs="http://www.w3.org/2001/XMLSchema" xmlns:p="http://schemas.microsoft.com/office/2006/metadata/properties" xmlns:ns2="be36a983-f8c8-4a7c-a1b9-5b9e95973ae7" targetNamespace="http://schemas.microsoft.com/office/2006/metadata/properties" ma:root="true" ma:fieldsID="e2edb9f65b41ebeebca36d5c84062960" ns2:_="">
    <xsd:import namespace="be36a983-f8c8-4a7c-a1b9-5b9e95973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6a983-f8c8-4a7c-a1b9-5b9e95973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7B0336-CC4E-4999-AE51-BA929CF3ED80}"/>
</file>

<file path=customXml/itemProps2.xml><?xml version="1.0" encoding="utf-8"?>
<ds:datastoreItem xmlns:ds="http://schemas.openxmlformats.org/officeDocument/2006/customXml" ds:itemID="{E4F20FCE-6545-4F78-8A59-1CE5100DA9F7}"/>
</file>

<file path=customXml/itemProps3.xml><?xml version="1.0" encoding="utf-8"?>
<ds:datastoreItem xmlns:ds="http://schemas.openxmlformats.org/officeDocument/2006/customXml" ds:itemID="{8877555D-2F44-418D-A326-440963614329}"/>
</file>

<file path=docProps/app.xml><?xml version="1.0" encoding="utf-8"?>
<Properties xmlns="http://schemas.openxmlformats.org/officeDocument/2006/extended-properties" xmlns:vt="http://schemas.openxmlformats.org/officeDocument/2006/docPropsVTypes">
  <TotalTime>12011</TotalTime>
  <Words>1121</Words>
  <Application>Microsoft Office PowerPoint</Application>
  <PresentationFormat>On-screen Show (4:3)</PresentationFormat>
  <Paragraphs>225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DejaVu Sans</vt:lpstr>
      <vt:lpstr>StarSymbol</vt:lpstr>
      <vt:lpstr>Verdana</vt:lpstr>
      <vt:lpstr>Wingdings</vt:lpstr>
      <vt:lpstr>Office Theme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Jayaraj B</cp:lastModifiedBy>
  <cp:revision>719</cp:revision>
  <dcterms:modified xsi:type="dcterms:W3CDTF">2020-04-23T16:18:01Z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0x01010047250C02F3FD8D43B0579E80A9F154A8</vt:lpwstr>
  </property>
</Properties>
</file>