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1" r:id="rId2"/>
    <p:sldId id="295" r:id="rId3"/>
    <p:sldId id="296" r:id="rId4"/>
    <p:sldId id="297" r:id="rId5"/>
    <p:sldId id="302" r:id="rId6"/>
    <p:sldId id="303" r:id="rId7"/>
    <p:sldId id="310" r:id="rId8"/>
    <p:sldId id="304" r:id="rId9"/>
    <p:sldId id="305" r:id="rId10"/>
    <p:sldId id="306" r:id="rId11"/>
    <p:sldId id="307" r:id="rId12"/>
    <p:sldId id="308" r:id="rId13"/>
    <p:sldId id="309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24" autoAdjust="0"/>
  </p:normalViewPr>
  <p:slideViewPr>
    <p:cSldViewPr>
      <p:cViewPr varScale="1">
        <p:scale>
          <a:sx n="70" d="100"/>
          <a:sy n="70" d="100"/>
        </p:scale>
        <p:origin x="14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05C29-03EA-4319-8DBA-2CF857AE98FC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9D71D-020B-4C1F-BA91-6F0762666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9D71D-020B-4C1F-BA91-6F0762666C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9D71D-020B-4C1F-BA91-6F0762666C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9D71D-020B-4C1F-BA91-6F0762666C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9D71D-020B-4C1F-BA91-6F0762666C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9D71D-020B-4C1F-BA91-6F0762666C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 flipH="1">
            <a:off x="4996440" y="6581880"/>
            <a:ext cx="1328040" cy="2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 flipH="1">
            <a:off x="910080" y="6541920"/>
            <a:ext cx="65682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50" strike="noStrike">
                <a:solidFill>
                  <a:srgbClr val="FF0000"/>
                </a:solidFill>
                <a:latin typeface="Verdana"/>
                <a:ea typeface="DejaVu Sans"/>
              </a:rPr>
              <a:t>|  </a:t>
            </a:r>
            <a:r>
              <a:rPr lang="en-US" sz="800" strike="noStrike">
                <a:solidFill>
                  <a:srgbClr val="A6A6A6"/>
                </a:solidFill>
                <a:latin typeface="Verdana"/>
                <a:ea typeface="DejaVu Sans"/>
              </a:rPr>
              <a:t>CONFIDENTIAL</a:t>
            </a:r>
            <a:r>
              <a:rPr lang="en-US" sz="650" strike="noStrike">
                <a:solidFill>
                  <a:srgbClr val="FF0000"/>
                </a:solidFill>
                <a:latin typeface="Verdana"/>
                <a:ea typeface="DejaVu Sans"/>
              </a:rPr>
              <a:t>  </a:t>
            </a:r>
            <a:r>
              <a:rPr lang="en-US" sz="800" strike="noStrike">
                <a:solidFill>
                  <a:srgbClr val="FF0000"/>
                </a:solidFill>
                <a:latin typeface="Verdana"/>
                <a:ea typeface="DejaVu Sans"/>
              </a:rPr>
              <a:t>|   </a:t>
            </a:r>
            <a:r>
              <a:rPr lang="en-US" sz="800" strike="noStrike">
                <a:solidFill>
                  <a:srgbClr val="A6A6A6"/>
                </a:solidFill>
                <a:latin typeface="Verdana"/>
                <a:ea typeface="DejaVu Sans"/>
              </a:rPr>
              <a:t>for internal circulation only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" name="Picture 5"/>
          <p:cNvPicPr/>
          <p:nvPr/>
        </p:nvPicPr>
        <p:blipFill>
          <a:blip r:embed="rId14"/>
          <a:stretch/>
        </p:blipFill>
        <p:spPr>
          <a:xfrm>
            <a:off x="0" y="6391440"/>
            <a:ext cx="1620000" cy="46260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685800" y="922320"/>
            <a:ext cx="5142960" cy="13327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5800" y="35814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HIGH LEVEL FLOW DIAGRAM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650" y="125730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AiR~ALERT</a:t>
            </a:r>
            <a:r>
              <a:rPr lang="en-IN" sz="1200" dirty="0" smtClean="0"/>
              <a:t> sends </a:t>
            </a:r>
            <a:r>
              <a:rPr lang="en-IN" sz="1200" dirty="0" err="1" smtClean="0"/>
              <a:t>FabNo</a:t>
            </a:r>
            <a:r>
              <a:rPr lang="en-IN" sz="1200" dirty="0" smtClean="0"/>
              <a:t>, Symptom and Type of alerts to CRM </a:t>
            </a:r>
            <a:endParaRPr lang="en-IN" sz="1200" dirty="0"/>
          </a:p>
        </p:txBody>
      </p:sp>
      <p:sp>
        <p:nvSpPr>
          <p:cNvPr id="15" name="Flowchart: Decision 14"/>
          <p:cNvSpPr/>
          <p:nvPr/>
        </p:nvSpPr>
        <p:spPr>
          <a:xfrm>
            <a:off x="3737781" y="1257869"/>
            <a:ext cx="19812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Ticket available for Fab No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28281" y="3413078"/>
            <a:ext cx="1600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Ticket No to </a:t>
            </a:r>
            <a:r>
              <a:rPr lang="en-IN" sz="1200" dirty="0" err="1" smtClean="0"/>
              <a:t>AiR~ALERT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3928281" y="2515169"/>
            <a:ext cx="1600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Create a New Ticket</a:t>
            </a:r>
            <a:endParaRPr lang="en-IN" sz="1200" dirty="0"/>
          </a:p>
        </p:txBody>
      </p:sp>
      <p:cxnSp>
        <p:nvCxnSpPr>
          <p:cNvPr id="28" name="Straight Arrow Connector 27"/>
          <p:cNvCxnSpPr>
            <a:stCxn id="15" idx="2"/>
            <a:endCxn id="26" idx="0"/>
          </p:cNvCxnSpPr>
          <p:nvPr/>
        </p:nvCxnSpPr>
        <p:spPr>
          <a:xfrm>
            <a:off x="4728381" y="2096069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16" idx="0"/>
          </p:cNvCxnSpPr>
          <p:nvPr/>
        </p:nvCxnSpPr>
        <p:spPr>
          <a:xfrm>
            <a:off x="4728381" y="2972369"/>
            <a:ext cx="0" cy="4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8281" y="4267200"/>
            <a:ext cx="1600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Alert details to end User</a:t>
            </a:r>
            <a:endParaRPr lang="en-IN" sz="1200" dirty="0"/>
          </a:p>
        </p:txBody>
      </p:sp>
      <p:cxnSp>
        <p:nvCxnSpPr>
          <p:cNvPr id="33" name="Straight Arrow Connector 32"/>
          <p:cNvCxnSpPr>
            <a:stCxn id="16" idx="2"/>
            <a:endCxn id="31" idx="0"/>
          </p:cNvCxnSpPr>
          <p:nvPr/>
        </p:nvCxnSpPr>
        <p:spPr>
          <a:xfrm>
            <a:off x="4728381" y="3870278"/>
            <a:ext cx="0" cy="39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57900" y="2515169"/>
            <a:ext cx="16002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Attach the symptom to the open ticket</a:t>
            </a:r>
            <a:endParaRPr lang="en-IN" sz="1200" dirty="0"/>
          </a:p>
        </p:txBody>
      </p:sp>
      <p:cxnSp>
        <p:nvCxnSpPr>
          <p:cNvPr id="40" name="Elbow Connector 39"/>
          <p:cNvCxnSpPr>
            <a:stCxn id="15" idx="3"/>
            <a:endCxn id="38" idx="0"/>
          </p:cNvCxnSpPr>
          <p:nvPr/>
        </p:nvCxnSpPr>
        <p:spPr>
          <a:xfrm>
            <a:off x="5718981" y="1676969"/>
            <a:ext cx="1139019" cy="8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2"/>
            <a:endCxn id="16" idx="3"/>
          </p:cNvCxnSpPr>
          <p:nvPr/>
        </p:nvCxnSpPr>
        <p:spPr>
          <a:xfrm rot="5400000">
            <a:off x="5915737" y="2699414"/>
            <a:ext cx="555009" cy="1329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1" y="64828"/>
            <a:ext cx="66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1 : Creating Ticket in CRM/CCS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8650" y="3326073"/>
            <a:ext cx="1600200" cy="63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Receive the response from CRM/CCS</a:t>
            </a:r>
            <a:endParaRPr lang="en-IN" sz="1200" dirty="0"/>
          </a:p>
        </p:txBody>
      </p:sp>
      <p:cxnSp>
        <p:nvCxnSpPr>
          <p:cNvPr id="69" name="Straight Arrow Connector 68"/>
          <p:cNvCxnSpPr>
            <a:stCxn id="16" idx="1"/>
            <a:endCxn id="67" idx="3"/>
          </p:cNvCxnSpPr>
          <p:nvPr/>
        </p:nvCxnSpPr>
        <p:spPr>
          <a:xfrm flipH="1">
            <a:off x="2228850" y="3641678"/>
            <a:ext cx="169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24200" y="642582"/>
            <a:ext cx="19050" cy="43540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64614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AiR~ALERT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61681" y="6485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CRM/CCS System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88440" y="1420276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IN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305301" y="2148070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No</a:t>
            </a:r>
            <a:endParaRPr lang="en-IN" sz="1200" dirty="0"/>
          </a:p>
        </p:txBody>
      </p:sp>
      <p:sp>
        <p:nvSpPr>
          <p:cNvPr id="79" name="Rectangle 78"/>
          <p:cNvSpPr/>
          <p:nvPr/>
        </p:nvSpPr>
        <p:spPr>
          <a:xfrm>
            <a:off x="6960359" y="4236052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User Receive the alert detail</a:t>
            </a:r>
            <a:endParaRPr lang="en-IN" sz="1200" dirty="0"/>
          </a:p>
        </p:txBody>
      </p:sp>
      <p:cxnSp>
        <p:nvCxnSpPr>
          <p:cNvPr id="81" name="Straight Arrow Connector 80"/>
          <p:cNvCxnSpPr>
            <a:stCxn id="31" idx="3"/>
            <a:endCxn id="79" idx="1"/>
          </p:cNvCxnSpPr>
          <p:nvPr/>
        </p:nvCxnSpPr>
        <p:spPr>
          <a:xfrm flipV="1">
            <a:off x="5528481" y="4480226"/>
            <a:ext cx="1431878" cy="1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2" idx="3"/>
            <a:endCxn id="15" idx="1"/>
          </p:cNvCxnSpPr>
          <p:nvPr/>
        </p:nvCxnSpPr>
        <p:spPr>
          <a:xfrm>
            <a:off x="2228850" y="1676400"/>
            <a:ext cx="1508931" cy="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5304832"/>
            <a:ext cx="792679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Condition: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1.If Open ticket type is “General/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Sch.Service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, new call will be created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2.If Open ticket type is Complaint, new symptom will be added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3.If Open ticket symptom and air alert symptom are same, no new call will be created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3748" y="95606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3750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650" y="91440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AiR~ALERT</a:t>
            </a:r>
            <a:r>
              <a:rPr lang="en-IN" sz="1200" dirty="0" smtClean="0"/>
              <a:t> sends </a:t>
            </a:r>
            <a:r>
              <a:rPr lang="en-IN" sz="1200" dirty="0" err="1" smtClean="0"/>
              <a:t>FabNo</a:t>
            </a:r>
            <a:r>
              <a:rPr lang="en-IN" sz="1200" dirty="0" smtClean="0"/>
              <a:t>, Symptom and Type of alerts to CRM </a:t>
            </a:r>
            <a:endParaRPr lang="en-IN" sz="1200" dirty="0"/>
          </a:p>
        </p:txBody>
      </p:sp>
      <p:sp>
        <p:nvSpPr>
          <p:cNvPr id="15" name="Flowchart: Decision 14"/>
          <p:cNvSpPr/>
          <p:nvPr/>
        </p:nvSpPr>
        <p:spPr>
          <a:xfrm>
            <a:off x="3737781" y="1980344"/>
            <a:ext cx="1981200" cy="838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Ticket available for Fab No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24300" y="3746111"/>
            <a:ext cx="1600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Ticket No to </a:t>
            </a:r>
            <a:r>
              <a:rPr lang="en-IN" sz="1200" dirty="0" err="1" smtClean="0"/>
              <a:t>AiR~ALERT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3924300" y="3060311"/>
            <a:ext cx="1600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Create a New Ticket</a:t>
            </a:r>
            <a:endParaRPr lang="en-IN" sz="1200" dirty="0"/>
          </a:p>
        </p:txBody>
      </p:sp>
      <p:cxnSp>
        <p:nvCxnSpPr>
          <p:cNvPr id="28" name="Straight Arrow Connector 27"/>
          <p:cNvCxnSpPr>
            <a:stCxn id="15" idx="2"/>
            <a:endCxn id="26" idx="0"/>
          </p:cNvCxnSpPr>
          <p:nvPr/>
        </p:nvCxnSpPr>
        <p:spPr>
          <a:xfrm flipH="1">
            <a:off x="4724400" y="2818544"/>
            <a:ext cx="3981" cy="24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16" idx="0"/>
          </p:cNvCxnSpPr>
          <p:nvPr/>
        </p:nvCxnSpPr>
        <p:spPr>
          <a:xfrm>
            <a:off x="4724400" y="3517511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300" y="4392954"/>
            <a:ext cx="1600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Alert details to end User</a:t>
            </a:r>
            <a:endParaRPr lang="en-IN" sz="1200" dirty="0"/>
          </a:p>
        </p:txBody>
      </p:sp>
      <p:cxnSp>
        <p:nvCxnSpPr>
          <p:cNvPr id="33" name="Straight Arrow Connector 32"/>
          <p:cNvCxnSpPr>
            <a:stCxn id="16" idx="2"/>
            <a:endCxn id="31" idx="0"/>
          </p:cNvCxnSpPr>
          <p:nvPr/>
        </p:nvCxnSpPr>
        <p:spPr>
          <a:xfrm>
            <a:off x="4724400" y="4203311"/>
            <a:ext cx="0" cy="18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09564" y="2992303"/>
            <a:ext cx="1600200" cy="5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Attach the symptom to the open ticket</a:t>
            </a:r>
            <a:endParaRPr lang="en-IN" sz="1200" dirty="0"/>
          </a:p>
        </p:txBody>
      </p:sp>
      <p:cxnSp>
        <p:nvCxnSpPr>
          <p:cNvPr id="40" name="Elbow Connector 39"/>
          <p:cNvCxnSpPr>
            <a:stCxn id="15" idx="3"/>
            <a:endCxn id="38" idx="0"/>
          </p:cNvCxnSpPr>
          <p:nvPr/>
        </p:nvCxnSpPr>
        <p:spPr>
          <a:xfrm>
            <a:off x="5718981" y="2399444"/>
            <a:ext cx="1090683" cy="592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8" idx="2"/>
            <a:endCxn id="16" idx="3"/>
          </p:cNvCxnSpPr>
          <p:nvPr/>
        </p:nvCxnSpPr>
        <p:spPr>
          <a:xfrm rot="5400000">
            <a:off x="5961628" y="3126675"/>
            <a:ext cx="410908" cy="128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1" y="64828"/>
            <a:ext cx="739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2 : Creating Ticket if Hard closure done for previous call in CRM/CCS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3657600" y="952500"/>
            <a:ext cx="2133600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Fab No is hard closed?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/>
          <p:cNvCxnSpPr>
            <a:stCxn id="12" idx="3"/>
            <a:endCxn id="46" idx="1"/>
          </p:cNvCxnSpPr>
          <p:nvPr/>
        </p:nvCxnSpPr>
        <p:spPr>
          <a:xfrm>
            <a:off x="2228850" y="1333500"/>
            <a:ext cx="142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2"/>
            <a:endCxn id="15" idx="0"/>
          </p:cNvCxnSpPr>
          <p:nvPr/>
        </p:nvCxnSpPr>
        <p:spPr>
          <a:xfrm>
            <a:off x="4724400" y="1714500"/>
            <a:ext cx="3981" cy="2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72250" y="91440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Don’t Create Ticket/ Don’t send alert details to end user</a:t>
            </a:r>
            <a:endParaRPr lang="en-IN" sz="1200" dirty="0"/>
          </a:p>
        </p:txBody>
      </p:sp>
      <p:cxnSp>
        <p:nvCxnSpPr>
          <p:cNvPr id="65" name="Straight Arrow Connector 64"/>
          <p:cNvCxnSpPr>
            <a:stCxn id="46" idx="3"/>
            <a:endCxn id="63" idx="1"/>
          </p:cNvCxnSpPr>
          <p:nvPr/>
        </p:nvCxnSpPr>
        <p:spPr>
          <a:xfrm>
            <a:off x="5791200" y="133350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42156" y="3666923"/>
            <a:ext cx="1600200" cy="63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Receive the response from CRM/CCS</a:t>
            </a:r>
            <a:endParaRPr lang="en-IN" sz="1200" dirty="0"/>
          </a:p>
        </p:txBody>
      </p:sp>
      <p:cxnSp>
        <p:nvCxnSpPr>
          <p:cNvPr id="69" name="Straight Arrow Connector 68"/>
          <p:cNvCxnSpPr>
            <a:stCxn id="16" idx="1"/>
            <a:endCxn id="67" idx="3"/>
          </p:cNvCxnSpPr>
          <p:nvPr/>
        </p:nvCxnSpPr>
        <p:spPr>
          <a:xfrm flipH="1">
            <a:off x="2242356" y="3974711"/>
            <a:ext cx="1681944" cy="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24200" y="457200"/>
            <a:ext cx="30565" cy="455047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46075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AiR~ALERT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61681" y="463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CRM/CCS System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88440" y="994976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IN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864272" y="2402512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IN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324350" y="1804596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No</a:t>
            </a:r>
            <a:endParaRPr lang="en-IN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133850" y="2766924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No</a:t>
            </a:r>
            <a:endParaRPr lang="en-IN" sz="1200" dirty="0"/>
          </a:p>
        </p:txBody>
      </p:sp>
      <p:sp>
        <p:nvSpPr>
          <p:cNvPr id="79" name="Rectangle 78"/>
          <p:cNvSpPr/>
          <p:nvPr/>
        </p:nvSpPr>
        <p:spPr>
          <a:xfrm>
            <a:off x="6009564" y="4377380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User Receive the alert detail</a:t>
            </a:r>
            <a:endParaRPr lang="en-IN" sz="1200" dirty="0"/>
          </a:p>
        </p:txBody>
      </p:sp>
      <p:cxnSp>
        <p:nvCxnSpPr>
          <p:cNvPr id="81" name="Straight Arrow Connector 80"/>
          <p:cNvCxnSpPr>
            <a:stCxn id="31" idx="3"/>
            <a:endCxn id="79" idx="1"/>
          </p:cNvCxnSpPr>
          <p:nvPr/>
        </p:nvCxnSpPr>
        <p:spPr>
          <a:xfrm>
            <a:off x="5524500" y="4621554"/>
            <a:ext cx="485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3829" y="4917316"/>
            <a:ext cx="844114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Condition:</a:t>
            </a:r>
          </a:p>
          <a:p>
            <a:pPr marL="228600" indent="-228600">
              <a:buAutoNum type="arabicPeriod"/>
            </a:pPr>
            <a:r>
              <a:rPr lang="en-IN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will check any Hard closure done prior to 7 days of call alert</a:t>
            </a:r>
          </a:p>
          <a:p>
            <a:pPr marL="228600" indent="-228600">
              <a:buAutoNum type="arabicPeriod"/>
            </a:pPr>
            <a:r>
              <a:rPr lang="en-IN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If new alert received within 7 days of previous Hard closure,</a:t>
            </a:r>
          </a:p>
          <a:p>
            <a:endParaRPr lang="en-IN" sz="1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If Previous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r>
              <a:rPr lang="en-IN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ard closed call symptom and current alert symptom are different, new ticket will be generated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If Previous Hard closed call symptom and current alert symptom are same no new ticket will be generated.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3748" y="95606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7723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1591" y="1380099"/>
            <a:ext cx="2284009" cy="553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 smtClean="0"/>
              <a:t>AiR~ALERT</a:t>
            </a:r>
            <a:r>
              <a:rPr lang="en-IN" sz="1200" dirty="0" smtClean="0"/>
              <a:t> sends closure request with </a:t>
            </a:r>
            <a:r>
              <a:rPr lang="en-IN" sz="1200" dirty="0" err="1" smtClean="0"/>
              <a:t>FabNo</a:t>
            </a:r>
            <a:r>
              <a:rPr lang="en-IN" sz="1200" dirty="0" smtClean="0"/>
              <a:t>, Symptom and Type of alerts to CRM 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6482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3: Normal Closure in CRM/CCS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Arrow Connector 47"/>
          <p:cNvCxnSpPr>
            <a:stCxn id="12" idx="3"/>
            <a:endCxn id="63" idx="1"/>
          </p:cNvCxnSpPr>
          <p:nvPr/>
        </p:nvCxnSpPr>
        <p:spPr>
          <a:xfrm flipV="1">
            <a:off x="2895600" y="1650729"/>
            <a:ext cx="1028700" cy="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24300" y="1380099"/>
            <a:ext cx="1600200" cy="54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Enable closure button in CRM/CSS</a:t>
            </a:r>
            <a:endParaRPr lang="en-IN" sz="1200" dirty="0"/>
          </a:p>
        </p:txBody>
      </p:sp>
      <p:sp>
        <p:nvSpPr>
          <p:cNvPr id="67" name="Rectangle 66"/>
          <p:cNvSpPr/>
          <p:nvPr/>
        </p:nvSpPr>
        <p:spPr>
          <a:xfrm>
            <a:off x="628935" y="2192775"/>
            <a:ext cx="2266665" cy="559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Receive the response from CRM/CCS</a:t>
            </a:r>
            <a:endParaRPr lang="en-IN" sz="12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333750" y="642582"/>
            <a:ext cx="19050" cy="36520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50" y="64614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AiR~ALERT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System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05250" y="64614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CRM/CCS System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24300" y="2222257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Send acknowledgement </a:t>
            </a:r>
            <a:endParaRPr lang="en-IN" sz="1200" dirty="0"/>
          </a:p>
        </p:txBody>
      </p:sp>
      <p:cxnSp>
        <p:nvCxnSpPr>
          <p:cNvPr id="10" name="Straight Arrow Connector 9"/>
          <p:cNvCxnSpPr>
            <a:stCxn id="63" idx="2"/>
            <a:endCxn id="32" idx="0"/>
          </p:cNvCxnSpPr>
          <p:nvPr/>
        </p:nvCxnSpPr>
        <p:spPr>
          <a:xfrm>
            <a:off x="4724400" y="1921359"/>
            <a:ext cx="0" cy="30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" idx="1"/>
            <a:endCxn id="67" idx="3"/>
          </p:cNvCxnSpPr>
          <p:nvPr/>
        </p:nvCxnSpPr>
        <p:spPr>
          <a:xfrm flipH="1">
            <a:off x="2895600" y="2466431"/>
            <a:ext cx="1028700" cy="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924300" y="2968724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Close the symptom in CRM/CSS</a:t>
            </a:r>
            <a:endParaRPr lang="en-IN" sz="1200" dirty="0"/>
          </a:p>
        </p:txBody>
      </p:sp>
      <p:sp>
        <p:nvSpPr>
          <p:cNvPr id="49" name="Rectangle 48"/>
          <p:cNvSpPr/>
          <p:nvPr/>
        </p:nvSpPr>
        <p:spPr>
          <a:xfrm>
            <a:off x="6579927" y="2968724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User Close the Symptom</a:t>
            </a:r>
            <a:endParaRPr lang="en-IN" sz="1200" dirty="0"/>
          </a:p>
        </p:txBody>
      </p:sp>
      <p:cxnSp>
        <p:nvCxnSpPr>
          <p:cNvPr id="22" name="Straight Arrow Connector 21"/>
          <p:cNvCxnSpPr>
            <a:stCxn id="49" idx="1"/>
            <a:endCxn id="47" idx="3"/>
          </p:cNvCxnSpPr>
          <p:nvPr/>
        </p:nvCxnSpPr>
        <p:spPr>
          <a:xfrm flipH="1">
            <a:off x="5524500" y="3212898"/>
            <a:ext cx="1055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24300" y="3806241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Close the Ticket in CRM/CSS</a:t>
            </a:r>
            <a:endParaRPr lang="en-IN" sz="1200" dirty="0"/>
          </a:p>
        </p:txBody>
      </p:sp>
      <p:cxnSp>
        <p:nvCxnSpPr>
          <p:cNvPr id="35" name="Straight Arrow Connector 34"/>
          <p:cNvCxnSpPr>
            <a:stCxn id="47" idx="2"/>
            <a:endCxn id="55" idx="0"/>
          </p:cNvCxnSpPr>
          <p:nvPr/>
        </p:nvCxnSpPr>
        <p:spPr>
          <a:xfrm>
            <a:off x="4724400" y="3457072"/>
            <a:ext cx="0" cy="3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63" idx="3"/>
            <a:endCxn id="49" idx="0"/>
          </p:cNvCxnSpPr>
          <p:nvPr/>
        </p:nvCxnSpPr>
        <p:spPr>
          <a:xfrm>
            <a:off x="5524500" y="1650729"/>
            <a:ext cx="1855527" cy="131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2"/>
            <a:endCxn id="47" idx="0"/>
          </p:cNvCxnSpPr>
          <p:nvPr/>
        </p:nvCxnSpPr>
        <p:spPr>
          <a:xfrm>
            <a:off x="4724400" y="2710605"/>
            <a:ext cx="0" cy="25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3748" y="95606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2792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0" y="6482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4: Hard Closure in CRM/CCS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300342" y="592545"/>
            <a:ext cx="0" cy="451650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967" y="59254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CRM/CCS System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6535" y="1046097"/>
            <a:ext cx="1600200" cy="1003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End user send request to admin to hard closure for open ticket for valid reason</a:t>
            </a:r>
            <a:endParaRPr lang="en-IN" sz="1200" dirty="0"/>
          </a:p>
        </p:txBody>
      </p:sp>
      <p:sp>
        <p:nvSpPr>
          <p:cNvPr id="30" name="Rectangle 29"/>
          <p:cNvSpPr/>
          <p:nvPr/>
        </p:nvSpPr>
        <p:spPr>
          <a:xfrm>
            <a:off x="2500242" y="1233219"/>
            <a:ext cx="1600200" cy="62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Admin receive the request and validate the reason</a:t>
            </a:r>
            <a:endParaRPr lang="en-IN" sz="1200" dirty="0"/>
          </a:p>
        </p:txBody>
      </p:sp>
      <p:sp>
        <p:nvSpPr>
          <p:cNvPr id="31" name="Rectangle 30"/>
          <p:cNvSpPr/>
          <p:nvPr/>
        </p:nvSpPr>
        <p:spPr>
          <a:xfrm>
            <a:off x="4951436" y="1301611"/>
            <a:ext cx="1600200" cy="48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Login in CRM/CSS</a:t>
            </a:r>
            <a:endParaRPr lang="en-IN" sz="1200" dirty="0"/>
          </a:p>
        </p:txBody>
      </p:sp>
      <p:sp>
        <p:nvSpPr>
          <p:cNvPr id="34" name="Rectangle 33"/>
          <p:cNvSpPr/>
          <p:nvPr/>
        </p:nvSpPr>
        <p:spPr>
          <a:xfrm>
            <a:off x="4933525" y="2078732"/>
            <a:ext cx="1600200" cy="441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Open the ticket for given </a:t>
            </a:r>
            <a:r>
              <a:rPr lang="en-IN" sz="1200" dirty="0" err="1" smtClean="0"/>
              <a:t>fabNo</a:t>
            </a:r>
            <a:r>
              <a:rPr lang="en-IN" sz="1200" dirty="0" smtClean="0"/>
              <a:t> </a:t>
            </a:r>
            <a:endParaRPr lang="en-IN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000126" y="593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>
            <a:stCxn id="31" idx="2"/>
            <a:endCxn id="34" idx="0"/>
          </p:cNvCxnSpPr>
          <p:nvPr/>
        </p:nvCxnSpPr>
        <p:spPr>
          <a:xfrm flipH="1">
            <a:off x="5733625" y="1788682"/>
            <a:ext cx="17911" cy="29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33525" y="2824350"/>
            <a:ext cx="1600200" cy="547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Enable Hard closure the ticket for given </a:t>
            </a:r>
            <a:r>
              <a:rPr lang="en-IN" sz="1200" dirty="0" err="1" smtClean="0"/>
              <a:t>fabNo</a:t>
            </a:r>
            <a:r>
              <a:rPr lang="en-IN" sz="1200" dirty="0" smtClean="0"/>
              <a:t> </a:t>
            </a:r>
            <a:endParaRPr lang="en-IN" sz="1200" dirty="0"/>
          </a:p>
        </p:txBody>
      </p:sp>
      <p:cxnSp>
        <p:nvCxnSpPr>
          <p:cNvPr id="14" name="Straight Arrow Connector 13"/>
          <p:cNvCxnSpPr>
            <a:stCxn id="34" idx="2"/>
            <a:endCxn id="40" idx="0"/>
          </p:cNvCxnSpPr>
          <p:nvPr/>
        </p:nvCxnSpPr>
        <p:spPr>
          <a:xfrm>
            <a:off x="5733625" y="2520458"/>
            <a:ext cx="0" cy="30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33525" y="3737483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Close the Ticket in CRM/CSS</a:t>
            </a:r>
            <a:endParaRPr lang="en-IN" sz="1200" dirty="0"/>
          </a:p>
        </p:txBody>
      </p:sp>
      <p:sp>
        <p:nvSpPr>
          <p:cNvPr id="37" name="Rectangle 36"/>
          <p:cNvSpPr/>
          <p:nvPr/>
        </p:nvSpPr>
        <p:spPr>
          <a:xfrm>
            <a:off x="476535" y="3737483"/>
            <a:ext cx="1600200" cy="488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User Close the ticket</a:t>
            </a:r>
            <a:endParaRPr lang="en-IN" sz="1200" dirty="0"/>
          </a:p>
        </p:txBody>
      </p:sp>
      <p:cxnSp>
        <p:nvCxnSpPr>
          <p:cNvPr id="25" name="Straight Arrow Connector 24"/>
          <p:cNvCxnSpPr>
            <a:stCxn id="37" idx="3"/>
            <a:endCxn id="35" idx="1"/>
          </p:cNvCxnSpPr>
          <p:nvPr/>
        </p:nvCxnSpPr>
        <p:spPr>
          <a:xfrm>
            <a:off x="2076735" y="3981657"/>
            <a:ext cx="2856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6535" y="2826064"/>
            <a:ext cx="1600200" cy="547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Hard closure info received to user </a:t>
            </a:r>
            <a:endParaRPr lang="en-IN" sz="1200" dirty="0"/>
          </a:p>
        </p:txBody>
      </p:sp>
      <p:cxnSp>
        <p:nvCxnSpPr>
          <p:cNvPr id="3" name="Straight Arrow Connector 2"/>
          <p:cNvCxnSpPr>
            <a:stCxn id="40" idx="1"/>
            <a:endCxn id="23" idx="3"/>
          </p:cNvCxnSpPr>
          <p:nvPr/>
        </p:nvCxnSpPr>
        <p:spPr>
          <a:xfrm flipH="1">
            <a:off x="2076735" y="3098204"/>
            <a:ext cx="2856790" cy="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3" idx="2"/>
            <a:endCxn id="37" idx="0"/>
          </p:cNvCxnSpPr>
          <p:nvPr/>
        </p:nvCxnSpPr>
        <p:spPr>
          <a:xfrm>
            <a:off x="1276635" y="3373771"/>
            <a:ext cx="0" cy="36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9" idx="3"/>
            <a:endCxn id="30" idx="1"/>
          </p:cNvCxnSpPr>
          <p:nvPr/>
        </p:nvCxnSpPr>
        <p:spPr>
          <a:xfrm flipV="1">
            <a:off x="2076735" y="1545148"/>
            <a:ext cx="423507" cy="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" idx="3"/>
            <a:endCxn id="31" idx="1"/>
          </p:cNvCxnSpPr>
          <p:nvPr/>
        </p:nvCxnSpPr>
        <p:spPr>
          <a:xfrm flipV="1">
            <a:off x="4100442" y="1545147"/>
            <a:ext cx="8509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3748" y="95606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54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Assembly line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14066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Fitting a </a:t>
            </a:r>
            <a:r>
              <a:rPr lang="en-IN" dirty="0"/>
              <a:t>G</a:t>
            </a:r>
            <a:r>
              <a:rPr lang="en-IN" dirty="0" smtClean="0"/>
              <a:t>ateway to Neuron device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Inserting Test SIM to Gateway 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9224" y="1963970"/>
            <a:ext cx="182197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Neuron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10200" y="1963970"/>
            <a:ext cx="1582003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Gateway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2107905"/>
            <a:ext cx="1729000" cy="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1981200" y="2459270"/>
            <a:ext cx="172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81200" y="2771310"/>
            <a:ext cx="1709666" cy="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0527" y="1816461"/>
            <a:ext cx="75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FabNo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43467" y="217379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Machine_detail_1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052566" y="248954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Machine_detail_2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159224" y="3644657"/>
            <a:ext cx="182197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Energy Meter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20" idx="3"/>
            <a:endCxn id="7" idx="2"/>
          </p:cNvCxnSpPr>
          <p:nvPr/>
        </p:nvCxnSpPr>
        <p:spPr>
          <a:xfrm flipV="1">
            <a:off x="1981200" y="2954570"/>
            <a:ext cx="2520002" cy="118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" y="2636520"/>
            <a:ext cx="222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(Energy Meter selection)</a:t>
            </a:r>
            <a:endParaRPr lang="en-IN" sz="1200" dirty="0"/>
          </a:p>
        </p:txBody>
      </p:sp>
      <p:cxnSp>
        <p:nvCxnSpPr>
          <p:cNvPr id="29" name="Straight Arrow Connector 28"/>
          <p:cNvCxnSpPr>
            <a:stCxn id="20" idx="0"/>
            <a:endCxn id="5" idx="2"/>
          </p:cNvCxnSpPr>
          <p:nvPr/>
        </p:nvCxnSpPr>
        <p:spPr>
          <a:xfrm flipV="1">
            <a:off x="1070212" y="2954570"/>
            <a:ext cx="0" cy="6900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05600" y="1963970"/>
            <a:ext cx="1535373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292203" y="2132741"/>
            <a:ext cx="141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2203" y="2312291"/>
            <a:ext cx="141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287369" y="2492213"/>
            <a:ext cx="141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92203" y="2766539"/>
            <a:ext cx="141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07949" y="1847506"/>
            <a:ext cx="78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FabNo</a:t>
            </a:r>
            <a:endParaRPr lang="en-IN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607949" y="2098580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IMEI No</a:t>
            </a:r>
            <a:endParaRPr lang="en-IN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287369" y="2519469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Machine_detail_2</a:t>
            </a:r>
            <a:endParaRPr lang="en-IN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282535" y="2276632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Machine_detail_1</a:t>
            </a:r>
            <a:endParaRPr lang="en-IN" sz="1200" dirty="0"/>
          </a:p>
        </p:txBody>
      </p:sp>
      <p:cxnSp>
        <p:nvCxnSpPr>
          <p:cNvPr id="61" name="Elbow Connector 60"/>
          <p:cNvCxnSpPr>
            <a:stCxn id="32" idx="2"/>
            <a:endCxn id="7" idx="2"/>
          </p:cNvCxnSpPr>
          <p:nvPr/>
        </p:nvCxnSpPr>
        <p:spPr>
          <a:xfrm rot="5400000">
            <a:off x="5987245" y="1468528"/>
            <a:ext cx="12700" cy="2972085"/>
          </a:xfrm>
          <a:prstGeom prst="bentConnector3">
            <a:avLst>
              <a:gd name="adj1" fmla="val 7817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24968" y="3249035"/>
            <a:ext cx="222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Sending Configuration files</a:t>
            </a:r>
          </a:p>
          <a:p>
            <a:r>
              <a:rPr lang="en-IN" sz="1200" dirty="0" smtClean="0"/>
              <a:t>1.Modbus.cfg</a:t>
            </a:r>
          </a:p>
          <a:p>
            <a:r>
              <a:rPr lang="en-IN" sz="1200" dirty="0" smtClean="0"/>
              <a:t>2.tag_parser.json </a:t>
            </a:r>
            <a:endParaRPr lang="en-IN" sz="1200" dirty="0"/>
          </a:p>
        </p:txBody>
      </p:sp>
      <p:sp>
        <p:nvSpPr>
          <p:cNvPr id="66" name="Oval 65"/>
          <p:cNvSpPr/>
          <p:nvPr/>
        </p:nvSpPr>
        <p:spPr>
          <a:xfrm>
            <a:off x="3089227" y="1638320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6243566" y="1611788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8" name="Oval 67"/>
          <p:cNvSpPr/>
          <p:nvPr/>
        </p:nvSpPr>
        <p:spPr>
          <a:xfrm>
            <a:off x="6891029" y="3537881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6700766" y="4495800"/>
            <a:ext cx="182197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Assembly Line Registration confirmation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48600" y="2948220"/>
            <a:ext cx="0" cy="154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988963" y="4011253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159224" y="5914793"/>
            <a:ext cx="814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Once Gateway Registered, Test SIM should be removed from the Gateway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049352" y="59759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3847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Assembly line – Background process 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1752600"/>
            <a:ext cx="1535373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172200" y="1752600"/>
            <a:ext cx="1535373" cy="1541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CCS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72200" y="3657600"/>
            <a:ext cx="1535373" cy="1541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CRM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40173" y="1891099"/>
            <a:ext cx="4332027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02324" y="1595903"/>
            <a:ext cx="4065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Sending </a:t>
            </a:r>
            <a:r>
              <a:rPr lang="en-IN" sz="1200" dirty="0" err="1" smtClean="0"/>
              <a:t>Air~Alert</a:t>
            </a:r>
            <a:r>
              <a:rPr lang="en-IN" sz="1200" dirty="0" smtClean="0"/>
              <a:t> Registered information to CCS (</a:t>
            </a:r>
            <a:r>
              <a:rPr lang="en-IN" sz="1200" dirty="0" err="1" smtClean="0"/>
              <a:t>fabNo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840173" y="2895600"/>
            <a:ext cx="4332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81300" y="2009001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Requesting the Compressor data</a:t>
            </a:r>
            <a:endParaRPr lang="en-IN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56095" y="2343685"/>
            <a:ext cx="4332027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1300" y="2586185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Sending compressor data to PTC</a:t>
            </a:r>
            <a:endParaRPr lang="en-IN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35624" y="4270529"/>
            <a:ext cx="4332027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9444" y="3886201"/>
            <a:ext cx="4065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Sending </a:t>
            </a:r>
            <a:r>
              <a:rPr lang="en-IN" sz="1200" dirty="0" err="1" smtClean="0"/>
              <a:t>Air~Alert</a:t>
            </a:r>
            <a:r>
              <a:rPr lang="en-IN" sz="1200" dirty="0" smtClean="0"/>
              <a:t> Registered information to CRM (</a:t>
            </a:r>
            <a:r>
              <a:rPr lang="en-IN" sz="1200" dirty="0" err="1" smtClean="0"/>
              <a:t>fabNo</a:t>
            </a:r>
            <a:r>
              <a:rPr lang="en-IN" sz="1200" dirty="0" smtClean="0"/>
              <a:t>)</a:t>
            </a:r>
            <a:endParaRPr lang="en-IN" sz="1200" dirty="0"/>
          </a:p>
        </p:txBody>
      </p:sp>
      <p:sp>
        <p:nvSpPr>
          <p:cNvPr id="30" name="Oval 29"/>
          <p:cNvSpPr/>
          <p:nvPr/>
        </p:nvSpPr>
        <p:spPr>
          <a:xfrm>
            <a:off x="5597571" y="1170947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5581650" y="1968206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5581650" y="3431296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12406" y="1829035"/>
            <a:ext cx="127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CCS will store this </a:t>
            </a:r>
            <a:r>
              <a:rPr lang="en-IN" sz="1200" b="1" dirty="0" err="1" smtClean="0"/>
              <a:t>fabNo</a:t>
            </a:r>
            <a:r>
              <a:rPr lang="en-IN" sz="1200" dirty="0" smtClean="0"/>
              <a:t> for further communication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7" y="3684265"/>
            <a:ext cx="125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CRM will store this </a:t>
            </a:r>
            <a:r>
              <a:rPr lang="en-IN" sz="1200" b="1" dirty="0" err="1" smtClean="0"/>
              <a:t>fabNo</a:t>
            </a:r>
            <a:r>
              <a:rPr lang="en-IN" sz="1200" dirty="0" smtClean="0"/>
              <a:t> for further communication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111457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75552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During Commissioning  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9070" y="2057400"/>
            <a:ext cx="1535373" cy="7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CCS/CRM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773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Commissioning call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70597" y="2057400"/>
            <a:ext cx="1535373" cy="7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1705970" y="2447015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9618" y="2650236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Enters the below details</a:t>
            </a:r>
          </a:p>
          <a:p>
            <a:r>
              <a:rPr lang="en-IN" sz="1200" dirty="0" smtClean="0"/>
              <a:t>-&gt; Customer Information</a:t>
            </a:r>
          </a:p>
          <a:p>
            <a:r>
              <a:rPr lang="en-IN" sz="1200" dirty="0" smtClean="0"/>
              <a:t>-&gt; Dealer Information</a:t>
            </a:r>
          </a:p>
          <a:p>
            <a:r>
              <a:rPr lang="en-IN" sz="1200" dirty="0" smtClean="0"/>
              <a:t>-&gt; </a:t>
            </a:r>
            <a:r>
              <a:rPr lang="en-IN" sz="1200" dirty="0" err="1" smtClean="0"/>
              <a:t>Air~ALERT</a:t>
            </a:r>
            <a:r>
              <a:rPr lang="en-IN" sz="1200" dirty="0" smtClean="0"/>
              <a:t> Retrofitted </a:t>
            </a:r>
          </a:p>
          <a:p>
            <a:r>
              <a:rPr lang="en-IN" sz="1200" dirty="0" smtClean="0">
                <a:solidFill>
                  <a:srgbClr val="FF0000"/>
                </a:solidFill>
              </a:rPr>
              <a:t>-&gt; SIM Serial No</a:t>
            </a:r>
          </a:p>
          <a:p>
            <a:r>
              <a:rPr lang="en-IN" sz="1200" dirty="0" smtClean="0">
                <a:solidFill>
                  <a:srgbClr val="FF0000"/>
                </a:solidFill>
              </a:rPr>
              <a:t>-&gt; SIM No </a:t>
            </a:r>
          </a:p>
          <a:p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7331406" y="2057400"/>
            <a:ext cx="1535373" cy="7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5184443" y="2447015"/>
            <a:ext cx="2146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8306" y="2694296"/>
            <a:ext cx="220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the below details</a:t>
            </a:r>
          </a:p>
          <a:p>
            <a:r>
              <a:rPr lang="en-IN" sz="1200" dirty="0" smtClean="0"/>
              <a:t>-&gt; Customer Information</a:t>
            </a:r>
          </a:p>
          <a:p>
            <a:r>
              <a:rPr lang="en-IN" sz="1200" dirty="0" smtClean="0"/>
              <a:t>-&gt; Dealer Information</a:t>
            </a:r>
          </a:p>
          <a:p>
            <a:r>
              <a:rPr lang="en-IN" sz="1200" dirty="0" smtClean="0"/>
              <a:t>-&gt; SE details </a:t>
            </a:r>
          </a:p>
          <a:p>
            <a:r>
              <a:rPr lang="en-IN" sz="1200" dirty="0" smtClean="0"/>
              <a:t>-&gt; ASM details</a:t>
            </a:r>
          </a:p>
          <a:p>
            <a:r>
              <a:rPr lang="en-IN" sz="1200" dirty="0" smtClean="0"/>
              <a:t>-&gt; RSM details</a:t>
            </a:r>
          </a:p>
          <a:p>
            <a:r>
              <a:rPr lang="en-IN" sz="1200" dirty="0" smtClean="0"/>
              <a:t>-&gt; CH details</a:t>
            </a:r>
          </a:p>
          <a:p>
            <a:r>
              <a:rPr lang="en-IN" sz="1200" dirty="0" smtClean="0"/>
              <a:t>-&gt; Warranty status</a:t>
            </a:r>
          </a:p>
          <a:p>
            <a:r>
              <a:rPr lang="en-IN" sz="1200" dirty="0" smtClean="0"/>
              <a:t>-&gt; Key Customer </a:t>
            </a:r>
          </a:p>
          <a:p>
            <a:r>
              <a:rPr lang="en-IN" sz="1200" dirty="0" smtClean="0"/>
              <a:t>-&gt; </a:t>
            </a:r>
            <a:r>
              <a:rPr lang="en-IN" sz="1200" dirty="0" err="1" smtClean="0"/>
              <a:t>Air~ALERT</a:t>
            </a:r>
            <a:r>
              <a:rPr lang="en-IN" sz="1200" dirty="0" smtClean="0"/>
              <a:t> Retrofitted </a:t>
            </a:r>
          </a:p>
          <a:p>
            <a:r>
              <a:rPr lang="en-IN" sz="1200" dirty="0" smtClean="0">
                <a:solidFill>
                  <a:srgbClr val="FF0000"/>
                </a:solidFill>
              </a:rPr>
              <a:t>-&gt; SIM Serial No</a:t>
            </a:r>
          </a:p>
          <a:p>
            <a:r>
              <a:rPr lang="en-IN" sz="1200" dirty="0" smtClean="0">
                <a:solidFill>
                  <a:srgbClr val="FF0000"/>
                </a:solidFill>
              </a:rPr>
              <a:t>-&gt; SIM No </a:t>
            </a:r>
          </a:p>
          <a:p>
            <a:endParaRPr lang="en-IN" sz="1200" dirty="0"/>
          </a:p>
        </p:txBody>
      </p:sp>
      <p:sp>
        <p:nvSpPr>
          <p:cNvPr id="18" name="Oval 17"/>
          <p:cNvSpPr/>
          <p:nvPr/>
        </p:nvSpPr>
        <p:spPr>
          <a:xfrm>
            <a:off x="2988007" y="1825747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19" name="Oval 18"/>
          <p:cNvSpPr/>
          <p:nvPr/>
        </p:nvSpPr>
        <p:spPr>
          <a:xfrm>
            <a:off x="6682853" y="1954714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21" name="Elbow Connector 20"/>
          <p:cNvCxnSpPr>
            <a:stCxn id="10" idx="3"/>
            <a:endCxn id="10" idx="2"/>
          </p:cNvCxnSpPr>
          <p:nvPr/>
        </p:nvCxnSpPr>
        <p:spPr>
          <a:xfrm flipH="1">
            <a:off x="8099093" y="2447015"/>
            <a:ext cx="767686" cy="389615"/>
          </a:xfrm>
          <a:prstGeom prst="bentConnector4">
            <a:avLst>
              <a:gd name="adj1" fmla="val -29778"/>
              <a:gd name="adj2" fmla="val 1586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92836" y="3501179"/>
            <a:ext cx="123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Customer /Dealer Credentials will be created </a:t>
            </a:r>
            <a:endParaRPr lang="en-IN" sz="1200" dirty="0"/>
          </a:p>
        </p:txBody>
      </p:sp>
      <p:sp>
        <p:nvSpPr>
          <p:cNvPr id="24" name="Oval 23"/>
          <p:cNvSpPr/>
          <p:nvPr/>
        </p:nvSpPr>
        <p:spPr>
          <a:xfrm>
            <a:off x="8599794" y="3158402"/>
            <a:ext cx="544206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10</a:t>
            </a:r>
            <a:endParaRPr lang="en-IN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5400" y="0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:T002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3555525" y="5393247"/>
            <a:ext cx="1535373" cy="7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 User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14540" y="2816302"/>
            <a:ext cx="569" cy="2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52297" y="4916869"/>
            <a:ext cx="544206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12</a:t>
            </a:r>
            <a:endParaRPr lang="en-IN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30659" y="4823865"/>
            <a:ext cx="185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Share Customer /Dealer Credentials </a:t>
            </a:r>
            <a:endParaRPr lang="en-IN" sz="1200" dirty="0"/>
          </a:p>
        </p:txBody>
      </p:sp>
      <p:cxnSp>
        <p:nvCxnSpPr>
          <p:cNvPr id="26" name="Elbow Connector 25"/>
          <p:cNvCxnSpPr>
            <a:stCxn id="10" idx="0"/>
            <a:endCxn id="4" idx="0"/>
          </p:cNvCxnSpPr>
          <p:nvPr/>
        </p:nvCxnSpPr>
        <p:spPr>
          <a:xfrm rot="16200000" flipV="1">
            <a:off x="6257925" y="216232"/>
            <a:ext cx="12700" cy="36823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46692" y="1410743"/>
            <a:ext cx="544206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11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81279" y="1305705"/>
            <a:ext cx="221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Share Customer /Dealer Credentials to CRM/CCS</a:t>
            </a:r>
            <a:endParaRPr lang="en-IN" sz="1200" dirty="0"/>
          </a:p>
        </p:txBody>
      </p:sp>
      <p:sp>
        <p:nvSpPr>
          <p:cNvPr id="29" name="Rectangle 28"/>
          <p:cNvSpPr/>
          <p:nvPr/>
        </p:nvSpPr>
        <p:spPr>
          <a:xfrm>
            <a:off x="6832125" y="5393247"/>
            <a:ext cx="1535373" cy="779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AirAlert</a:t>
            </a:r>
            <a:r>
              <a:rPr lang="en-IN" dirty="0" smtClean="0"/>
              <a:t> UI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17" idx="3"/>
            <a:endCxn id="29" idx="1"/>
          </p:cNvCxnSpPr>
          <p:nvPr/>
        </p:nvCxnSpPr>
        <p:spPr>
          <a:xfrm>
            <a:off x="5090898" y="5782862"/>
            <a:ext cx="174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89408" y="5988146"/>
            <a:ext cx="544206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13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196953" y="5469667"/>
            <a:ext cx="185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 able to login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2247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52" y="9623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During </a:t>
            </a:r>
            <a:r>
              <a:rPr lang="en-IN" b="1" dirty="0" err="1" smtClean="0">
                <a:solidFill>
                  <a:srgbClr val="FF0000"/>
                </a:solidFill>
              </a:rPr>
              <a:t>LifeCycle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52" y="55789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Hierarchy Management 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5121322" y="1177899"/>
            <a:ext cx="1094095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997122" y="1177899"/>
            <a:ext cx="1094095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CRM/</a:t>
            </a:r>
          </a:p>
          <a:p>
            <a:pPr algn="ctr"/>
            <a:r>
              <a:rPr lang="en-IN" dirty="0" smtClean="0"/>
              <a:t>CCS</a:t>
            </a:r>
            <a:endParaRPr lang="en-IN" dirty="0"/>
          </a:p>
        </p:txBody>
      </p:sp>
      <p:cxnSp>
        <p:nvCxnSpPr>
          <p:cNvPr id="4" name="Straight Arrow Connector 3"/>
          <p:cNvCxnSpPr>
            <a:stCxn id="17" idx="3"/>
            <a:endCxn id="16" idx="1"/>
          </p:cNvCxnSpPr>
          <p:nvPr/>
        </p:nvCxnSpPr>
        <p:spPr>
          <a:xfrm>
            <a:off x="3091217" y="1825599"/>
            <a:ext cx="2030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7" idx="1"/>
            <a:endCxn id="17" idx="2"/>
          </p:cNvCxnSpPr>
          <p:nvPr/>
        </p:nvCxnSpPr>
        <p:spPr>
          <a:xfrm rot="10800000" flipH="1" flipV="1">
            <a:off x="1997122" y="1825599"/>
            <a:ext cx="547048" cy="647700"/>
          </a:xfrm>
          <a:prstGeom prst="bentConnector4">
            <a:avLst>
              <a:gd name="adj1" fmla="val -41788"/>
              <a:gd name="adj2" fmla="val 135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674" y="214944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Changes in Org structure 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68722" y="1522218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Change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2552" y="302235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Device Management – </a:t>
            </a:r>
            <a:r>
              <a:rPr lang="en-IN" b="1" dirty="0" err="1" smtClean="0"/>
              <a:t>Conf</a:t>
            </a:r>
            <a:r>
              <a:rPr lang="en-IN" b="1" dirty="0" smtClean="0"/>
              <a:t> update </a:t>
            </a:r>
            <a:endParaRPr lang="en-IN" b="1" dirty="0"/>
          </a:p>
        </p:txBody>
      </p:sp>
      <p:sp>
        <p:nvSpPr>
          <p:cNvPr id="25" name="Rectangle 24"/>
          <p:cNvSpPr/>
          <p:nvPr/>
        </p:nvSpPr>
        <p:spPr>
          <a:xfrm>
            <a:off x="5142362" y="3752567"/>
            <a:ext cx="1094095" cy="205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18162" y="3752567"/>
            <a:ext cx="1094095" cy="205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Gateway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27042" y="4226770"/>
            <a:ext cx="2030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6" idx="1"/>
            <a:endCxn id="26" idx="2"/>
          </p:cNvCxnSpPr>
          <p:nvPr/>
        </p:nvCxnSpPr>
        <p:spPr>
          <a:xfrm rot="10800000" flipH="1" flipV="1">
            <a:off x="2018162" y="4779175"/>
            <a:ext cx="547048" cy="1026609"/>
          </a:xfrm>
          <a:prstGeom prst="bentConnector4">
            <a:avLst>
              <a:gd name="adj1" fmla="val -41788"/>
              <a:gd name="adj2" fmla="val 1222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416" y="566704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Changes in</a:t>
            </a:r>
          </a:p>
          <a:p>
            <a:r>
              <a:rPr lang="en-IN" sz="1200" dirty="0"/>
              <a:t> </a:t>
            </a:r>
            <a:r>
              <a:rPr lang="en-IN" sz="1200" dirty="0" smtClean="0"/>
              <a:t>Machines details and </a:t>
            </a:r>
          </a:p>
          <a:p>
            <a:r>
              <a:rPr lang="en-IN" sz="1200" dirty="0" smtClean="0"/>
              <a:t>Restart at gateway end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143816" y="3931774"/>
            <a:ext cx="199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Machine detail 1&amp;2</a:t>
            </a:r>
            <a:endParaRPr lang="en-IN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10266" y="4557028"/>
            <a:ext cx="2030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4547" y="4280029"/>
            <a:ext cx="199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</a:t>
            </a:r>
            <a:r>
              <a:rPr lang="en-IN" sz="1200" dirty="0" err="1" smtClean="0"/>
              <a:t>Conf</a:t>
            </a:r>
            <a:r>
              <a:rPr lang="en-IN" sz="1200" dirty="0" smtClean="0"/>
              <a:t> file</a:t>
            </a:r>
            <a:endParaRPr lang="en-IN" sz="1200" dirty="0"/>
          </a:p>
        </p:txBody>
      </p:sp>
      <p:cxnSp>
        <p:nvCxnSpPr>
          <p:cNvPr id="21" name="Elbow Connector 20"/>
          <p:cNvCxnSpPr>
            <a:stCxn id="16" idx="3"/>
            <a:endCxn id="16" idx="2"/>
          </p:cNvCxnSpPr>
          <p:nvPr/>
        </p:nvCxnSpPr>
        <p:spPr>
          <a:xfrm flipH="1">
            <a:off x="5668370" y="1825599"/>
            <a:ext cx="547047" cy="647700"/>
          </a:xfrm>
          <a:prstGeom prst="bentConnector4">
            <a:avLst>
              <a:gd name="adj1" fmla="val -41788"/>
              <a:gd name="adj2" fmla="val 135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2020" y="213438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 the org change </a:t>
            </a:r>
            <a:endParaRPr lang="en-IN" sz="1200" dirty="0"/>
          </a:p>
        </p:txBody>
      </p:sp>
      <p:sp>
        <p:nvSpPr>
          <p:cNvPr id="42" name="Oval 41"/>
          <p:cNvSpPr/>
          <p:nvPr/>
        </p:nvSpPr>
        <p:spPr>
          <a:xfrm>
            <a:off x="986049" y="1759498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3649069" y="1119523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6645322" y="1760076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834216" y="5089125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32" name="Elbow Connector 31"/>
          <p:cNvCxnSpPr>
            <a:stCxn id="25" idx="3"/>
            <a:endCxn id="25" idx="2"/>
          </p:cNvCxnSpPr>
          <p:nvPr/>
        </p:nvCxnSpPr>
        <p:spPr>
          <a:xfrm flipH="1">
            <a:off x="5689410" y="4779176"/>
            <a:ext cx="547047" cy="1026609"/>
          </a:xfrm>
          <a:prstGeom prst="bentConnector4">
            <a:avLst>
              <a:gd name="adj1" fmla="val -41788"/>
              <a:gd name="adj2" fmla="val 1222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37845" y="5205381"/>
            <a:ext cx="199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 Remote/local Thing based on new configuration</a:t>
            </a:r>
            <a:endParaRPr lang="en-IN" sz="1200" dirty="0"/>
          </a:p>
        </p:txBody>
      </p:sp>
      <p:sp>
        <p:nvSpPr>
          <p:cNvPr id="53" name="Oval 52"/>
          <p:cNvSpPr/>
          <p:nvPr/>
        </p:nvSpPr>
        <p:spPr>
          <a:xfrm>
            <a:off x="3808861" y="3470226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6720383" y="4768669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9352" y="59759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:T003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049351" y="3222411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51661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4" y="548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During </a:t>
            </a:r>
            <a:r>
              <a:rPr lang="en-IN" b="1" dirty="0" err="1" smtClean="0">
                <a:solidFill>
                  <a:srgbClr val="FF0000"/>
                </a:solidFill>
              </a:rPr>
              <a:t>LifeCycle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7115" y="1905000"/>
            <a:ext cx="1094095" cy="3054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24310" y="1905000"/>
            <a:ext cx="1094095" cy="3054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8405" y="2286000"/>
            <a:ext cx="2198711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09922" y="1905000"/>
            <a:ext cx="1094095" cy="3054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Gateway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18405" y="1940952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Upload the software as .zip file</a:t>
            </a:r>
            <a:endParaRPr lang="en-IN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18405" y="2894078"/>
            <a:ext cx="219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63327" y="2395587"/>
            <a:ext cx="244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Select the device/s for the software update</a:t>
            </a:r>
            <a:endParaRPr lang="en-IN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1211" y="3207224"/>
            <a:ext cx="219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96310" y="2894078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Transfer the .zip file </a:t>
            </a:r>
            <a:endParaRPr lang="en-IN" sz="1200" dirty="0"/>
          </a:p>
        </p:txBody>
      </p:sp>
      <p:cxnSp>
        <p:nvCxnSpPr>
          <p:cNvPr id="35" name="Elbow Connector 34"/>
          <p:cNvCxnSpPr>
            <a:stCxn id="37" idx="3"/>
            <a:endCxn id="37" idx="2"/>
          </p:cNvCxnSpPr>
          <p:nvPr/>
        </p:nvCxnSpPr>
        <p:spPr>
          <a:xfrm flipH="1">
            <a:off x="7156970" y="3432412"/>
            <a:ext cx="547047" cy="1527412"/>
          </a:xfrm>
          <a:prstGeom prst="bentConnector4">
            <a:avLst>
              <a:gd name="adj1" fmla="val -41788"/>
              <a:gd name="adj2" fmla="val 1149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97242" y="3734453"/>
            <a:ext cx="244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 </a:t>
            </a:r>
          </a:p>
          <a:p>
            <a:r>
              <a:rPr lang="en-IN" sz="1200" dirty="0" smtClean="0"/>
              <a:t>the software  </a:t>
            </a:r>
            <a:endParaRPr lang="en-IN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411211" y="4045424"/>
            <a:ext cx="219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5351" y="3730002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update status </a:t>
            </a:r>
            <a:endParaRPr lang="en-IN" sz="1200" dirty="0"/>
          </a:p>
        </p:txBody>
      </p:sp>
      <p:sp>
        <p:nvSpPr>
          <p:cNvPr id="56" name="Oval 55"/>
          <p:cNvSpPr/>
          <p:nvPr/>
        </p:nvSpPr>
        <p:spPr>
          <a:xfrm>
            <a:off x="2707516" y="1515521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6012406" y="2479323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8" name="Oval 57"/>
          <p:cNvSpPr/>
          <p:nvPr/>
        </p:nvSpPr>
        <p:spPr>
          <a:xfrm>
            <a:off x="8179697" y="4325141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59" name="Oval 58"/>
          <p:cNvSpPr/>
          <p:nvPr/>
        </p:nvSpPr>
        <p:spPr>
          <a:xfrm>
            <a:off x="6033589" y="3412455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1049598" y="4341930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Retrieve software update status 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980924" y="167208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:T005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5017" y="895348"/>
            <a:ext cx="5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Device Management – OTA (Firmware/Agent Update) </a:t>
            </a:r>
            <a:endParaRPr lang="en-IN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87130" y="4693802"/>
            <a:ext cx="222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27845" y="3863812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78290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4" y="548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During </a:t>
            </a:r>
            <a:r>
              <a:rPr lang="en-IN" b="1" dirty="0" err="1" smtClean="0">
                <a:solidFill>
                  <a:srgbClr val="FF0000"/>
                </a:solidFill>
              </a:rPr>
              <a:t>LifeCycle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88993" y="1255544"/>
            <a:ext cx="1094095" cy="3392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196188" y="1255544"/>
            <a:ext cx="1094095" cy="3392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0283" y="1636544"/>
            <a:ext cx="2198711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81800" y="1255544"/>
            <a:ext cx="1094095" cy="3392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Gateway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90283" y="1291496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Upload the software as .zip file</a:t>
            </a:r>
            <a:endParaRPr lang="en-IN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0283" y="2244622"/>
            <a:ext cx="219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35205" y="1746131"/>
            <a:ext cx="244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Select the device/s for the software update</a:t>
            </a:r>
            <a:endParaRPr lang="en-IN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83089" y="2557768"/>
            <a:ext cx="219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68188" y="2244622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Transfer the .zip file </a:t>
            </a:r>
            <a:endParaRPr lang="en-IN" sz="1200" dirty="0"/>
          </a:p>
        </p:txBody>
      </p:sp>
      <p:cxnSp>
        <p:nvCxnSpPr>
          <p:cNvPr id="35" name="Elbow Connector 34"/>
          <p:cNvCxnSpPr>
            <a:stCxn id="37" idx="3"/>
            <a:endCxn id="37" idx="2"/>
          </p:cNvCxnSpPr>
          <p:nvPr/>
        </p:nvCxnSpPr>
        <p:spPr>
          <a:xfrm flipH="1">
            <a:off x="7328848" y="2951872"/>
            <a:ext cx="547047" cy="1696328"/>
          </a:xfrm>
          <a:prstGeom prst="bentConnector4">
            <a:avLst>
              <a:gd name="adj1" fmla="val -41788"/>
              <a:gd name="adj2" fmla="val 1134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14250" y="3367484"/>
            <a:ext cx="244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Download </a:t>
            </a:r>
          </a:p>
          <a:p>
            <a:r>
              <a:rPr lang="en-IN" sz="1200" dirty="0" smtClean="0"/>
              <a:t>the .hex file</a:t>
            </a:r>
            <a:endParaRPr lang="en-IN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583089" y="3276600"/>
            <a:ext cx="219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33796" y="2928720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update status </a:t>
            </a:r>
            <a:endParaRPr lang="en-IN" sz="1200" dirty="0"/>
          </a:p>
        </p:txBody>
      </p:sp>
      <p:sp>
        <p:nvSpPr>
          <p:cNvPr id="56" name="Oval 55"/>
          <p:cNvSpPr/>
          <p:nvPr/>
        </p:nvSpPr>
        <p:spPr>
          <a:xfrm>
            <a:off x="2944577" y="879222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7" name="Oval 56"/>
          <p:cNvSpPr/>
          <p:nvPr/>
        </p:nvSpPr>
        <p:spPr>
          <a:xfrm>
            <a:off x="6184284" y="1829867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8" name="Oval 57"/>
          <p:cNvSpPr/>
          <p:nvPr/>
        </p:nvSpPr>
        <p:spPr>
          <a:xfrm>
            <a:off x="8285046" y="2812802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59" name="Oval 58"/>
          <p:cNvSpPr/>
          <p:nvPr/>
        </p:nvSpPr>
        <p:spPr>
          <a:xfrm>
            <a:off x="6227218" y="2635101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1335204" y="2908659"/>
            <a:ext cx="244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</a:t>
            </a:r>
            <a:r>
              <a:rPr lang="en-IN" sz="1200" b="1" dirty="0" smtClean="0"/>
              <a:t>“Firmware update pending” </a:t>
            </a:r>
            <a:r>
              <a:rPr lang="en-IN" sz="1200" dirty="0" smtClean="0"/>
              <a:t>Notification to user 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980924" y="167208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:T005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3644" y="461044"/>
            <a:ext cx="5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Device Management – OTA (Neuron Update) </a:t>
            </a:r>
            <a:endParaRPr lang="en-IN" b="1" dirty="0"/>
          </a:p>
        </p:txBody>
      </p:sp>
      <p:sp>
        <p:nvSpPr>
          <p:cNvPr id="25" name="Oval 24"/>
          <p:cNvSpPr/>
          <p:nvPr/>
        </p:nvSpPr>
        <p:spPr>
          <a:xfrm>
            <a:off x="2961635" y="2557768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81800" y="5330364"/>
            <a:ext cx="1157641" cy="1240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Neuron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301511" y="3435140"/>
            <a:ext cx="2187481" cy="2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01511" y="4114800"/>
            <a:ext cx="218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9007" y="3794188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 Trigger </a:t>
            </a:r>
            <a:r>
              <a:rPr lang="en-IN" sz="1200" b="1" dirty="0" smtClean="0"/>
              <a:t>“Update Now”</a:t>
            </a:r>
            <a:endParaRPr lang="en-IN" sz="1200" b="1" dirty="0"/>
          </a:p>
        </p:txBody>
      </p:sp>
      <p:sp>
        <p:nvSpPr>
          <p:cNvPr id="38" name="Oval 37"/>
          <p:cNvSpPr/>
          <p:nvPr/>
        </p:nvSpPr>
        <p:spPr>
          <a:xfrm>
            <a:off x="2895742" y="3456270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83088" y="4071187"/>
            <a:ext cx="219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83088" y="3753544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Start </a:t>
            </a:r>
            <a:r>
              <a:rPr lang="en-IN" sz="1200" dirty="0" err="1" smtClean="0"/>
              <a:t>Bootloader</a:t>
            </a:r>
            <a:r>
              <a:rPr lang="en-IN" sz="1200" dirty="0" smtClean="0"/>
              <a:t> Application</a:t>
            </a:r>
            <a:endParaRPr lang="en-IN" sz="1200" dirty="0"/>
          </a:p>
        </p:txBody>
      </p:sp>
      <p:sp>
        <p:nvSpPr>
          <p:cNvPr id="41" name="Oval 40"/>
          <p:cNvSpPr/>
          <p:nvPr/>
        </p:nvSpPr>
        <p:spPr>
          <a:xfrm>
            <a:off x="6195937" y="3391744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8405" y="5518988"/>
            <a:ext cx="244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 Initiate the controller to </a:t>
            </a:r>
            <a:r>
              <a:rPr lang="en-IN" sz="1200" dirty="0" err="1" smtClean="0"/>
              <a:t>bootloader</a:t>
            </a:r>
            <a:r>
              <a:rPr lang="en-IN" sz="1200" dirty="0" smtClean="0"/>
              <a:t> mode </a:t>
            </a:r>
            <a:endParaRPr lang="en-IN" sz="1200" dirty="0"/>
          </a:p>
        </p:txBody>
      </p:sp>
      <p:sp>
        <p:nvSpPr>
          <p:cNvPr id="22" name="Oval 21"/>
          <p:cNvSpPr/>
          <p:nvPr/>
        </p:nvSpPr>
        <p:spPr>
          <a:xfrm>
            <a:off x="3978892" y="5497318"/>
            <a:ext cx="301956" cy="232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/>
          <p:cNvCxnSpPr>
            <a:stCxn id="22" idx="4"/>
          </p:cNvCxnSpPr>
          <p:nvPr/>
        </p:nvCxnSpPr>
        <p:spPr>
          <a:xfrm flipH="1">
            <a:off x="4128448" y="5729554"/>
            <a:ext cx="1422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47616" y="5881954"/>
            <a:ext cx="180832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28448" y="5881954"/>
            <a:ext cx="152400" cy="79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965810" y="6262954"/>
            <a:ext cx="180832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46642" y="6262954"/>
            <a:ext cx="152400" cy="79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99042" y="6096000"/>
            <a:ext cx="2482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15237" y="6162900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023551" y="4648200"/>
            <a:ext cx="31773" cy="6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227218" y="4676938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98340" y="5043394"/>
            <a:ext cx="30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Transfer the .hex file</a:t>
            </a:r>
            <a:endParaRPr lang="en-IN" sz="1200" dirty="0"/>
          </a:p>
        </p:txBody>
      </p:sp>
      <p:cxnSp>
        <p:nvCxnSpPr>
          <p:cNvPr id="66" name="Elbow Connector 65"/>
          <p:cNvCxnSpPr>
            <a:stCxn id="27" idx="3"/>
            <a:endCxn id="27" idx="2"/>
          </p:cNvCxnSpPr>
          <p:nvPr/>
        </p:nvCxnSpPr>
        <p:spPr>
          <a:xfrm flipH="1">
            <a:off x="7360621" y="5950424"/>
            <a:ext cx="578820" cy="620059"/>
          </a:xfrm>
          <a:prstGeom prst="bentConnector4">
            <a:avLst>
              <a:gd name="adj1" fmla="val -39494"/>
              <a:gd name="adj2" fmla="val 1368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244813" y="5456042"/>
            <a:ext cx="537666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10</a:t>
            </a:r>
            <a:endParaRPr lang="en-IN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8148804" y="6096001"/>
            <a:ext cx="99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Neuron update the software</a:t>
            </a:r>
            <a:endParaRPr lang="en-IN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650031" y="4658172"/>
            <a:ext cx="0" cy="65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825924" y="4690405"/>
            <a:ext cx="537666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11</a:t>
            </a:r>
            <a:endParaRPr lang="en-IN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546003" y="5043394"/>
            <a:ext cx="2753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 version change</a:t>
            </a:r>
            <a:endParaRPr lang="en-IN" sz="12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4583088" y="4343400"/>
            <a:ext cx="219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33796" y="4103045"/>
            <a:ext cx="2753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Update version change</a:t>
            </a:r>
            <a:endParaRPr lang="en-IN" sz="12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301512" y="4380044"/>
            <a:ext cx="2187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60441" y="4414814"/>
            <a:ext cx="244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 Notified as </a:t>
            </a:r>
            <a:r>
              <a:rPr lang="en-IN" sz="1200" b="1" dirty="0" smtClean="0"/>
              <a:t>“Updated”</a:t>
            </a:r>
            <a:endParaRPr lang="en-IN" sz="1200" b="1" dirty="0"/>
          </a:p>
        </p:txBody>
      </p:sp>
      <p:sp>
        <p:nvSpPr>
          <p:cNvPr id="86" name="Oval 85"/>
          <p:cNvSpPr/>
          <p:nvPr/>
        </p:nvSpPr>
        <p:spPr>
          <a:xfrm>
            <a:off x="2816911" y="4723672"/>
            <a:ext cx="537666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12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8999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4" y="548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During </a:t>
            </a:r>
            <a:r>
              <a:rPr lang="en-IN" b="1" dirty="0" err="1" smtClean="0">
                <a:solidFill>
                  <a:srgbClr val="FF0000"/>
                </a:solidFill>
              </a:rPr>
              <a:t>LifeCycle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44" y="4610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Rule Management 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1094095" cy="3054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19600" y="1524000"/>
            <a:ext cx="1094095" cy="3054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PTC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9895" y="2286000"/>
            <a:ext cx="2639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6491" y="1050356"/>
            <a:ext cx="1996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Set Pre-calculation value based on</a:t>
            </a:r>
          </a:p>
          <a:p>
            <a:r>
              <a:rPr lang="en-IN" sz="1200" dirty="0" smtClean="0"/>
              <a:t>-&gt; Median      </a:t>
            </a:r>
            <a:r>
              <a:rPr lang="en-IN" sz="1200" dirty="0" smtClean="0">
                <a:solidFill>
                  <a:srgbClr val="FF0000"/>
                </a:solidFill>
              </a:rPr>
              <a:t>-&gt; 2 </a:t>
            </a:r>
            <a:r>
              <a:rPr lang="en-IN" sz="1200" dirty="0" err="1" smtClean="0">
                <a:solidFill>
                  <a:srgbClr val="FF0000"/>
                </a:solidFill>
              </a:rPr>
              <a:t>hrs</a:t>
            </a:r>
            <a:endParaRPr lang="en-IN" sz="1200" dirty="0" smtClean="0">
              <a:solidFill>
                <a:srgbClr val="FF0000"/>
              </a:solidFill>
            </a:endParaRPr>
          </a:p>
          <a:p>
            <a:r>
              <a:rPr lang="en-IN" sz="1200" dirty="0" smtClean="0"/>
              <a:t>-&gt; Average     -&gt; 8 </a:t>
            </a:r>
            <a:r>
              <a:rPr lang="en-IN" sz="1200" dirty="0" err="1" smtClean="0"/>
              <a:t>hrs</a:t>
            </a:r>
            <a:endParaRPr lang="en-IN" sz="1200" dirty="0" smtClean="0"/>
          </a:p>
          <a:p>
            <a:r>
              <a:rPr lang="en-IN" sz="1200" dirty="0" smtClean="0"/>
              <a:t>-&gt; count         -&gt; 16 </a:t>
            </a:r>
            <a:r>
              <a:rPr lang="en-IN" sz="1200" dirty="0" err="1" smtClean="0"/>
              <a:t>hrs</a:t>
            </a:r>
            <a:endParaRPr lang="en-IN" sz="1200" dirty="0" smtClean="0"/>
          </a:p>
          <a:p>
            <a:r>
              <a:rPr lang="en-IN" sz="1200" dirty="0"/>
              <a:t> </a:t>
            </a:r>
            <a:r>
              <a:rPr lang="en-IN" sz="1200" dirty="0" smtClean="0"/>
              <a:t>                     -&gt; 24 </a:t>
            </a:r>
            <a:r>
              <a:rPr lang="en-IN" sz="1200" dirty="0" err="1" smtClean="0"/>
              <a:t>hrs</a:t>
            </a:r>
            <a:endParaRPr lang="en-IN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79895" y="2895600"/>
            <a:ext cx="2639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78213" y="3030882"/>
            <a:ext cx="2293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Set Rule condition based on the filters</a:t>
            </a:r>
          </a:p>
          <a:p>
            <a:r>
              <a:rPr lang="en-US" sz="1200" dirty="0" smtClean="0"/>
              <a:t>-&gt; </a:t>
            </a:r>
            <a:r>
              <a:rPr lang="en-US" sz="1200" dirty="0" err="1" smtClean="0"/>
              <a:t>FabNo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-&gt; Product </a:t>
            </a:r>
            <a:r>
              <a:rPr lang="en-US" sz="1200" dirty="0"/>
              <a:t>group</a:t>
            </a:r>
            <a:br>
              <a:rPr lang="en-US" sz="1200" dirty="0"/>
            </a:br>
            <a:r>
              <a:rPr lang="en-US" sz="1200" dirty="0" smtClean="0"/>
              <a:t>-&gt; Machine </a:t>
            </a:r>
            <a:r>
              <a:rPr lang="en-US" sz="1200" dirty="0"/>
              <a:t>variant</a:t>
            </a:r>
            <a:br>
              <a:rPr lang="en-US" sz="1200" dirty="0"/>
            </a:br>
            <a:r>
              <a:rPr lang="en-US" sz="1200" dirty="0" smtClean="0"/>
              <a:t>-&gt; Rated </a:t>
            </a:r>
            <a:r>
              <a:rPr lang="en-US" sz="1200" dirty="0"/>
              <a:t>Power – KW based</a:t>
            </a:r>
            <a:br>
              <a:rPr lang="en-US" sz="1200" dirty="0"/>
            </a:br>
            <a:r>
              <a:rPr lang="en-US" sz="1200" dirty="0" smtClean="0"/>
              <a:t>-&gt; Rated </a:t>
            </a:r>
            <a:r>
              <a:rPr lang="en-US" sz="1200" dirty="0"/>
              <a:t>pressure</a:t>
            </a:r>
            <a:br>
              <a:rPr lang="en-US" sz="1200" dirty="0"/>
            </a:br>
            <a:r>
              <a:rPr lang="en-US" sz="1200" dirty="0" smtClean="0"/>
              <a:t>-&gt; Operating </a:t>
            </a:r>
            <a:r>
              <a:rPr lang="en-US" sz="1200" dirty="0"/>
              <a:t>Voltage</a:t>
            </a:r>
            <a:br>
              <a:rPr lang="en-US" sz="1200" dirty="0"/>
            </a:br>
            <a:r>
              <a:rPr lang="en-US" sz="1200" dirty="0" smtClean="0"/>
              <a:t>-&gt; Operating </a:t>
            </a:r>
            <a:r>
              <a:rPr lang="en-US" sz="1200" dirty="0"/>
              <a:t>Frequency</a:t>
            </a:r>
            <a:br>
              <a:rPr lang="en-US" sz="1200" dirty="0"/>
            </a:br>
            <a:r>
              <a:rPr lang="en-US" sz="1200" dirty="0" smtClean="0"/>
              <a:t>-&gt; Rated </a:t>
            </a:r>
            <a:r>
              <a:rPr lang="en-US" sz="1200" dirty="0"/>
              <a:t>CFM</a:t>
            </a:r>
            <a:br>
              <a:rPr lang="en-US" sz="1200" dirty="0"/>
            </a:br>
            <a:r>
              <a:rPr lang="en-US" sz="1200" dirty="0" smtClean="0"/>
              <a:t>-&gt; Area </a:t>
            </a:r>
            <a:r>
              <a:rPr lang="en-US" sz="1200" dirty="0"/>
              <a:t>- from CRM</a:t>
            </a:r>
            <a:br>
              <a:rPr lang="en-US" sz="1200" dirty="0"/>
            </a:br>
            <a:r>
              <a:rPr lang="en-US" sz="1200" dirty="0" smtClean="0"/>
              <a:t>-&gt; Region </a:t>
            </a:r>
            <a:r>
              <a:rPr lang="en-US" sz="1200" dirty="0"/>
              <a:t>- from CRM</a:t>
            </a:r>
            <a:br>
              <a:rPr lang="en-US" sz="1200" dirty="0"/>
            </a:br>
            <a:r>
              <a:rPr lang="en-US" sz="1200" dirty="0" smtClean="0"/>
              <a:t>-&gt; Country </a:t>
            </a:r>
            <a:r>
              <a:rPr lang="en-US" sz="1200" dirty="0"/>
              <a:t>- from CRM</a:t>
            </a:r>
            <a:br>
              <a:rPr lang="en-US" sz="1200" dirty="0"/>
            </a:br>
            <a:r>
              <a:rPr lang="en-US" sz="1200" dirty="0" smtClean="0"/>
              <a:t>-&gt; </a:t>
            </a:r>
            <a:r>
              <a:rPr lang="en-US" sz="1200" dirty="0" err="1" smtClean="0"/>
              <a:t>Warrantly</a:t>
            </a:r>
            <a:r>
              <a:rPr lang="en-US" sz="1200" dirty="0" smtClean="0"/>
              <a:t> </a:t>
            </a:r>
            <a:r>
              <a:rPr lang="en-US" sz="1200" dirty="0"/>
              <a:t>status - from CRM</a:t>
            </a:r>
            <a:br>
              <a:rPr lang="en-US" sz="1200" dirty="0"/>
            </a:br>
            <a:r>
              <a:rPr lang="en-US" sz="1200" dirty="0" smtClean="0"/>
              <a:t>-&gt; </a:t>
            </a:r>
            <a:r>
              <a:rPr lang="en-US" sz="1200" dirty="0" err="1" smtClean="0"/>
              <a:t>KeyCustomer</a:t>
            </a:r>
            <a:r>
              <a:rPr lang="en-US" sz="1200" dirty="0" smtClean="0"/>
              <a:t> </a:t>
            </a:r>
            <a:r>
              <a:rPr lang="en-US" sz="1200" dirty="0"/>
              <a:t>- from CRM</a:t>
            </a:r>
          </a:p>
          <a:p>
            <a:endParaRPr lang="en-IN" sz="1200" dirty="0" smtClean="0"/>
          </a:p>
        </p:txBody>
      </p:sp>
      <p:cxnSp>
        <p:nvCxnSpPr>
          <p:cNvPr id="12" name="Elbow Connector 11"/>
          <p:cNvCxnSpPr>
            <a:stCxn id="5" idx="3"/>
            <a:endCxn id="5" idx="2"/>
          </p:cNvCxnSpPr>
          <p:nvPr/>
        </p:nvCxnSpPr>
        <p:spPr>
          <a:xfrm flipH="1">
            <a:off x="4966648" y="3051412"/>
            <a:ext cx="547047" cy="1527412"/>
          </a:xfrm>
          <a:prstGeom prst="bentConnector4">
            <a:avLst>
              <a:gd name="adj1" fmla="val -41788"/>
              <a:gd name="adj2" fmla="val 1149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72400" y="1530824"/>
            <a:ext cx="1094095" cy="3054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CRM/</a:t>
            </a:r>
          </a:p>
          <a:p>
            <a:pPr algn="ctr"/>
            <a:r>
              <a:rPr lang="en-IN" dirty="0" smtClean="0"/>
              <a:t>CCS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13695" y="3429000"/>
            <a:ext cx="2258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71547" y="310170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Call creation</a:t>
            </a:r>
            <a:endParaRPr lang="en-IN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13694" y="4267200"/>
            <a:ext cx="2258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05241" y="39902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Call Closure</a:t>
            </a:r>
            <a:endParaRPr lang="en-IN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13694" y="3815118"/>
            <a:ext cx="2258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24150" y="3540963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Ticket No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2019" y="4933666"/>
            <a:ext cx="1423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Rule execution</a:t>
            </a:r>
            <a:endParaRPr lang="en-IN" sz="1200" dirty="0"/>
          </a:p>
        </p:txBody>
      </p:sp>
      <p:sp>
        <p:nvSpPr>
          <p:cNvPr id="26" name="Oval 25"/>
          <p:cNvSpPr/>
          <p:nvPr/>
        </p:nvSpPr>
        <p:spPr>
          <a:xfrm>
            <a:off x="3951027" y="798385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3802178" y="3341060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5240171" y="5210665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7086600" y="2785860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7173604" y="3867910"/>
            <a:ext cx="457200" cy="368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217534" y="85664"/>
            <a:ext cx="279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Test case ID :T006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0552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4" y="548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During </a:t>
            </a:r>
            <a:r>
              <a:rPr lang="en-IN" b="1" dirty="0" err="1" smtClean="0">
                <a:solidFill>
                  <a:srgbClr val="FF0000"/>
                </a:solidFill>
              </a:rPr>
              <a:t>LifeCycle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10544" y="28194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Alert Management 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493711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10682</TotalTime>
  <Words>913</Words>
  <Application>Microsoft Office PowerPoint</Application>
  <PresentationFormat>On-screen Show (4:3)</PresentationFormat>
  <Paragraphs>248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DejaVu Sans</vt:lpstr>
      <vt:lpstr>StarSymbol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Babu Jayabalan</cp:lastModifiedBy>
  <cp:revision>570</cp:revision>
  <dcterms:modified xsi:type="dcterms:W3CDTF">2020-12-30T14:43:41Z</dcterms:modified>
</cp:coreProperties>
</file>