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9" r:id="rId3"/>
    <p:sldId id="256" r:id="rId4"/>
    <p:sldId id="257" r:id="rId5"/>
    <p:sldId id="258" r:id="rId6"/>
    <p:sldId id="259" r:id="rId7"/>
    <p:sldId id="260" r:id="rId8"/>
    <p:sldId id="261" r:id="rId9"/>
    <p:sldId id="262" r:id="rId10"/>
    <p:sldId id="264" r:id="rId11"/>
    <p:sldId id="265" r:id="rId12"/>
    <p:sldId id="266" r:id="rId13"/>
    <p:sldId id="267" r:id="rId14"/>
    <p:sldId id="268" r:id="rId15"/>
    <p:sldId id="269" r:id="rId16"/>
    <p:sldId id="272" r:id="rId17"/>
    <p:sldId id="273" r:id="rId18"/>
    <p:sldId id="274" r:id="rId19"/>
    <p:sldId id="275" r:id="rId20"/>
    <p:sldId id="276" r:id="rId21"/>
    <p:sldId id="270" r:id="rId22"/>
    <p:sldId id="284" r:id="rId23"/>
    <p:sldId id="285" r:id="rId24"/>
    <p:sldId id="283" r:id="rId25"/>
    <p:sldId id="286" r:id="rId26"/>
    <p:sldId id="279" r:id="rId27"/>
    <p:sldId id="282" r:id="rId28"/>
    <p:sldId id="281" r:id="rId29"/>
    <p:sldId id="287" r:id="rId30"/>
    <p:sldId id="2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0FD955C-2417-4760-8E71-EBDDE1BAAF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8408B-C072-4A96-BA2A-F4E65BCE441E}"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0FD955C-2417-4760-8E71-EBDDE1BAAF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8408B-C072-4A96-BA2A-F4E65BCE441E}"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0FD955C-2417-4760-8E71-EBDDE1BAAF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8408B-C072-4A96-BA2A-F4E65BCE441E}"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0FD955C-2417-4760-8E71-EBDDE1BAAF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8408B-C072-4A96-BA2A-F4E65BCE441E}"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0FD955C-2417-4760-8E71-EBDDE1BAAF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8408B-C072-4A96-BA2A-F4E65BCE441E}"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10FD955C-2417-4760-8E71-EBDDE1BAAF2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68408B-C072-4A96-BA2A-F4E65BCE441E}"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10FD955C-2417-4760-8E71-EBDDE1BAAF25}"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68408B-C072-4A96-BA2A-F4E65BCE441E}"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0FD955C-2417-4760-8E71-EBDDE1BAAF25}"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68408B-C072-4A96-BA2A-F4E65BCE441E}"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FD955C-2417-4760-8E71-EBDDE1BAAF25}"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868408B-C072-4A96-BA2A-F4E65BCE441E}"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0FD955C-2417-4760-8E71-EBDDE1BAAF2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68408B-C072-4A96-BA2A-F4E65BCE441E}"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0FD955C-2417-4760-8E71-EBDDE1BAAF2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68408B-C072-4A96-BA2A-F4E65BCE441E}"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FD955C-2417-4760-8E71-EBDDE1BAAF25}"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8408B-C072-4A96-BA2A-F4E65BCE441E}"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46760" y="1767205"/>
            <a:ext cx="10515600" cy="1325563"/>
          </a:xfrm>
        </p:spPr>
        <p:txBody>
          <a:bodyPr/>
          <a:p>
            <a:pPr algn="ctr"/>
            <a:r>
              <a:rPr lang="en-US" b="1"/>
              <a:t>welcome</a:t>
            </a:r>
            <a:endParaRPr lang="en-US" b="1"/>
          </a:p>
        </p:txBody>
      </p:sp>
      <p:sp>
        <p:nvSpPr>
          <p:cNvPr id="3" name="Content Placeholder 2"/>
          <p:cNvSpPr>
            <a:spLocks noGrp="1"/>
          </p:cNvSpPr>
          <p:nvPr>
            <p:ph idx="1"/>
          </p:nvPr>
        </p:nvSpPr>
        <p:spPr>
          <a:xfrm>
            <a:off x="1534160" y="3258185"/>
            <a:ext cx="10515600" cy="4351338"/>
          </a:xfrm>
        </p:spPr>
        <p:txBody>
          <a:bodyPr/>
          <a:p>
            <a:pPr marL="0" indent="0">
              <a:buNone/>
            </a:pPr>
            <a:r>
              <a:rPr lang="en-US" sz="1800"/>
              <a:t>To Implementing physical security policy on webcam in devices to prevent spyware activities</a:t>
            </a:r>
            <a:endParaRPr lang="en-US"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normAutofit fontScale="90000"/>
          </a:bodyPr>
          <a:lstStyle/>
          <a:p>
            <a:pPr algn="ctr"/>
            <a:br>
              <a:rPr lang="en-IN" sz="1800" b="1"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br>
            <a:br>
              <a:rPr lang="en-IN" sz="1800" b="1"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br>
            <a:r>
              <a:rPr lang="en-IN" sz="2000" b="1"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Types of  </a:t>
            </a:r>
            <a:r>
              <a:rPr lang="en-IN" sz="2000" b="1" kern="1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attackes</a:t>
            </a:r>
            <a:br>
              <a:rPr lang="en-IN" sz="1800" kern="100" dirty="0">
                <a:effectLst/>
                <a:latin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idx="1"/>
          </p:nvPr>
        </p:nvSpPr>
        <p:spPr>
          <a:xfrm>
            <a:off x="2738120" y="2021839"/>
            <a:ext cx="9453880" cy="4104641"/>
          </a:xfrm>
        </p:spPr>
        <p:txBody>
          <a:bodyPr>
            <a:normAutofit/>
          </a:bodyPr>
          <a:lstStyle/>
          <a:p>
            <a:r>
              <a:rPr lang="en-IN" sz="1600" kern="100" dirty="0">
                <a:solidFill>
                  <a:srgbClr val="000000"/>
                </a:solidFill>
                <a:effectLst/>
                <a:latin typeface="Calibri" panose="020F0502020204030204" pitchFamily="34" charset="0"/>
                <a:cs typeface="Times New Roman" panose="02020603050405020304" pitchFamily="18" charset="0"/>
              </a:rPr>
              <a:t>Remote Access Trojan (RAT)</a:t>
            </a:r>
            <a:endParaRPr lang="en-IN" sz="1600" kern="100" dirty="0">
              <a:effectLst/>
              <a:latin typeface="Calibri" panose="020F0502020204030204" pitchFamily="34" charset="0"/>
              <a:cs typeface="Times New Roman" panose="02020603050405020304" pitchFamily="18" charset="0"/>
            </a:endParaRPr>
          </a:p>
          <a:p>
            <a:r>
              <a:rPr lang="en-IN" sz="1600" kern="100" dirty="0">
                <a:solidFill>
                  <a:srgbClr val="000000"/>
                </a:solidFill>
                <a:effectLst/>
                <a:latin typeface="Calibri" panose="020F0502020204030204" pitchFamily="34" charset="0"/>
                <a:cs typeface="Times New Roman" panose="02020603050405020304" pitchFamily="18" charset="0"/>
              </a:rPr>
              <a:t>Webcam Hijacking</a:t>
            </a:r>
            <a:endParaRPr lang="en-IN" sz="1600" kern="100" dirty="0">
              <a:effectLst/>
              <a:latin typeface="Calibri" panose="020F0502020204030204" pitchFamily="34" charset="0"/>
              <a:cs typeface="Times New Roman" panose="02020603050405020304" pitchFamily="18" charset="0"/>
            </a:endParaRPr>
          </a:p>
          <a:p>
            <a:r>
              <a:rPr lang="en-IN" sz="1600" kern="100" dirty="0">
                <a:solidFill>
                  <a:srgbClr val="000000"/>
                </a:solidFill>
                <a:effectLst/>
                <a:latin typeface="Calibri" panose="020F0502020204030204" pitchFamily="34" charset="0"/>
                <a:cs typeface="Times New Roman" panose="02020603050405020304" pitchFamily="18" charset="0"/>
              </a:rPr>
              <a:t>Malware and Spyware</a:t>
            </a:r>
            <a:endParaRPr lang="en-IN" sz="1600" kern="100" dirty="0">
              <a:effectLst/>
              <a:latin typeface="Calibri" panose="020F0502020204030204" pitchFamily="34" charset="0"/>
              <a:cs typeface="Times New Roman" panose="02020603050405020304" pitchFamily="18" charset="0"/>
            </a:endParaRPr>
          </a:p>
          <a:p>
            <a:r>
              <a:rPr lang="en-IN" sz="1600" kern="100" dirty="0">
                <a:solidFill>
                  <a:srgbClr val="000000"/>
                </a:solidFill>
                <a:effectLst/>
                <a:latin typeface="Calibri" panose="020F0502020204030204" pitchFamily="34" charset="0"/>
                <a:cs typeface="Times New Roman" panose="02020603050405020304" pitchFamily="18" charset="0"/>
              </a:rPr>
              <a:t>Social Engineering</a:t>
            </a:r>
            <a:endParaRPr lang="en-IN" sz="1600" kern="100" dirty="0">
              <a:effectLst/>
              <a:latin typeface="Calibri" panose="020F0502020204030204" pitchFamily="34" charset="0"/>
              <a:cs typeface="Times New Roman" panose="02020603050405020304" pitchFamily="18" charset="0"/>
            </a:endParaRPr>
          </a:p>
          <a:p>
            <a:r>
              <a:rPr lang="en-IN" sz="1600" kern="100" dirty="0">
                <a:solidFill>
                  <a:srgbClr val="000000"/>
                </a:solidFill>
                <a:effectLst/>
                <a:latin typeface="Calibri" panose="020F0502020204030204" pitchFamily="34" charset="0"/>
                <a:cs typeface="Times New Roman" panose="02020603050405020304" pitchFamily="18" charset="0"/>
              </a:rPr>
              <a:t>Webcam Spoofing</a:t>
            </a:r>
            <a:endParaRPr lang="en-IN" sz="1600" kern="100" dirty="0">
              <a:effectLst/>
              <a:latin typeface="Calibri" panose="020F0502020204030204" pitchFamily="34" charset="0"/>
              <a:cs typeface="Times New Roman" panose="02020603050405020304" pitchFamily="18" charset="0"/>
            </a:endParaRPr>
          </a:p>
          <a:p>
            <a:endParaRPr lang="en-IN"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5995"/>
          </a:xfrm>
        </p:spPr>
        <p:txBody>
          <a:bodyPr>
            <a:normAutofit fontScale="90000"/>
          </a:bodyPr>
          <a:lstStyle/>
          <a:p>
            <a:pPr algn="ctr"/>
            <a:r>
              <a:rPr lang="en-US" sz="1800" b="1"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br>
              <a:rPr lang="en-US" sz="1800" b="1"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br>
            <a:br>
              <a:rPr lang="en-US" sz="1800" b="1"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br>
            <a:r>
              <a:rPr lang="en-US" sz="1800" b="1"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Spy ware </a:t>
            </a:r>
            <a:r>
              <a:rPr lang="en-US" sz="1800" b="1" kern="1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attackes</a:t>
            </a:r>
            <a:r>
              <a:rPr lang="en-US" sz="1800" b="1"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performs on webcams </a:t>
            </a:r>
            <a:br>
              <a:rPr lang="en-US" sz="1800" kern="100" dirty="0">
                <a:effectLst/>
                <a:latin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idx="1"/>
          </p:nvPr>
        </p:nvSpPr>
        <p:spPr>
          <a:xfrm>
            <a:off x="767080" y="1219835"/>
            <a:ext cx="10515600" cy="5273040"/>
          </a:xfrm>
        </p:spPr>
        <p:txBody>
          <a:bodyPr>
            <a:normAutofit fontScale="85000" lnSpcReduction="10000"/>
          </a:bodyPr>
          <a:lstStyle/>
          <a:p>
            <a:pPr marL="342900" lvl="0" indent="-342900">
              <a:lnSpc>
                <a:spcPct val="107000"/>
              </a:lnSpc>
              <a:spcAft>
                <a:spcPts val="0"/>
              </a:spcAft>
              <a:buFont typeface="Wingdings" panose="05000000000000000000" pitchFamily="2" charset="2"/>
              <a:buChar char=""/>
            </a:pPr>
            <a:r>
              <a:rPr lang="en-US" sz="1800" b="1"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Malicious Software Downloads: </a:t>
            </a:r>
            <a:r>
              <a:rPr lang="en-US"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Attackers may trick users into downloading and installing malicious software, such as trojans or spyware, onto their devices. This can happen through deceptive email attachments, infected websites, or compromised software downloads. Once installed, the spyware gains control over the webcam, allowing the attacker to monitor or record video and audio.</a:t>
            </a:r>
            <a:endParaRPr lang="en-US" sz="18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US" sz="1800" b="1"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Exploiting Software Vulnerabilities</a:t>
            </a:r>
            <a:r>
              <a:rPr lang="en-US"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Attackers can exploit vulnerabilities in webcam drivers, operating systems, or software applications to gain unauthorized access to webcams. By leveraging these vulnerabilities, they can remotely activate the webcam without the user's knowledge or consent.</a:t>
            </a:r>
            <a:endParaRPr lang="en-US" sz="18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US" sz="1800" b="1"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Remote Access Trojans (RATs): </a:t>
            </a:r>
            <a:r>
              <a:rPr lang="en-US"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Remote Access Trojans are malicious programs that enable attackers to gain full control over a compromised device, including the webcam. RATs can be deployed through various means, such as phishing emails, infected downloads, or social engineering techniques. Once installed, the attacker can remotely access and manipulate the webcam.</a:t>
            </a:r>
            <a:endParaRPr lang="en-US" sz="18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US" sz="1800" b="1"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Social Engineering</a:t>
            </a:r>
            <a:r>
              <a:rPr lang="en-US"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Attackers may use social engineering tactics to deceive users into granting webcam access. This can involve impersonating trusted entities, such as technical support personnel, and convincing users to enable remote access or download malicious software that grants unauthorized webcam control.</a:t>
            </a:r>
            <a:endParaRPr lang="en-US" sz="18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US" sz="1800" b="1"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Webcam API Abuse: </a:t>
            </a:r>
            <a:r>
              <a:rPr lang="en-US"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Applications that use the webcam API (Application Programming Interface) may have vulnerabilities that attackers can exploit to gain unauthorized access. By manipulating or bypassing the API, they can take control of the webcam and capture video or audio.</a:t>
            </a:r>
            <a:endParaRPr lang="en-US" sz="18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US" sz="1800" b="1"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Physical Compromise: </a:t>
            </a:r>
            <a:r>
              <a:rPr lang="en-US"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In some cases, attackers with physical access to a device can compromise the webcam. They may physically tamper with the camera hardware, bypass any physical security measures, or replace the webcam with a maliciously modified one that allows them to remotely monitor or record video.</a:t>
            </a:r>
            <a:endParaRPr lang="en-US" sz="1800" kern="100" dirty="0">
              <a:effectLst/>
              <a:latin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normAutofit fontScale="90000"/>
          </a:bodyPr>
          <a:lstStyle/>
          <a:p>
            <a:pPr algn="ctr"/>
            <a:br>
              <a:rPr lang="en-US" sz="1800" b="1"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br>
            <a:br>
              <a:rPr lang="en-US" sz="1800" b="1"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br>
            <a:r>
              <a:rPr lang="en-US" sz="2000" b="1"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Prevent the webcams on spyware activities </a:t>
            </a:r>
            <a:br>
              <a:rPr lang="en-US" sz="1800" kern="100" dirty="0">
                <a:effectLst/>
                <a:latin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idx="1"/>
          </p:nvPr>
        </p:nvSpPr>
        <p:spPr>
          <a:xfrm>
            <a:off x="838200" y="1168400"/>
            <a:ext cx="10515600" cy="5239544"/>
          </a:xfrm>
        </p:spPr>
        <p:txBody>
          <a:bodyPr>
            <a:noAutofit/>
          </a:bodyPr>
          <a:lstStyle/>
          <a:p>
            <a:pPr marL="342900" lvl="0" indent="-342900">
              <a:lnSpc>
                <a:spcPct val="107000"/>
              </a:lnSpc>
              <a:spcAft>
                <a:spcPts val="0"/>
              </a:spcAft>
              <a:buFont typeface="Wingdings" panose="05000000000000000000" pitchFamily="2" charset="2"/>
              <a:buChar char=""/>
            </a:pPr>
            <a:r>
              <a:rPr lang="en-US" sz="1600" b="1" kern="100" dirty="0">
                <a:solidFill>
                  <a:srgbClr val="000000"/>
                </a:solidFill>
                <a:effectLst/>
                <a:latin typeface="Calibri" panose="020F0502020204030204" pitchFamily="34" charset="0"/>
                <a:cs typeface="Times New Roman" panose="02020603050405020304" pitchFamily="18" charset="0"/>
              </a:rPr>
              <a:t>Use Reliable Security Software</a:t>
            </a:r>
            <a:r>
              <a:rPr lang="en-US" sz="1600" kern="100" dirty="0">
                <a:solidFill>
                  <a:srgbClr val="000000"/>
                </a:solidFill>
                <a:effectLst/>
                <a:latin typeface="Calibri" panose="020F0502020204030204" pitchFamily="34" charset="0"/>
                <a:cs typeface="Times New Roman" panose="02020603050405020304" pitchFamily="18" charset="0"/>
              </a:rPr>
              <a:t>: Install reputable antivirus and anti-malware software on your device and keep it up to date. This software can help detect and block spyware from infecting your system, including any attempts to compromise your webcam.</a:t>
            </a:r>
            <a:endParaRPr lang="en-US" sz="16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US" sz="1600" b="1" kern="100" dirty="0">
                <a:solidFill>
                  <a:srgbClr val="000000"/>
                </a:solidFill>
                <a:effectLst/>
                <a:latin typeface="Calibri" panose="020F0502020204030204" pitchFamily="34" charset="0"/>
                <a:cs typeface="Times New Roman" panose="02020603050405020304" pitchFamily="18" charset="0"/>
              </a:rPr>
              <a:t>Be Cautious with Downloads and Links</a:t>
            </a:r>
            <a:r>
              <a:rPr lang="en-US" sz="1600" kern="100" dirty="0">
                <a:solidFill>
                  <a:srgbClr val="000000"/>
                </a:solidFill>
                <a:effectLst/>
                <a:latin typeface="Calibri" panose="020F0502020204030204" pitchFamily="34" charset="0"/>
                <a:cs typeface="Times New Roman" panose="02020603050405020304" pitchFamily="18" charset="0"/>
              </a:rPr>
              <a:t>: Exercise caution when downloading files or clicking on links, especially from untrusted sources or unfamiliar websites. Spyware can be disguised as legitimate files or links, so be vigilant and verify the authenticity of the source before proceeding.</a:t>
            </a:r>
            <a:endParaRPr lang="en-US" sz="16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US" sz="1600" b="1" kern="100" dirty="0">
                <a:solidFill>
                  <a:srgbClr val="000000"/>
                </a:solidFill>
                <a:effectLst/>
                <a:latin typeface="Calibri" panose="020F0502020204030204" pitchFamily="34" charset="0"/>
                <a:cs typeface="Times New Roman" panose="02020603050405020304" pitchFamily="18" charset="0"/>
              </a:rPr>
              <a:t>Manage Webcam Permissions</a:t>
            </a:r>
            <a:r>
              <a:rPr lang="en-US" sz="1600" kern="100" dirty="0">
                <a:solidFill>
                  <a:srgbClr val="000000"/>
                </a:solidFill>
                <a:effectLst/>
                <a:latin typeface="Calibri" panose="020F0502020204030204" pitchFamily="34" charset="0"/>
                <a:cs typeface="Times New Roman" panose="02020603050405020304" pitchFamily="18" charset="0"/>
              </a:rPr>
              <a:t>: Review and manage the list of applications and websites that have access to your webcam. Only grant camera permissions to trusted and essential applications. Regularly audit and revoke permissions for unused or suspicious applications. </a:t>
            </a:r>
            <a:endParaRPr lang="en-US" sz="16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US" sz="1600" b="1" kern="100" dirty="0">
                <a:solidFill>
                  <a:srgbClr val="000000"/>
                </a:solidFill>
                <a:effectLst/>
                <a:latin typeface="Calibri" panose="020F0502020204030204" pitchFamily="34" charset="0"/>
                <a:cs typeface="Times New Roman" panose="02020603050405020304" pitchFamily="18" charset="0"/>
              </a:rPr>
              <a:t>Use Webcam Covers or Privacy Screens</a:t>
            </a:r>
            <a:r>
              <a:rPr lang="en-US" sz="1600" kern="100" dirty="0">
                <a:solidFill>
                  <a:srgbClr val="000000"/>
                </a:solidFill>
                <a:effectLst/>
                <a:latin typeface="Calibri" panose="020F0502020204030204" pitchFamily="34" charset="0"/>
                <a:cs typeface="Times New Roman" panose="02020603050405020304" pitchFamily="18" charset="0"/>
              </a:rPr>
              <a:t>: Employ physical measures like webcam covers or privacy screens to physically block the camera lens when the webcam is not in use. This ensures that even if spyware gains unauthorized access, the camera remains physically obstructed.</a:t>
            </a:r>
            <a:endParaRPr lang="en-US" sz="16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US" sz="1600" b="1" kern="100" dirty="0">
                <a:solidFill>
                  <a:srgbClr val="000000"/>
                </a:solidFill>
                <a:effectLst/>
                <a:latin typeface="Calibri" panose="020F0502020204030204" pitchFamily="34" charset="0"/>
                <a:cs typeface="Times New Roman" panose="02020603050405020304" pitchFamily="18" charset="0"/>
              </a:rPr>
              <a:t>Be Wary of Webcam Indicator Lights</a:t>
            </a:r>
            <a:r>
              <a:rPr lang="en-US" sz="1600" kern="100" dirty="0">
                <a:solidFill>
                  <a:srgbClr val="000000"/>
                </a:solidFill>
                <a:effectLst/>
                <a:latin typeface="Calibri" panose="020F0502020204030204" pitchFamily="34" charset="0"/>
                <a:cs typeface="Times New Roman" panose="02020603050405020304" pitchFamily="18" charset="0"/>
              </a:rPr>
              <a:t>: Pay attention to the webcam indicator light on your device. If the light turns on unexpectedly, without any apparent reason or user action, it could indicate unauthorized webcam access. Investigate the situation further and take appropriate action.</a:t>
            </a:r>
            <a:endParaRPr lang="en-US" sz="16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US" sz="1600" b="1" kern="100" dirty="0">
                <a:solidFill>
                  <a:srgbClr val="000000"/>
                </a:solidFill>
                <a:effectLst/>
                <a:latin typeface="Calibri" panose="020F0502020204030204" pitchFamily="34" charset="0"/>
                <a:cs typeface="Times New Roman" panose="02020603050405020304" pitchFamily="18" charset="0"/>
              </a:rPr>
              <a:t>Secure Your Device</a:t>
            </a:r>
            <a:r>
              <a:rPr lang="en-US" sz="1600" kern="100" dirty="0">
                <a:solidFill>
                  <a:srgbClr val="000000"/>
                </a:solidFill>
                <a:effectLst/>
                <a:latin typeface="Calibri" panose="020F0502020204030204" pitchFamily="34" charset="0"/>
                <a:cs typeface="Times New Roman" panose="02020603050405020304" pitchFamily="18" charset="0"/>
              </a:rPr>
              <a:t>: Implement strong security practices for your device, including using strong and unique passwords, enabling two-factor authentication, and securing your device with a firewall. This helps prevent unauthorized access to your system, including your webcam.</a:t>
            </a:r>
            <a:endParaRPr lang="en-US" sz="1600" kern="100" dirty="0">
              <a:effectLst/>
              <a:latin typeface="Calibri" panose="020F0502020204030204" pitchFamily="34" charset="0"/>
              <a:cs typeface="Times New Roman" panose="02020603050405020304" pitchFamily="18" charset="0"/>
            </a:endParaRPr>
          </a:p>
          <a:p>
            <a:pPr marL="0" indent="0">
              <a:lnSpc>
                <a:spcPct val="107000"/>
              </a:lnSpc>
              <a:spcAft>
                <a:spcPts val="0"/>
              </a:spcAft>
              <a:buNone/>
            </a:pPr>
            <a:endParaRPr lang="en-US" sz="1600" kern="100" dirty="0">
              <a:effectLst/>
              <a:latin typeface="Calibri" panose="020F0502020204030204" pitchFamily="34" charset="0"/>
              <a:cs typeface="Times New Roman" panose="02020603050405020304" pitchFamily="18" charset="0"/>
            </a:endParaRPr>
          </a:p>
          <a:p>
            <a:endParaRPr lang="en-IN"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2499"/>
          </a:xfrm>
        </p:spPr>
        <p:txBody>
          <a:bodyPr>
            <a:normAutofit fontScale="90000"/>
          </a:bodyPr>
          <a:lstStyle/>
          <a:p>
            <a:pPr algn="ctr"/>
            <a:br>
              <a:rPr lang="en-IN" sz="1800" b="1" kern="100" dirty="0">
                <a:solidFill>
                  <a:srgbClr val="000000"/>
                </a:solidFill>
                <a:effectLst/>
                <a:latin typeface="Calibri" panose="020F0502020204030204" pitchFamily="34" charset="0"/>
                <a:ea typeface="Calibri" panose="020F0502020204030204" pitchFamily="34" charset="0"/>
              </a:rPr>
            </a:br>
            <a:br>
              <a:rPr lang="en-IN" sz="1800" b="1" kern="100" dirty="0">
                <a:solidFill>
                  <a:srgbClr val="000000"/>
                </a:solidFill>
                <a:effectLst/>
                <a:latin typeface="Calibri" panose="020F0502020204030204" pitchFamily="34" charset="0"/>
                <a:ea typeface="Calibri" panose="020F0502020204030204" pitchFamily="34" charset="0"/>
              </a:rPr>
            </a:br>
            <a:r>
              <a:rPr lang="en-IN" sz="2000" b="1" kern="100" dirty="0">
                <a:solidFill>
                  <a:srgbClr val="000000"/>
                </a:solidFill>
                <a:effectLst/>
                <a:latin typeface="Calibri" panose="020F0502020204030204" pitchFamily="34" charset="0"/>
                <a:ea typeface="Calibri" panose="020F0502020204030204" pitchFamily="34" charset="0"/>
              </a:rPr>
              <a:t>Web cam attacks in cyber security </a:t>
            </a:r>
            <a:br>
              <a:rPr lang="en-IN" sz="1800" kern="100" dirty="0">
                <a:solidFill>
                  <a:srgbClr val="000000"/>
                </a:solidFill>
                <a:effectLst/>
                <a:latin typeface="Calibri" panose="020F0502020204030204" pitchFamily="34" charset="0"/>
                <a:ea typeface="Calibri" panose="020F0502020204030204" pitchFamily="34" charset="0"/>
              </a:rPr>
            </a:br>
            <a:endParaRPr lang="en-IN" dirty="0"/>
          </a:p>
        </p:txBody>
      </p:sp>
      <p:sp>
        <p:nvSpPr>
          <p:cNvPr id="3" name="Content Placeholder 2"/>
          <p:cNvSpPr>
            <a:spLocks noGrp="1"/>
          </p:cNvSpPr>
          <p:nvPr>
            <p:ph idx="1"/>
          </p:nvPr>
        </p:nvSpPr>
        <p:spPr>
          <a:xfrm>
            <a:off x="838200" y="1069845"/>
            <a:ext cx="10515600" cy="5321624"/>
          </a:xfrm>
        </p:spPr>
        <p:txBody>
          <a:bodyPr/>
          <a:lstStyle/>
          <a:p>
            <a:pPr marL="497205" marR="199390" indent="-6350">
              <a:lnSpc>
                <a:spcPct val="104000"/>
              </a:lnSpc>
              <a:spcAft>
                <a:spcPts val="145"/>
              </a:spcAft>
            </a:pPr>
            <a:endParaRPr lang="en-IN" sz="1800" kern="100" dirty="0">
              <a:solidFill>
                <a:srgbClr val="000000"/>
              </a:solidFill>
              <a:effectLst/>
              <a:latin typeface="Calibri" panose="020F0502020204030204" pitchFamily="34" charset="0"/>
              <a:ea typeface="Calibri" panose="020F0502020204030204" pitchFamily="34" charset="0"/>
            </a:endParaRPr>
          </a:p>
          <a:p>
            <a:pPr marL="497205" marR="199390" indent="-6350">
              <a:lnSpc>
                <a:spcPct val="104000"/>
              </a:lnSpc>
              <a:spcAft>
                <a:spcPts val="145"/>
              </a:spcAft>
            </a:pPr>
            <a:endParaRPr lang="en-IN" sz="1800" kern="100" dirty="0">
              <a:solidFill>
                <a:srgbClr val="000000"/>
              </a:solidFill>
              <a:latin typeface="Calibri" panose="020F0502020204030204" pitchFamily="34" charset="0"/>
              <a:ea typeface="Calibri" panose="020F0502020204030204" pitchFamily="34" charset="0"/>
            </a:endParaRPr>
          </a:p>
          <a:p>
            <a:pPr marL="497205" marR="199390" indent="-6350">
              <a:lnSpc>
                <a:spcPct val="104000"/>
              </a:lnSpc>
              <a:spcAft>
                <a:spcPts val="145"/>
              </a:spcAft>
            </a:pPr>
            <a:endParaRPr lang="en-IN" sz="1800" kern="100" dirty="0">
              <a:solidFill>
                <a:srgbClr val="000000"/>
              </a:solidFill>
              <a:effectLst/>
              <a:latin typeface="Calibri" panose="020F0502020204030204" pitchFamily="34" charset="0"/>
              <a:ea typeface="Calibri" panose="020F0502020204030204" pitchFamily="34" charset="0"/>
            </a:endParaRPr>
          </a:p>
          <a:p>
            <a:pPr marL="497205" marR="199390" indent="-6350">
              <a:lnSpc>
                <a:spcPct val="104000"/>
              </a:lnSpc>
              <a:spcAft>
                <a:spcPts val="145"/>
              </a:spcAft>
            </a:pPr>
            <a:r>
              <a:rPr lang="en-IN" sz="1800" kern="100" dirty="0">
                <a:solidFill>
                  <a:srgbClr val="000000"/>
                </a:solidFill>
                <a:effectLst/>
                <a:latin typeface="Calibri" panose="020F0502020204030204" pitchFamily="34" charset="0"/>
                <a:ea typeface="Calibri" panose="020F0502020204030204" pitchFamily="34" charset="0"/>
              </a:rPr>
              <a:t>When it comes to online spying, some people would rather be safe than sorry. Kaspersky surveyed 11,135 people aged 16 and older in 23 countries to find out who’s covering up their webcam. Are baby boomers more likely to take this precaution than members of the wired generation? Where is this practice most widespread? The results shown in our infographic may surprise you. </a:t>
            </a:r>
            <a:endParaRPr lang="en-IN" sz="1800" kern="100" dirty="0">
              <a:solidFill>
                <a:srgbClr val="000000"/>
              </a:solidFill>
              <a:effectLst/>
              <a:latin typeface="Calibri" panose="020F0502020204030204" pitchFamily="34" charset="0"/>
              <a:ea typeface="Calibri" panose="020F0502020204030204" pitchFamily="34" charset="0"/>
            </a:endParaRPr>
          </a:p>
          <a:p>
            <a:pPr marL="494030" marR="1671320" indent="0">
              <a:lnSpc>
                <a:spcPct val="107000"/>
              </a:lnSpc>
              <a:spcAft>
                <a:spcPts val="25"/>
              </a:spcAft>
              <a:buNone/>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38453" cy="829193"/>
          </a:xfrm>
        </p:spPr>
        <p:txBody>
          <a:bodyPr/>
          <a:lstStyle/>
          <a:p>
            <a:pPr algn="ctr"/>
            <a:r>
              <a:rPr lang="en-IN" sz="2400" b="1" dirty="0">
                <a:solidFill>
                  <a:srgbClr val="000000"/>
                </a:solidFill>
                <a:effectLst/>
                <a:latin typeface="Calibri" panose="020F0502020204030204" pitchFamily="34" charset="0"/>
                <a:ea typeface="Calibri" panose="020F0502020204030204" pitchFamily="34" charset="0"/>
              </a:rPr>
              <a:t>Project  info</a:t>
            </a:r>
            <a:endParaRPr lang="en-IN" dirty="0"/>
          </a:p>
        </p:txBody>
      </p:sp>
      <p:pic>
        <p:nvPicPr>
          <p:cNvPr id="4" name="Content Placeholder 3"/>
          <p:cNvPicPr>
            <a:picLocks noGrp="1"/>
          </p:cNvPicPr>
          <p:nvPr>
            <p:ph idx="1"/>
          </p:nvPr>
        </p:nvPicPr>
        <p:blipFill>
          <a:blip r:embed="rId1"/>
          <a:stretch>
            <a:fillRect/>
          </a:stretch>
        </p:blipFill>
        <p:spPr>
          <a:xfrm>
            <a:off x="3029398" y="1322290"/>
            <a:ext cx="6133203" cy="54038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br>
              <a:rPr lang="en-IN" b="1" dirty="0">
                <a:solidFill>
                  <a:srgbClr val="000000"/>
                </a:solidFill>
                <a:effectLst/>
                <a:latin typeface="Calibri" panose="020F0502020204030204" pitchFamily="34" charset="0"/>
                <a:ea typeface="Calibri" panose="020F0502020204030204" pitchFamily="34" charset="0"/>
                <a:sym typeface="+mn-ea"/>
              </a:rPr>
            </a:br>
            <a:r>
              <a:rPr lang="en-IN" sz="3100" b="1" dirty="0">
                <a:solidFill>
                  <a:srgbClr val="000000"/>
                </a:solidFill>
                <a:effectLst/>
                <a:latin typeface="Calibri" panose="020F0502020204030204" pitchFamily="34" charset="0"/>
                <a:ea typeface="Calibri" panose="020F0502020204030204" pitchFamily="34" charset="0"/>
                <a:sym typeface="+mn-ea"/>
              </a:rPr>
              <a:t>Used tools</a:t>
            </a:r>
            <a:r>
              <a:rPr lang="en-IN" sz="3100" dirty="0">
                <a:solidFill>
                  <a:srgbClr val="000000"/>
                </a:solidFill>
                <a:effectLst/>
                <a:latin typeface="Calibri" panose="020F0502020204030204" pitchFamily="34" charset="0"/>
                <a:ea typeface="Calibri" panose="020F0502020204030204" pitchFamily="34" charset="0"/>
                <a:sym typeface="+mn-ea"/>
              </a:rPr>
              <a:t> </a:t>
            </a:r>
            <a:br>
              <a:rPr lang="en-IN" dirty="0"/>
            </a:br>
            <a:endParaRPr lang="en-US"/>
          </a:p>
        </p:txBody>
      </p:sp>
      <p:sp>
        <p:nvSpPr>
          <p:cNvPr id="3" name="Content Placeholder 2"/>
          <p:cNvSpPr>
            <a:spLocks noGrp="1"/>
          </p:cNvSpPr>
          <p:nvPr>
            <p:ph idx="1"/>
          </p:nvPr>
        </p:nvSpPr>
        <p:spPr>
          <a:xfrm>
            <a:off x="1771015" y="2444750"/>
            <a:ext cx="10515600" cy="4351338"/>
          </a:xfrm>
        </p:spPr>
        <p:txBody>
          <a:bodyPr/>
          <a:p>
            <a:r>
              <a:rPr lang="en-US" sz="1800" dirty="0">
                <a:sym typeface="+mn-ea"/>
              </a:rPr>
              <a:t>Bat file</a:t>
            </a:r>
            <a:endParaRPr lang="en-US" sz="1800" dirty="0"/>
          </a:p>
          <a:p>
            <a:r>
              <a:rPr lang="en-US" sz="1800" dirty="0">
                <a:sym typeface="+mn-ea"/>
              </a:rPr>
              <a:t>Sublime text 3</a:t>
            </a:r>
            <a:endParaRPr lang="en-US" sz="1800" dirty="0"/>
          </a:p>
          <a:p>
            <a:r>
              <a:rPr lang="en-US" sz="1800" dirty="0">
                <a:sym typeface="+mn-ea"/>
              </a:rPr>
              <a:t>Python 3.9.7</a:t>
            </a:r>
            <a:endParaRPr lang="en-IN" sz="1800" dirty="0"/>
          </a:p>
          <a:p>
            <a:endParaRPr lang="en-US"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200" b="1">
                <a:sym typeface="+mn-ea"/>
              </a:rPr>
              <a:t>Batfile</a:t>
            </a:r>
            <a:endParaRPr lang="en-US" sz="3200" b="1">
              <a:sym typeface="+mn-ea"/>
            </a:endParaRPr>
          </a:p>
        </p:txBody>
      </p:sp>
      <p:sp>
        <p:nvSpPr>
          <p:cNvPr id="3" name="Content Placeholder 2"/>
          <p:cNvSpPr>
            <a:spLocks noGrp="1"/>
          </p:cNvSpPr>
          <p:nvPr>
            <p:ph sz="half" idx="1"/>
          </p:nvPr>
        </p:nvSpPr>
        <p:spPr>
          <a:xfrm>
            <a:off x="838200" y="1825625"/>
            <a:ext cx="7788275" cy="4351655"/>
          </a:xfrm>
        </p:spPr>
        <p:txBody>
          <a:bodyPr>
            <a:normAutofit fontScale="60000"/>
          </a:bodyPr>
          <a:p>
            <a:pPr marL="0" indent="0">
              <a:buNone/>
            </a:pPr>
            <a:endParaRPr lang="en-US"/>
          </a:p>
          <a:p>
            <a:r>
              <a:rPr lang="en-US"/>
              <a:t>A BAT file, short for "batch file," is a type of script file commonly used in Windows </a:t>
            </a:r>
            <a:endParaRPr lang="en-US"/>
          </a:p>
          <a:p>
            <a:pPr marL="0" indent="0">
              <a:buNone/>
            </a:pPr>
            <a:r>
              <a:rPr lang="en-US"/>
              <a:t>     operating systems. It contains a series of commands that are executed by the </a:t>
            </a:r>
            <a:endParaRPr lang="en-US"/>
          </a:p>
          <a:p>
            <a:pPr marL="0" indent="0">
              <a:buNone/>
            </a:pPr>
            <a:r>
              <a:rPr lang="en-US"/>
              <a:t>     command interpreter, typically Command Prompt or PowerShell. Here's some </a:t>
            </a:r>
            <a:endParaRPr lang="en-US"/>
          </a:p>
          <a:p>
            <a:pPr marL="0" indent="0">
              <a:buNone/>
            </a:pPr>
            <a:r>
              <a:rPr lang="en-US"/>
              <a:t>    information about BAT files and their usage:</a:t>
            </a:r>
            <a:endParaRPr lang="en-US"/>
          </a:p>
          <a:p>
            <a:pPr marL="0" indent="0">
              <a:buNone/>
            </a:pPr>
            <a:r>
              <a:rPr lang="en-US"/>
              <a:t>➢ Scripting and Automation: BAT files are used for scripting and automating repetitive </a:t>
            </a:r>
            <a:endParaRPr lang="en-US"/>
          </a:p>
          <a:p>
            <a:pPr marL="0" indent="0">
              <a:buNone/>
            </a:pPr>
            <a:r>
              <a:rPr lang="en-US"/>
              <a:t>     tasks on Windows systems. By writing a series of commands in a BAT file, you can </a:t>
            </a:r>
            <a:endParaRPr lang="en-US"/>
          </a:p>
          <a:p>
            <a:pPr marL="0" indent="0">
              <a:buNone/>
            </a:pPr>
            <a:r>
              <a:rPr lang="en-US"/>
              <a:t>     automate tasks such as file operations, system configurations, running programs.</a:t>
            </a:r>
            <a:endParaRPr lang="en-US"/>
          </a:p>
          <a:p>
            <a:pPr marL="0" indent="0">
              <a:buNone/>
            </a:pPr>
            <a:r>
              <a:rPr lang="en-US"/>
              <a:t>➢ Command Execution: When a BAT file is executed, the commands within it are </a:t>
            </a:r>
            <a:endParaRPr lang="en-US"/>
          </a:p>
          <a:p>
            <a:pPr marL="0" indent="0">
              <a:buNone/>
            </a:pPr>
            <a:r>
              <a:rPr lang="en-US"/>
              <a:t>     executed sequentially by the command interpreter. This allows you to perform </a:t>
            </a:r>
            <a:endParaRPr lang="en-US"/>
          </a:p>
          <a:p>
            <a:pPr marL="0" indent="0">
              <a:buNone/>
            </a:pPr>
            <a:r>
              <a:rPr lang="en-US"/>
              <a:t>     multiple operations in a batch without the need for manual intervention etc….</a:t>
            </a:r>
            <a:endParaRPr lang="en-US"/>
          </a:p>
          <a:p>
            <a:pPr>
              <a:buFont typeface="Arial" panose="020B0604020202020204" pitchFamily="34" charset="0"/>
              <a:buChar char="•"/>
            </a:pPr>
            <a:r>
              <a:rPr lang="en-US"/>
              <a:t>Save this with</a:t>
            </a:r>
            <a:r>
              <a:rPr lang="en-US" b="1"/>
              <a:t> .bat extention</a:t>
            </a:r>
            <a:endParaRPr lang="en-US" b="1"/>
          </a:p>
        </p:txBody>
      </p:sp>
      <p:pic>
        <p:nvPicPr>
          <p:cNvPr id="4" name="Content Placeholder 3"/>
          <p:cNvPicPr>
            <a:picLocks noChangeAspect="1"/>
          </p:cNvPicPr>
          <p:nvPr>
            <p:ph sz="half" idx="2"/>
          </p:nvPr>
        </p:nvPicPr>
        <p:blipFill>
          <a:blip r:embed="rId1"/>
          <a:stretch>
            <a:fillRect/>
          </a:stretch>
        </p:blipFill>
        <p:spPr>
          <a:xfrm>
            <a:off x="8493125" y="2384425"/>
            <a:ext cx="3488690" cy="13487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69315"/>
          </a:xfrm>
        </p:spPr>
        <p:txBody>
          <a:bodyPr/>
          <a:p>
            <a:pPr algn="ctr"/>
            <a:r>
              <a:rPr lang="en-US" sz="2400" b="1"/>
              <a:t>Sublime text 3</a:t>
            </a:r>
            <a:endParaRPr lang="en-US" sz="2400" b="1"/>
          </a:p>
        </p:txBody>
      </p:sp>
      <p:sp>
        <p:nvSpPr>
          <p:cNvPr id="3" name="Content Placeholder 2"/>
          <p:cNvSpPr>
            <a:spLocks noGrp="1"/>
          </p:cNvSpPr>
          <p:nvPr>
            <p:ph sz="half" idx="1"/>
          </p:nvPr>
        </p:nvSpPr>
        <p:spPr>
          <a:xfrm>
            <a:off x="3009265" y="1917700"/>
            <a:ext cx="6895465" cy="4260215"/>
          </a:xfrm>
        </p:spPr>
        <p:txBody>
          <a:bodyPr>
            <a:normAutofit/>
          </a:bodyPr>
          <a:p>
            <a:r>
              <a:rPr lang="en-US" sz="1800"/>
              <a:t>Sublime Text 3 (ST3) is a lightweight, cross-platform code editor known for its speed, ease of use, and strong community support. It’s an incredible editor right out of the box, but the real power comes from the ability to enhance its functionality using Package Control and creating custom settings</a:t>
            </a:r>
            <a:endParaRPr lang="en-US" sz="1800"/>
          </a:p>
        </p:txBody>
      </p:sp>
      <p:pic>
        <p:nvPicPr>
          <p:cNvPr id="5" name="Content Placeholder 4"/>
          <p:cNvPicPr>
            <a:picLocks noChangeAspect="1"/>
          </p:cNvPicPr>
          <p:nvPr>
            <p:ph sz="half" idx="2"/>
          </p:nvPr>
        </p:nvPicPr>
        <p:blipFill>
          <a:blip r:embed="rId1"/>
          <a:stretch>
            <a:fillRect/>
          </a:stretch>
        </p:blipFill>
        <p:spPr>
          <a:xfrm>
            <a:off x="3966210" y="3924935"/>
            <a:ext cx="4259580" cy="21717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86720" cy="950595"/>
          </a:xfrm>
        </p:spPr>
        <p:txBody>
          <a:bodyPr/>
          <a:p>
            <a:pPr algn="ctr"/>
            <a:r>
              <a:rPr lang="en-US" sz="2800" b="1"/>
              <a:t>Python 3.9.7</a:t>
            </a:r>
            <a:endParaRPr lang="en-US" sz="2800" b="1"/>
          </a:p>
        </p:txBody>
      </p:sp>
      <p:sp>
        <p:nvSpPr>
          <p:cNvPr id="3" name="Content Placeholder 2"/>
          <p:cNvSpPr>
            <a:spLocks noGrp="1"/>
          </p:cNvSpPr>
          <p:nvPr>
            <p:ph sz="half" idx="1"/>
          </p:nvPr>
        </p:nvSpPr>
        <p:spPr>
          <a:xfrm>
            <a:off x="838200" y="1226820"/>
            <a:ext cx="10841355" cy="4796790"/>
          </a:xfrm>
        </p:spPr>
        <p:txBody>
          <a:bodyPr>
            <a:noAutofit/>
          </a:bodyPr>
          <a:p>
            <a:r>
              <a:rPr lang="en-US" sz="1600"/>
              <a:t> Readability and Simplicity: Python is known for its clean and readable syntax. Its code is easy to understand and maintain, making it a beginner-friendly language. The simplicity of Python allows developers to express concepts and solve problems more efficiently.</a:t>
            </a:r>
            <a:endParaRPr lang="en-US" sz="1600"/>
          </a:p>
          <a:p>
            <a:pPr marL="0" indent="0">
              <a:buNone/>
            </a:pPr>
            <a:r>
              <a:rPr lang="en-US" sz="1600"/>
              <a:t>       ➢ Versatility: Python is a versatile language that can be used for a wide range of </a:t>
            </a:r>
            <a:endParaRPr lang="en-US" sz="1600"/>
          </a:p>
          <a:p>
            <a:pPr marL="0" indent="0">
              <a:buNone/>
            </a:pPr>
            <a:r>
              <a:rPr lang="en-US" sz="1600"/>
              <a:t>          applications. It is commonly used for web development, data analysis, scientific</a:t>
            </a:r>
            <a:endParaRPr lang="en-US" sz="1600"/>
          </a:p>
          <a:p>
            <a:pPr marL="0" indent="0">
              <a:buNone/>
            </a:pPr>
            <a:r>
              <a:rPr lang="en-US" sz="1600"/>
              <a:t>         computing, artificial intelligence, machine learning, automation, and scripting. Its </a:t>
            </a:r>
            <a:endParaRPr lang="en-US" sz="1600"/>
          </a:p>
          <a:p>
            <a:pPr marL="0" indent="0">
              <a:buNone/>
            </a:pPr>
            <a:r>
              <a:rPr lang="en-US" sz="1600"/>
              <a:t>         extensive libraries and frameworks make it suitable for various tasks.</a:t>
            </a:r>
            <a:endParaRPr lang="en-US" sz="1600"/>
          </a:p>
          <a:p>
            <a:pPr marL="0" indent="0">
              <a:buNone/>
            </a:pPr>
            <a:r>
              <a:rPr lang="en-US" sz="1600"/>
              <a:t>      ➢ Large and Active Community: Python has a vast and active community of developers, </a:t>
            </a:r>
            <a:endParaRPr lang="en-US" sz="1600"/>
          </a:p>
          <a:p>
            <a:pPr marL="0" indent="0">
              <a:buNone/>
            </a:pPr>
            <a:r>
              <a:rPr lang="en-US" sz="1600"/>
              <a:t>          which means there is an abundance of resources, tutorials, and documentation </a:t>
            </a:r>
            <a:endParaRPr lang="en-US" sz="1600"/>
          </a:p>
          <a:p>
            <a:pPr marL="0" indent="0">
              <a:buNone/>
            </a:pPr>
            <a:r>
              <a:rPr lang="en-US" sz="1600"/>
              <a:t>          available. The community actively contributes to the development of libraries, </a:t>
            </a:r>
            <a:endParaRPr lang="en-US" sz="1600"/>
          </a:p>
          <a:p>
            <a:pPr marL="0" indent="0">
              <a:buNone/>
            </a:pPr>
            <a:r>
              <a:rPr lang="en-US" sz="1600"/>
              <a:t>          frameworks, and tools, making it easier to find solutions to problems and receive support.</a:t>
            </a:r>
            <a:endParaRPr lang="en-US" sz="1600"/>
          </a:p>
          <a:p>
            <a:pPr marL="0" indent="0">
              <a:buNone/>
            </a:pPr>
            <a:r>
              <a:rPr lang="en-US" sz="1600"/>
              <a:t>       ➢ Rich Ecosystem: Python provides a rich ecosystem of libraries and frameworks that </a:t>
            </a:r>
            <a:endParaRPr lang="en-US" sz="1600"/>
          </a:p>
          <a:p>
            <a:pPr marL="0" indent="0">
              <a:buNone/>
            </a:pPr>
            <a:r>
              <a:rPr lang="en-US" sz="1600"/>
              <a:t>            offer pre-built functionalities, allowing developers to save time and effort. For </a:t>
            </a:r>
            <a:endParaRPr lang="en-US" sz="1600"/>
          </a:p>
          <a:p>
            <a:pPr marL="0" indent="0">
              <a:buNone/>
            </a:pPr>
            <a:r>
              <a:rPr lang="en-US" sz="1600"/>
              <a:t>           example, NumPy and Pandas are widely used for data manipulation and analysis, </a:t>
            </a:r>
            <a:endParaRPr lang="en-US" sz="1600"/>
          </a:p>
          <a:p>
            <a:pPr marL="0" indent="0">
              <a:buNone/>
            </a:pPr>
            <a:r>
              <a:rPr lang="en-US" sz="1600"/>
              <a:t>          while Django and Flask are popular web development frameworks.</a:t>
            </a:r>
            <a:endParaRPr lang="en-US" sz="1600"/>
          </a:p>
        </p:txBody>
      </p:sp>
      <p:sp>
        <p:nvSpPr>
          <p:cNvPr id="4" name="Content Placeholder 3"/>
          <p:cNvSpPr>
            <a:spLocks noGrp="1"/>
          </p:cNvSpPr>
          <p:nvPr>
            <p:ph sz="half" idx="2"/>
          </p:nvPr>
        </p:nvSpPr>
        <p:spPr>
          <a:xfrm>
            <a:off x="7683500" y="1967865"/>
            <a:ext cx="5181600" cy="4351338"/>
          </a:xfrm>
        </p:spPr>
        <p:txBody>
          <a:bodyPr/>
          <a:p>
            <a:pPr marL="0" indent="0">
              <a:buNone/>
            </a:pPr>
            <a:r>
              <a:rPr lang="en-US"/>
              <a:t> </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06075" cy="941070"/>
          </a:xfrm>
        </p:spPr>
        <p:txBody>
          <a:bodyPr/>
          <a:p>
            <a:pPr algn="ctr"/>
            <a:r>
              <a:rPr lang="en-US" sz="3200" b="1"/>
              <a:t>Packges</a:t>
            </a:r>
            <a:endParaRPr lang="en-US" sz="3200" b="1"/>
          </a:p>
        </p:txBody>
      </p:sp>
      <p:sp>
        <p:nvSpPr>
          <p:cNvPr id="3" name="Content Placeholder 2"/>
          <p:cNvSpPr>
            <a:spLocks noGrp="1"/>
          </p:cNvSpPr>
          <p:nvPr>
            <p:ph sz="half" idx="1"/>
          </p:nvPr>
        </p:nvSpPr>
        <p:spPr>
          <a:xfrm>
            <a:off x="2887345" y="1958975"/>
            <a:ext cx="10090150" cy="4474210"/>
          </a:xfrm>
        </p:spPr>
        <p:txBody>
          <a:bodyPr/>
          <a:p>
            <a:r>
              <a:rPr lang="en-US" sz="1800"/>
              <a:t>We used some packges to develop this code .</a:t>
            </a:r>
            <a:endParaRPr lang="en-US" sz="1800"/>
          </a:p>
          <a:p>
            <a:r>
              <a:rPr lang="en-US" sz="1800"/>
              <a:t>The packes are</a:t>
            </a:r>
            <a:endParaRPr lang="en-US" sz="1800"/>
          </a:p>
          <a:p>
            <a:endParaRPr lang="en-US" sz="1600"/>
          </a:p>
          <a:p>
            <a:endParaRPr lang="en-US" sz="1600"/>
          </a:p>
        </p:txBody>
      </p:sp>
      <p:sp>
        <p:nvSpPr>
          <p:cNvPr id="4" name="Content Placeholder 3"/>
          <p:cNvSpPr>
            <a:spLocks noGrp="1"/>
          </p:cNvSpPr>
          <p:nvPr>
            <p:ph sz="half" idx="2"/>
          </p:nvPr>
        </p:nvSpPr>
        <p:spPr>
          <a:xfrm>
            <a:off x="8190865" y="1825625"/>
            <a:ext cx="5181600" cy="4351338"/>
          </a:xfrm>
        </p:spPr>
        <p:txBody>
          <a:bodyPr/>
          <a:p>
            <a:pPr marL="0" indent="0">
              <a:buNone/>
            </a:pPr>
            <a:r>
              <a:rPr lang="en-US"/>
              <a:t> </a:t>
            </a:r>
            <a:endParaRPr lang="en-US"/>
          </a:p>
        </p:txBody>
      </p:sp>
      <p:pic>
        <p:nvPicPr>
          <p:cNvPr id="6" name="Picture 5"/>
          <p:cNvPicPr>
            <a:picLocks noChangeAspect="1"/>
          </p:cNvPicPr>
          <p:nvPr/>
        </p:nvPicPr>
        <p:blipFill>
          <a:blip r:embed="rId1"/>
          <a:stretch>
            <a:fillRect/>
          </a:stretch>
        </p:blipFill>
        <p:spPr>
          <a:xfrm>
            <a:off x="2665095" y="3228975"/>
            <a:ext cx="5989955" cy="1828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9396" y="406400"/>
            <a:ext cx="9144000" cy="2387600"/>
          </a:xfrm>
        </p:spPr>
        <p:txBody>
          <a:bodyPr/>
          <a:lstStyle/>
          <a:p>
            <a:r>
              <a:rPr lang="en-US" dirty="0"/>
              <a:t>Project</a:t>
            </a:r>
            <a:br>
              <a:rPr lang="en-US" dirty="0"/>
            </a:br>
            <a:endParaRPr lang="en-IN" dirty="0"/>
          </a:p>
        </p:txBody>
      </p:sp>
      <p:sp>
        <p:nvSpPr>
          <p:cNvPr id="3" name="Subtitle 2"/>
          <p:cNvSpPr>
            <a:spLocks noGrp="1"/>
          </p:cNvSpPr>
          <p:nvPr>
            <p:ph type="subTitle" idx="1"/>
          </p:nvPr>
        </p:nvSpPr>
        <p:spPr>
          <a:xfrm>
            <a:off x="1524000" y="3602037"/>
            <a:ext cx="9144000" cy="1865701"/>
          </a:xfrm>
        </p:spPr>
        <p:txBody>
          <a:bodyPr>
            <a:normAutofit fontScale="85000" lnSpcReduction="20000"/>
          </a:bodyPr>
          <a:lstStyle/>
          <a:p>
            <a:r>
              <a:rPr lang="en-US" dirty="0"/>
              <a:t>Project </a:t>
            </a: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was developed by</a:t>
            </a:r>
            <a:endPar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endPar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algn="l"/>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 Andy Gomes,</a:t>
            </a:r>
            <a:endPar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algn="l"/>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 Hari Babu, </a:t>
            </a:r>
            <a:endPar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algn="l"/>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 </a:t>
            </a:r>
            <a:r>
              <a:rPr lang="en-US" sz="1800" b="1"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Sai</a:t>
            </a: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Keerthana, </a:t>
            </a:r>
            <a:endPar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algn="l"/>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 Ananth Mohan Kuma</a:t>
            </a:r>
            <a:endParaRPr lang="en-US" sz="1800" kern="100" dirty="0">
              <a:effectLst/>
              <a:latin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b="1" dirty="0"/>
              <a:t>Code Back end process</a:t>
            </a:r>
            <a:endParaRPr lang="en-US" sz="2400" b="1" dirty="0"/>
          </a:p>
        </p:txBody>
      </p:sp>
      <p:pic>
        <p:nvPicPr>
          <p:cNvPr id="1026" name="Picture 137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79233" y="2416491"/>
            <a:ext cx="5730875" cy="746125"/>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3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9233" y="3732332"/>
            <a:ext cx="6675438" cy="6635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1147666" y="201152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To open this </a:t>
            </a:r>
            <a:r>
              <a:rPr kumimoji="0" lang="en-US" altLang="en-US" sz="12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rPr>
              <a:t>interfce</a:t>
            </a:r>
            <a:r>
              <a:rPr kumimoji="0" lang="en-US" altLang="en-US" sz="12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we have to run a bat in the bat file backend process code will be performed (code shown below)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a:spLocks noChangeArrowheads="1"/>
          </p:cNvSpPr>
          <p:nvPr/>
        </p:nvSpPr>
        <p:spPr bwMode="auto">
          <a:xfrm>
            <a:off x="1279233" y="329755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Here  when clicked on disable button the back end  process is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1"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1279233" y="43022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1"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t>
            </a:r>
            <a:r>
              <a:rPr kumimoji="0" lang="en-US" altLang="en-US"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1"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when clicked on enable button the back end  process is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Content Placeholder 6"/>
          <p:cNvPicPr>
            <a:picLocks noGrp="1"/>
          </p:cNvPicPr>
          <p:nvPr>
            <p:ph idx="1"/>
          </p:nvPr>
        </p:nvPicPr>
        <p:blipFill>
          <a:blip r:embed="rId3"/>
          <a:stretch>
            <a:fillRect/>
          </a:stretch>
        </p:blipFill>
        <p:spPr>
          <a:xfrm>
            <a:off x="1147666" y="5198817"/>
            <a:ext cx="10515600" cy="74003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endParaRPr lang="en-US"/>
          </a:p>
        </p:txBody>
      </p:sp>
      <p:sp>
        <p:nvSpPr>
          <p:cNvPr id="3" name="Content Placeholder 2"/>
          <p:cNvSpPr>
            <a:spLocks noGrp="1"/>
          </p:cNvSpPr>
          <p:nvPr>
            <p:ph idx="1"/>
          </p:nvPr>
        </p:nvSpPr>
        <p:spPr/>
        <p:txBody>
          <a:bodyPr/>
          <a:p>
            <a:pPr marL="0" indent="0">
              <a:buNone/>
            </a:pPr>
            <a:r>
              <a:rPr lang="en-US"/>
              <a:t> </a:t>
            </a:r>
            <a:endParaRPr lang="en-US"/>
          </a:p>
        </p:txBody>
      </p:sp>
      <p:sp>
        <p:nvSpPr>
          <p:cNvPr id="4" name="Title 1"/>
          <p:cNvSpPr>
            <a:spLocks noGrp="1"/>
          </p:cNvSpPr>
          <p:nvPr/>
        </p:nvSpPr>
        <p:spPr>
          <a:xfrm>
            <a:off x="965200" y="492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t>Enable cemara</a:t>
            </a:r>
            <a:endParaRPr lang="en-US" sz="2800" b="1"/>
          </a:p>
        </p:txBody>
      </p:sp>
      <p:sp>
        <p:nvSpPr>
          <p:cNvPr id="5" name="Content Placeholder 2"/>
          <p:cNvSpPr>
            <a:spLocks noGrp="1"/>
          </p:cNvSpPr>
          <p:nvPr/>
        </p:nvSpPr>
        <p:spPr>
          <a:xfrm>
            <a:off x="1590040" y="201866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enable camera back end code  in python</a:t>
            </a:r>
            <a:endParaRPr lang="en-US" sz="2000"/>
          </a:p>
        </p:txBody>
      </p:sp>
      <p:pic>
        <p:nvPicPr>
          <p:cNvPr id="6" name="Content Placeholder 5"/>
          <p:cNvPicPr>
            <a:picLocks noChangeAspect="1"/>
          </p:cNvPicPr>
          <p:nvPr>
            <p:ph sz="half" idx="2"/>
          </p:nvPr>
        </p:nvPicPr>
        <p:blipFill>
          <a:blip r:embed="rId1"/>
          <a:stretch>
            <a:fillRect/>
          </a:stretch>
        </p:blipFill>
        <p:spPr>
          <a:xfrm>
            <a:off x="2595880" y="2901315"/>
            <a:ext cx="7651115" cy="33680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endParaRPr lang="en-US"/>
          </a:p>
        </p:txBody>
      </p:sp>
      <p:sp>
        <p:nvSpPr>
          <p:cNvPr id="3" name="Content Placeholder 2"/>
          <p:cNvSpPr>
            <a:spLocks noGrp="1"/>
          </p:cNvSpPr>
          <p:nvPr>
            <p:ph sz="half" idx="1"/>
          </p:nvPr>
        </p:nvSpPr>
        <p:spPr/>
        <p:txBody>
          <a:bodyPr/>
          <a:p>
            <a:pPr marL="0" indent="0">
              <a:buNone/>
            </a:pPr>
            <a:r>
              <a:rPr lang="en-US"/>
              <a:t> </a:t>
            </a:r>
            <a:endParaRPr lang="en-US"/>
          </a:p>
        </p:txBody>
      </p:sp>
      <p:sp>
        <p:nvSpPr>
          <p:cNvPr id="4" name="Title 1"/>
          <p:cNvSpPr>
            <a:spLocks noGrp="1"/>
          </p:cNvSpPr>
          <p:nvPr/>
        </p:nvSpPr>
        <p:spPr>
          <a:xfrm>
            <a:off x="965200" y="492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a:t>Disable camera</a:t>
            </a:r>
            <a:endParaRPr lang="en-US" sz="2400" b="1"/>
          </a:p>
        </p:txBody>
      </p:sp>
      <p:sp>
        <p:nvSpPr>
          <p:cNvPr id="5" name="Content Placeholder 2"/>
          <p:cNvSpPr>
            <a:spLocks noGrp="1"/>
          </p:cNvSpPr>
          <p:nvPr/>
        </p:nvSpPr>
        <p:spPr>
          <a:xfrm>
            <a:off x="1590040" y="201866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enable camera back end code  in python</a:t>
            </a:r>
            <a:endParaRPr lang="en-US" sz="2000"/>
          </a:p>
        </p:txBody>
      </p:sp>
      <p:pic>
        <p:nvPicPr>
          <p:cNvPr id="7" name="Content Placeholder 6"/>
          <p:cNvPicPr>
            <a:picLocks noChangeAspect="1"/>
          </p:cNvPicPr>
          <p:nvPr>
            <p:ph sz="half" idx="2"/>
          </p:nvPr>
        </p:nvPicPr>
        <p:blipFill>
          <a:blip r:embed="rId1"/>
          <a:stretch>
            <a:fillRect/>
          </a:stretch>
        </p:blipFill>
        <p:spPr>
          <a:xfrm>
            <a:off x="2326640" y="2580005"/>
            <a:ext cx="7770495" cy="359791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600" b="1"/>
              <a:t>project</a:t>
            </a:r>
            <a:endParaRPr lang="en-US" sz="3600" b="1"/>
          </a:p>
        </p:txBody>
      </p:sp>
      <p:sp>
        <p:nvSpPr>
          <p:cNvPr id="3" name="Content Placeholder 2"/>
          <p:cNvSpPr>
            <a:spLocks noGrp="1"/>
          </p:cNvSpPr>
          <p:nvPr>
            <p:ph sz="half" idx="1"/>
          </p:nvPr>
        </p:nvSpPr>
        <p:spPr>
          <a:xfrm>
            <a:off x="563880" y="2400935"/>
            <a:ext cx="5181600" cy="4351338"/>
          </a:xfrm>
        </p:spPr>
        <p:txBody>
          <a:bodyPr/>
          <a:p>
            <a:pPr marL="0" indent="0">
              <a:buNone/>
            </a:pPr>
            <a:r>
              <a:rPr lang="en-US" sz="1800"/>
              <a:t> </a:t>
            </a:r>
            <a:r>
              <a:rPr lang="en-US" sz="1800">
                <a:sym typeface="+mn-ea"/>
              </a:rPr>
              <a:t>Opening this application named as cemara and need to open file run as adiminstrater</a:t>
            </a:r>
            <a:endParaRPr lang="en-US" sz="1800"/>
          </a:p>
          <a:p>
            <a:pPr marL="0" indent="0">
              <a:buNone/>
            </a:pPr>
            <a:r>
              <a:rPr lang="en-US" sz="1800">
                <a:sym typeface="+mn-ea"/>
              </a:rPr>
              <a:t>Then it will display</a:t>
            </a:r>
            <a:endParaRPr lang="en-US" sz="1800"/>
          </a:p>
          <a:p>
            <a:pPr marL="0" indent="0">
              <a:buNone/>
            </a:pPr>
            <a:endParaRPr lang="en-US" sz="1800"/>
          </a:p>
        </p:txBody>
      </p:sp>
      <p:pic>
        <p:nvPicPr>
          <p:cNvPr id="4" name="Content Placeholder 3"/>
          <p:cNvPicPr>
            <a:picLocks noChangeAspect="1"/>
          </p:cNvPicPr>
          <p:nvPr>
            <p:ph sz="half" idx="2"/>
          </p:nvPr>
        </p:nvPicPr>
        <p:blipFill>
          <a:blip r:embed="rId1"/>
          <a:stretch>
            <a:fillRect/>
          </a:stretch>
        </p:blipFill>
        <p:spPr>
          <a:xfrm>
            <a:off x="7075805" y="2310765"/>
            <a:ext cx="4938395" cy="4351655"/>
          </a:xfrm>
          <a:prstGeom prst="rect">
            <a:avLst/>
          </a:prstGeom>
        </p:spPr>
      </p:pic>
      <p:pic>
        <p:nvPicPr>
          <p:cNvPr id="5" name="Content Placeholder 4"/>
          <p:cNvPicPr>
            <a:picLocks noChangeAspect="1"/>
          </p:cNvPicPr>
          <p:nvPr/>
        </p:nvPicPr>
        <p:blipFill>
          <a:blip r:embed="rId2"/>
          <a:stretch>
            <a:fillRect/>
          </a:stretch>
        </p:blipFill>
        <p:spPr>
          <a:xfrm>
            <a:off x="421640" y="1477645"/>
            <a:ext cx="6461125" cy="923290"/>
          </a:xfrm>
          <a:prstGeom prst="rect">
            <a:avLst/>
          </a:prstGeom>
        </p:spPr>
      </p:pic>
      <p:pic>
        <p:nvPicPr>
          <p:cNvPr id="7" name="Picture 6"/>
          <p:cNvPicPr>
            <a:picLocks noChangeAspect="1"/>
          </p:cNvPicPr>
          <p:nvPr/>
        </p:nvPicPr>
        <p:blipFill>
          <a:blip r:embed="rId3"/>
          <a:srcRect l="41968" r="6549"/>
          <a:stretch>
            <a:fillRect/>
          </a:stretch>
        </p:blipFill>
        <p:spPr>
          <a:xfrm>
            <a:off x="2781935" y="3400425"/>
            <a:ext cx="3178175" cy="289687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endParaRPr lang="en-US"/>
          </a:p>
        </p:txBody>
      </p:sp>
      <p:sp>
        <p:nvSpPr>
          <p:cNvPr id="3" name="Content Placeholder 2"/>
          <p:cNvSpPr>
            <a:spLocks noGrp="1"/>
          </p:cNvSpPr>
          <p:nvPr>
            <p:ph sz="half" idx="1"/>
          </p:nvPr>
        </p:nvSpPr>
        <p:spPr/>
        <p:txBody>
          <a:bodyPr/>
          <a:p>
            <a:pPr marL="0" indent="0">
              <a:buNone/>
            </a:pPr>
            <a:r>
              <a:rPr lang="en-US"/>
              <a:t> </a:t>
            </a:r>
            <a:endParaRPr lang="en-US"/>
          </a:p>
        </p:txBody>
      </p:sp>
      <p:sp>
        <p:nvSpPr>
          <p:cNvPr id="4" name="Content Placeholder 3"/>
          <p:cNvSpPr>
            <a:spLocks noGrp="1"/>
          </p:cNvSpPr>
          <p:nvPr>
            <p:ph sz="half" idx="2"/>
          </p:nvPr>
        </p:nvSpPr>
        <p:spPr/>
        <p:txBody>
          <a:bodyPr/>
          <a:p>
            <a:pPr marL="0" indent="0">
              <a:buNone/>
            </a:pPr>
            <a:r>
              <a:rPr lang="en-US"/>
              <a:t> </a:t>
            </a:r>
            <a:endParaRPr lang="en-US"/>
          </a:p>
        </p:txBody>
      </p:sp>
      <p:sp>
        <p:nvSpPr>
          <p:cNvPr id="5" name="Title 1"/>
          <p:cNvSpPr>
            <a:spLocks noGrp="1"/>
          </p:cNvSpPr>
          <p:nvPr/>
        </p:nvSpPr>
        <p:spPr>
          <a:xfrm>
            <a:off x="965200" y="492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 </a:t>
            </a:r>
            <a:endParaRPr lang="en-US"/>
          </a:p>
        </p:txBody>
      </p:sp>
      <p:sp>
        <p:nvSpPr>
          <p:cNvPr id="6" name="Content Placeholder 2"/>
          <p:cNvSpPr>
            <a:spLocks noGrp="1"/>
          </p:cNvSpPr>
          <p:nvPr/>
        </p:nvSpPr>
        <p:spPr>
          <a:xfrm>
            <a:off x="2413000" y="2363470"/>
            <a:ext cx="10017760" cy="38138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Here we used three buttons named as</a:t>
            </a:r>
            <a:endParaRPr lang="en-US" sz="2000"/>
          </a:p>
          <a:p>
            <a:endParaRPr lang="en-US" sz="2000"/>
          </a:p>
          <a:p>
            <a:pPr lvl="1">
              <a:buFont typeface="Wingdings" panose="05000000000000000000" charset="0"/>
              <a:buChar char="Ø"/>
            </a:pPr>
            <a:r>
              <a:rPr lang="en-US" sz="1710"/>
              <a:t>Project info</a:t>
            </a:r>
            <a:endParaRPr lang="en-US" sz="1710"/>
          </a:p>
          <a:p>
            <a:pPr lvl="1">
              <a:buFont typeface="Wingdings" panose="05000000000000000000" charset="0"/>
              <a:buChar char="Ø"/>
            </a:pPr>
            <a:r>
              <a:rPr lang="en-US" sz="1710"/>
              <a:t>Enable camera</a:t>
            </a:r>
            <a:endParaRPr lang="en-US" sz="1710"/>
          </a:p>
          <a:p>
            <a:pPr lvl="1">
              <a:buFont typeface="Wingdings" panose="05000000000000000000" charset="0"/>
              <a:buChar char="Ø"/>
            </a:pPr>
            <a:r>
              <a:rPr lang="en-US" sz="1710"/>
              <a:t>Disable camera</a:t>
            </a:r>
            <a:endParaRPr lang="en-US" sz="1710"/>
          </a:p>
          <a:p>
            <a:endParaRPr lang="en-US" sz="2000"/>
          </a:p>
        </p:txBody>
      </p:sp>
      <p:sp>
        <p:nvSpPr>
          <p:cNvPr id="7" name="Content Placeholder 3"/>
          <p:cNvSpPr>
            <a:spLocks noGrp="1"/>
          </p:cNvSpPr>
          <p:nvPr/>
        </p:nvSpPr>
        <p:spPr>
          <a:xfrm>
            <a:off x="6299200" y="1952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 </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br>
              <a:rPr lang="en-US">
                <a:sym typeface="+mn-ea"/>
              </a:rPr>
            </a:br>
            <a:r>
              <a:rPr lang="en-US" sz="3100" b="1">
                <a:sym typeface="+mn-ea"/>
              </a:rPr>
              <a:t>project info</a:t>
            </a:r>
            <a:br>
              <a:rPr lang="en-US"/>
            </a:br>
            <a:endParaRPr lang="en-US"/>
          </a:p>
        </p:txBody>
      </p:sp>
      <p:sp>
        <p:nvSpPr>
          <p:cNvPr id="3" name="Content Placeholder 2"/>
          <p:cNvSpPr>
            <a:spLocks noGrp="1"/>
          </p:cNvSpPr>
          <p:nvPr>
            <p:ph idx="1"/>
          </p:nvPr>
        </p:nvSpPr>
        <p:spPr>
          <a:xfrm>
            <a:off x="1539240" y="1896745"/>
            <a:ext cx="10515600" cy="4351338"/>
          </a:xfrm>
        </p:spPr>
        <p:txBody>
          <a:bodyPr/>
          <a:p>
            <a:pPr marL="0" indent="0">
              <a:buNone/>
            </a:pPr>
            <a:r>
              <a:rPr lang="en-US" sz="2000"/>
              <a:t>we have to create the html code and link to project info </a:t>
            </a:r>
            <a:r>
              <a:rPr lang="en-US"/>
              <a:t> </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91160" y="93345"/>
            <a:ext cx="10313035" cy="767080"/>
          </a:xfrm>
        </p:spPr>
        <p:txBody>
          <a:bodyPr/>
          <a:p>
            <a:pPr algn="ctr"/>
            <a:r>
              <a:rPr lang="en-US"/>
              <a:t> </a:t>
            </a:r>
            <a:r>
              <a:rPr lang="en-US" sz="2800" b="1">
                <a:sym typeface="+mn-ea"/>
              </a:rPr>
              <a:t>disable camera</a:t>
            </a:r>
            <a:endParaRPr lang="en-US" sz="2800" b="1">
              <a:sym typeface="+mn-ea"/>
            </a:endParaRPr>
          </a:p>
        </p:txBody>
      </p:sp>
      <p:sp>
        <p:nvSpPr>
          <p:cNvPr id="3" name="Content Placeholder 2"/>
          <p:cNvSpPr>
            <a:spLocks noGrp="1"/>
          </p:cNvSpPr>
          <p:nvPr>
            <p:ph sz="half" idx="1"/>
          </p:nvPr>
        </p:nvSpPr>
        <p:spPr>
          <a:xfrm>
            <a:off x="838200" y="860425"/>
            <a:ext cx="10850245" cy="4493895"/>
          </a:xfrm>
        </p:spPr>
        <p:txBody>
          <a:bodyPr/>
          <a:p>
            <a:r>
              <a:rPr lang="en-US" sz="1800"/>
              <a:t>Click on disable camera it will display a popup on top</a:t>
            </a:r>
            <a:endParaRPr lang="en-US" sz="1800"/>
          </a:p>
          <a:p>
            <a:r>
              <a:rPr lang="en-US" sz="1800"/>
              <a:t>Here yoo need enter the password and click on ok . if you enter the correct password it will </a:t>
            </a:r>
            <a:endParaRPr lang="en-US" sz="1800"/>
          </a:p>
          <a:p>
            <a:pPr marL="0" indent="0">
              <a:buNone/>
            </a:pPr>
            <a:r>
              <a:rPr lang="en-US" sz="1800"/>
              <a:t>     disable the cemara</a:t>
            </a:r>
            <a:endParaRPr lang="en-US" sz="1800"/>
          </a:p>
        </p:txBody>
      </p:sp>
      <p:sp>
        <p:nvSpPr>
          <p:cNvPr id="4" name="Content Placeholder 3"/>
          <p:cNvSpPr>
            <a:spLocks noGrp="1"/>
          </p:cNvSpPr>
          <p:nvPr>
            <p:ph sz="half" idx="2"/>
          </p:nvPr>
        </p:nvSpPr>
        <p:spPr/>
        <p:txBody>
          <a:bodyPr/>
          <a:p>
            <a:pPr marL="0" indent="0">
              <a:buNone/>
            </a:pPr>
            <a:r>
              <a:rPr lang="en-US"/>
              <a:t> </a:t>
            </a:r>
            <a:endParaRPr lang="en-US"/>
          </a:p>
        </p:txBody>
      </p:sp>
      <p:pic>
        <p:nvPicPr>
          <p:cNvPr id="8" name="Picture 7"/>
          <p:cNvPicPr>
            <a:picLocks noChangeAspect="1"/>
          </p:cNvPicPr>
          <p:nvPr/>
        </p:nvPicPr>
        <p:blipFill>
          <a:blip r:embed="rId1"/>
          <a:stretch>
            <a:fillRect/>
          </a:stretch>
        </p:blipFill>
        <p:spPr>
          <a:xfrm>
            <a:off x="3709670" y="2248535"/>
            <a:ext cx="4631055" cy="407479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endParaRPr lang="en-US"/>
          </a:p>
        </p:txBody>
      </p:sp>
      <p:sp>
        <p:nvSpPr>
          <p:cNvPr id="3" name="Content Placeholder 2"/>
          <p:cNvSpPr>
            <a:spLocks noGrp="1"/>
          </p:cNvSpPr>
          <p:nvPr>
            <p:ph sz="half" idx="1"/>
          </p:nvPr>
        </p:nvSpPr>
        <p:spPr>
          <a:xfrm>
            <a:off x="838200" y="880745"/>
            <a:ext cx="9458325" cy="4544695"/>
          </a:xfrm>
        </p:spPr>
        <p:txBody>
          <a:bodyPr/>
          <a:p>
            <a:pPr>
              <a:buFont typeface="Arial" panose="020B0604020202020204" pitchFamily="34" charset="0"/>
              <a:buChar char="•"/>
            </a:pPr>
            <a:r>
              <a:rPr lang="en-US" sz="1800"/>
              <a:t>And it will shown as cemara disable successfilly.</a:t>
            </a:r>
            <a:endParaRPr lang="en-US" sz="1800"/>
          </a:p>
          <a:p>
            <a:pPr marL="0" indent="0">
              <a:buNone/>
            </a:pPr>
            <a:r>
              <a:rPr lang="en-US" sz="1800"/>
              <a:t>after disabling camera if you need to check the cameara whether disabled or not </a:t>
            </a:r>
            <a:endParaRPr lang="en-US" sz="1800"/>
          </a:p>
          <a:p>
            <a:pPr marL="0" indent="0">
              <a:buNone/>
            </a:pPr>
            <a:r>
              <a:rPr lang="en-US" sz="1800"/>
              <a:t>then web cam it will display shown below</a:t>
            </a:r>
            <a:endParaRPr lang="en-US" sz="1800"/>
          </a:p>
        </p:txBody>
      </p:sp>
      <p:sp>
        <p:nvSpPr>
          <p:cNvPr id="4" name="Content Placeholder 3"/>
          <p:cNvSpPr>
            <a:spLocks noGrp="1"/>
          </p:cNvSpPr>
          <p:nvPr>
            <p:ph sz="half" idx="2"/>
          </p:nvPr>
        </p:nvSpPr>
        <p:spPr/>
        <p:txBody>
          <a:bodyPr/>
          <a:p>
            <a:pPr marL="0" indent="0">
              <a:buNone/>
            </a:pPr>
            <a:r>
              <a:rPr lang="en-US"/>
              <a:t> </a:t>
            </a:r>
            <a:endParaRPr lang="en-US"/>
          </a:p>
        </p:txBody>
      </p:sp>
      <p:pic>
        <p:nvPicPr>
          <p:cNvPr id="5" name="Picture 4"/>
          <p:cNvPicPr>
            <a:picLocks noChangeAspect="1"/>
          </p:cNvPicPr>
          <p:nvPr/>
        </p:nvPicPr>
        <p:blipFill>
          <a:blip r:embed="rId1"/>
          <a:stretch>
            <a:fillRect/>
          </a:stretch>
        </p:blipFill>
        <p:spPr>
          <a:xfrm>
            <a:off x="1870075" y="2261870"/>
            <a:ext cx="7780655" cy="408813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400" b="1"/>
              <a:t> E</a:t>
            </a:r>
            <a:r>
              <a:rPr lang="en-US" sz="2400" b="1">
                <a:sym typeface="+mn-ea"/>
              </a:rPr>
              <a:t>nable camera</a:t>
            </a:r>
            <a:endParaRPr lang="en-US" sz="2400" b="1">
              <a:sym typeface="+mn-ea"/>
            </a:endParaRPr>
          </a:p>
        </p:txBody>
      </p:sp>
      <p:sp>
        <p:nvSpPr>
          <p:cNvPr id="3" name="Content Placeholder 2"/>
          <p:cNvSpPr>
            <a:spLocks noGrp="1"/>
          </p:cNvSpPr>
          <p:nvPr>
            <p:ph sz="half" idx="1"/>
          </p:nvPr>
        </p:nvSpPr>
        <p:spPr>
          <a:xfrm>
            <a:off x="680720" y="1419225"/>
            <a:ext cx="10830560" cy="4594860"/>
          </a:xfrm>
        </p:spPr>
        <p:txBody>
          <a:bodyPr/>
          <a:p>
            <a:pPr marL="0" indent="0">
              <a:buNone/>
            </a:pPr>
            <a:r>
              <a:rPr lang="en-US" sz="1800"/>
              <a:t>Click on enable camera it will display a popup on top</a:t>
            </a:r>
            <a:endParaRPr lang="en-US" sz="1800"/>
          </a:p>
          <a:p>
            <a:pPr marL="0" indent="0">
              <a:buNone/>
            </a:pPr>
            <a:r>
              <a:rPr lang="en-US" sz="1800"/>
              <a:t>Here you need enter the password and click on ok . if you enter the correct password it will </a:t>
            </a:r>
            <a:endParaRPr lang="en-US" sz="1800"/>
          </a:p>
          <a:p>
            <a:pPr marL="0" indent="0">
              <a:buNone/>
            </a:pPr>
            <a:r>
              <a:rPr lang="en-US" sz="1800"/>
              <a:t>enable the camera</a:t>
            </a:r>
            <a:endParaRPr lang="en-US" sz="1800"/>
          </a:p>
        </p:txBody>
      </p:sp>
      <p:sp>
        <p:nvSpPr>
          <p:cNvPr id="4" name="Content Placeholder 3"/>
          <p:cNvSpPr>
            <a:spLocks noGrp="1"/>
          </p:cNvSpPr>
          <p:nvPr>
            <p:ph sz="half" idx="2"/>
          </p:nvPr>
        </p:nvSpPr>
        <p:spPr/>
        <p:txBody>
          <a:bodyPr/>
          <a:p>
            <a:pPr marL="0" indent="0">
              <a:buNone/>
            </a:pPr>
            <a:r>
              <a:rPr lang="en-US"/>
              <a:t> </a:t>
            </a:r>
            <a:endParaRPr lang="en-US"/>
          </a:p>
        </p:txBody>
      </p:sp>
      <p:pic>
        <p:nvPicPr>
          <p:cNvPr id="5" name="Picture 4"/>
          <p:cNvPicPr>
            <a:picLocks noChangeAspect="1"/>
          </p:cNvPicPr>
          <p:nvPr/>
        </p:nvPicPr>
        <p:blipFill>
          <a:blip r:embed="rId1"/>
          <a:stretch>
            <a:fillRect/>
          </a:stretch>
        </p:blipFill>
        <p:spPr>
          <a:xfrm>
            <a:off x="4410710" y="2489200"/>
            <a:ext cx="4488180" cy="394906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endParaRPr lang="en-US"/>
          </a:p>
        </p:txBody>
      </p:sp>
      <p:sp>
        <p:nvSpPr>
          <p:cNvPr id="3" name="Content Placeholder 2"/>
          <p:cNvSpPr>
            <a:spLocks noGrp="1"/>
          </p:cNvSpPr>
          <p:nvPr>
            <p:ph sz="half" idx="1"/>
          </p:nvPr>
        </p:nvSpPr>
        <p:spPr>
          <a:xfrm>
            <a:off x="589915" y="850265"/>
            <a:ext cx="11012805" cy="4351655"/>
          </a:xfrm>
        </p:spPr>
        <p:txBody>
          <a:bodyPr/>
          <a:p>
            <a:r>
              <a:rPr lang="en-US" sz="1800"/>
              <a:t>And it will shown as camera enable successfilly.</a:t>
            </a:r>
            <a:endParaRPr lang="en-US" sz="1800"/>
          </a:p>
          <a:p>
            <a:pPr marL="0" indent="0">
              <a:buNone/>
            </a:pPr>
            <a:r>
              <a:rPr lang="en-US" sz="1800"/>
              <a:t>after enabling camera if you need to check the cameara whether enabled or not</a:t>
            </a:r>
            <a:endParaRPr lang="en-US" sz="1800"/>
          </a:p>
        </p:txBody>
      </p:sp>
      <p:sp>
        <p:nvSpPr>
          <p:cNvPr id="4" name="Content Placeholder 3"/>
          <p:cNvSpPr>
            <a:spLocks noGrp="1"/>
          </p:cNvSpPr>
          <p:nvPr>
            <p:ph sz="half" idx="2"/>
          </p:nvPr>
        </p:nvSpPr>
        <p:spPr/>
        <p:txBody>
          <a:bodyPr/>
          <a:p>
            <a:pPr marL="0" indent="0">
              <a:buNone/>
            </a:pPr>
            <a:r>
              <a:rPr lang="en-US"/>
              <a:t> </a:t>
            </a:r>
            <a:endParaRPr lang="en-US"/>
          </a:p>
        </p:txBody>
      </p:sp>
      <p:pic>
        <p:nvPicPr>
          <p:cNvPr id="5" name="Picture 4"/>
          <p:cNvPicPr>
            <a:picLocks noChangeAspect="1"/>
          </p:cNvPicPr>
          <p:nvPr/>
        </p:nvPicPr>
        <p:blipFill>
          <a:blip r:embed="rId1"/>
          <a:stretch>
            <a:fillRect/>
          </a:stretch>
        </p:blipFill>
        <p:spPr>
          <a:xfrm>
            <a:off x="2016760" y="2061210"/>
            <a:ext cx="7692390" cy="40074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contents</a:t>
            </a:r>
            <a:endParaRPr lang="en-IN" dirty="0"/>
          </a:p>
        </p:txBody>
      </p:sp>
      <p:sp>
        <p:nvSpPr>
          <p:cNvPr id="3" name="Content Placeholder 2"/>
          <p:cNvSpPr>
            <a:spLocks noGrp="1"/>
          </p:cNvSpPr>
          <p:nvPr>
            <p:ph idx="1"/>
          </p:nvPr>
        </p:nvSpPr>
        <p:spPr/>
        <p:txBody>
          <a:bodyPr>
            <a:normAutofit lnSpcReduction="10000"/>
          </a:bodyPr>
          <a:lstStyle/>
          <a:p>
            <a:pPr marL="457200">
              <a:lnSpc>
                <a:spcPct val="107000"/>
              </a:lnSpc>
              <a:spcAft>
                <a:spcPts val="0"/>
              </a:spcAft>
            </a:pPr>
            <a:r>
              <a:rPr lang="en-US" sz="1800" kern="100" dirty="0">
                <a:effectLst/>
                <a:latin typeface="Calibri" panose="020F0502020204030204" pitchFamily="34" charset="0"/>
                <a:cs typeface="Times New Roman" panose="02020603050405020304" pitchFamily="18" charset="0"/>
              </a:rPr>
              <a:t>Abstraction……………………………………………………………………..</a:t>
            </a:r>
            <a:endParaRPr lang="en-US" sz="1800" kern="100" dirty="0">
              <a:effectLst/>
              <a:latin typeface="Calibri" panose="020F0502020204030204" pitchFamily="34" charset="0"/>
              <a:cs typeface="Times New Roman" panose="02020603050405020304" pitchFamily="18" charset="0"/>
            </a:endParaRPr>
          </a:p>
          <a:p>
            <a:pPr marL="457200">
              <a:lnSpc>
                <a:spcPct val="107000"/>
              </a:lnSpc>
              <a:spcAft>
                <a:spcPts val="0"/>
              </a:spcAft>
            </a:pPr>
            <a:r>
              <a:rPr lang="en-US" sz="1800" kern="100" dirty="0">
                <a:effectLst/>
                <a:latin typeface="Segoe UI" panose="020B0502040204020203" pitchFamily="34" charset="0"/>
                <a:ea typeface="Calibri" panose="020F0502020204030204" pitchFamily="34" charset="0"/>
                <a:cs typeface="Times New Roman" panose="02020603050405020304" pitchFamily="18" charset="0"/>
              </a:rPr>
              <a:t>physical security policy……………………………………………..</a:t>
            </a:r>
            <a:endParaRPr lang="en-US" sz="1800" kern="100" dirty="0">
              <a:effectLst/>
              <a:latin typeface="Segoe UI" panose="020B0502040204020203" pitchFamily="34" charset="0"/>
              <a:ea typeface="Calibri" panose="020F0502020204030204" pitchFamily="34" charset="0"/>
              <a:cs typeface="Times New Roman" panose="02020603050405020304" pitchFamily="18" charset="0"/>
            </a:endParaRPr>
          </a:p>
          <a:p>
            <a:pPr marL="457200">
              <a:lnSpc>
                <a:spcPct val="107000"/>
              </a:lnSpc>
              <a:spcAft>
                <a:spcPts val="0"/>
              </a:spcAft>
            </a:pPr>
            <a:r>
              <a:rPr lang="en-US" sz="1800" kern="100" dirty="0">
                <a:effectLst/>
                <a:latin typeface="Calibri" panose="020F0502020204030204" pitchFamily="34" charset="0"/>
                <a:cs typeface="Times New Roman" panose="02020603050405020304" pitchFamily="18" charset="0"/>
              </a:rPr>
              <a:t>What is a webcam? ………………………………………………………….</a:t>
            </a:r>
            <a:endParaRPr lang="en-US" sz="1800" kern="100" dirty="0">
              <a:effectLst/>
              <a:latin typeface="Calibri" panose="020F0502020204030204" pitchFamily="34" charset="0"/>
              <a:cs typeface="Times New Roman" panose="02020603050405020304" pitchFamily="18" charset="0"/>
            </a:endParaRPr>
          </a:p>
          <a:p>
            <a:pPr marL="457200">
              <a:lnSpc>
                <a:spcPct val="107000"/>
              </a:lnSpc>
              <a:spcAft>
                <a:spcPts val="0"/>
              </a:spcAft>
            </a:pPr>
            <a:r>
              <a:rPr lang="en-US"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physical security policy on webcam……………………………</a:t>
            </a:r>
            <a:endParaRPr lang="en-US" sz="18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r>
              <a:rPr lang="en-US" sz="1800" kern="100" dirty="0">
                <a:effectLst/>
                <a:latin typeface="Calibri" panose="020F0502020204030204" pitchFamily="34" charset="0"/>
                <a:cs typeface="Times New Roman" panose="02020603050405020304" pitchFamily="18" charset="0"/>
              </a:rPr>
              <a:t>What is spyware? …………………………………………………………….</a:t>
            </a:r>
            <a:endParaRPr lang="en-US" sz="1800" kern="100" dirty="0">
              <a:effectLst/>
              <a:latin typeface="Calibri" panose="020F0502020204030204" pitchFamily="34" charset="0"/>
              <a:cs typeface="Times New Roman" panose="02020603050405020304" pitchFamily="18" charset="0"/>
            </a:endParaRPr>
          </a:p>
          <a:p>
            <a:pPr marL="186690" indent="270510">
              <a:lnSpc>
                <a:spcPct val="107000"/>
              </a:lnSpc>
              <a:spcAft>
                <a:spcPts val="0"/>
              </a:spcAft>
            </a:pPr>
            <a:r>
              <a:rPr lang="en-US"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Types of  </a:t>
            </a:r>
            <a:r>
              <a:rPr lang="en-US" sz="1800" kern="1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attackes</a:t>
            </a:r>
            <a:r>
              <a:rPr lang="en-US"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performs on webcams ………………….</a:t>
            </a:r>
            <a:endParaRPr lang="en-US" sz="1800" kern="100" dirty="0">
              <a:effectLst/>
              <a:latin typeface="Calibri" panose="020F0502020204030204" pitchFamily="34" charset="0"/>
              <a:cs typeface="Times New Roman" panose="02020603050405020304" pitchFamily="18" charset="0"/>
            </a:endParaRPr>
          </a:p>
          <a:p>
            <a:pPr marL="186690" indent="270510">
              <a:lnSpc>
                <a:spcPct val="107000"/>
              </a:lnSpc>
              <a:spcAft>
                <a:spcPts val="0"/>
              </a:spcAft>
            </a:pPr>
            <a:r>
              <a:rPr lang="en-US"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Spyware </a:t>
            </a:r>
            <a:r>
              <a:rPr lang="en-US" sz="1800" kern="1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attackes</a:t>
            </a:r>
            <a:r>
              <a:rPr lang="en-US"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performs on webcams …….…………….</a:t>
            </a:r>
            <a:endParaRPr lang="en-US" sz="1800" kern="100" dirty="0">
              <a:effectLst/>
              <a:latin typeface="Calibri" panose="020F0502020204030204" pitchFamily="34" charset="0"/>
              <a:cs typeface="Times New Roman" panose="02020603050405020304" pitchFamily="18" charset="0"/>
            </a:endParaRPr>
          </a:p>
          <a:p>
            <a:pPr marL="186690" indent="270510">
              <a:lnSpc>
                <a:spcPct val="107000"/>
              </a:lnSpc>
              <a:spcAft>
                <a:spcPts val="0"/>
              </a:spcAft>
            </a:pPr>
            <a:r>
              <a:rPr lang="en-US"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Prevent the webcams on spyware activities ………………</a:t>
            </a:r>
            <a:endParaRPr lang="en-US" sz="1800" kern="100" dirty="0">
              <a:effectLst/>
              <a:latin typeface="Calibri" panose="020F0502020204030204" pitchFamily="34" charset="0"/>
              <a:cs typeface="Times New Roman" panose="02020603050405020304" pitchFamily="18" charset="0"/>
            </a:endParaRPr>
          </a:p>
          <a:p>
            <a:pPr marL="186690" indent="270510">
              <a:lnSpc>
                <a:spcPct val="107000"/>
              </a:lnSpc>
              <a:spcAft>
                <a:spcPts val="0"/>
              </a:spcAft>
            </a:pPr>
            <a:r>
              <a:rPr lang="en-US" sz="1800" kern="100" dirty="0">
                <a:solidFill>
                  <a:srgbClr val="000000"/>
                </a:solidFill>
                <a:effectLst/>
                <a:latin typeface="Calibri" panose="020F0502020204030204" pitchFamily="34" charset="0"/>
                <a:cs typeface="Times New Roman" panose="02020603050405020304" pitchFamily="18" charset="0"/>
              </a:rPr>
              <a:t>Web cam attacks in cyber security …………………………………..</a:t>
            </a:r>
            <a:endParaRPr lang="en-US" sz="1800" kern="100" dirty="0">
              <a:effectLst/>
              <a:latin typeface="Calibri" panose="020F0502020204030204" pitchFamily="34" charset="0"/>
              <a:cs typeface="Times New Roman" panose="02020603050405020304" pitchFamily="18" charset="0"/>
            </a:endParaRPr>
          </a:p>
          <a:p>
            <a:pPr marL="457200">
              <a:lnSpc>
                <a:spcPct val="107000"/>
              </a:lnSpc>
              <a:spcAft>
                <a:spcPts val="0"/>
              </a:spcAft>
            </a:pPr>
            <a:r>
              <a:rPr lang="en-US" sz="1800" kern="100" dirty="0">
                <a:solidFill>
                  <a:srgbClr val="000000"/>
                </a:solidFill>
                <a:effectLst/>
                <a:latin typeface="Calibri" panose="020F0502020204030204" pitchFamily="34" charset="0"/>
                <a:cs typeface="Times New Roman" panose="02020603050405020304" pitchFamily="18" charset="0"/>
              </a:rPr>
              <a:t>Project ……………………………………………………………….</a:t>
            </a:r>
            <a:endParaRPr lang="en-US" sz="1800" kern="100" dirty="0">
              <a:solidFill>
                <a:srgbClr val="000000"/>
              </a:solidFill>
              <a:effectLst/>
              <a:latin typeface="Calibri" panose="020F0502020204030204" pitchFamily="34" charset="0"/>
              <a:cs typeface="Times New Roman" panose="02020603050405020304" pitchFamily="18" charset="0"/>
            </a:endParaRPr>
          </a:p>
          <a:p>
            <a:pPr marL="457200">
              <a:lnSpc>
                <a:spcPct val="107000"/>
              </a:lnSpc>
              <a:spcAft>
                <a:spcPts val="0"/>
              </a:spcAft>
            </a:pPr>
            <a:r>
              <a:rPr lang="en-US" sz="1800" kern="100" dirty="0">
                <a:solidFill>
                  <a:srgbClr val="000000"/>
                </a:solidFill>
                <a:effectLst/>
                <a:latin typeface="Calibri" panose="020F0502020204030204" pitchFamily="34" charset="0"/>
                <a:cs typeface="Times New Roman" panose="02020603050405020304" pitchFamily="18" charset="0"/>
              </a:rPr>
              <a:t>Result ……………………………………………………………………………...</a:t>
            </a:r>
            <a:endParaRPr lang="en-US" sz="1800" kern="100" dirty="0">
              <a:effectLst/>
              <a:latin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9208"/>
            <a:ext cx="10601960" cy="824123"/>
          </a:xfrm>
        </p:spPr>
        <p:txBody>
          <a:bodyPr>
            <a:normAutofit fontScale="90000"/>
          </a:bodyPr>
          <a:lstStyle/>
          <a:p>
            <a:pPr algn="ctr"/>
            <a:br>
              <a:rPr lang="en-IN" sz="1800" b="1" kern="100" dirty="0">
                <a:effectLst/>
                <a:latin typeface="Calibri" panose="020F0502020204030204" pitchFamily="34" charset="0"/>
                <a:cs typeface="Times New Roman" panose="02020603050405020304" pitchFamily="18" charset="0"/>
              </a:rPr>
            </a:br>
            <a:br>
              <a:rPr lang="en-IN" sz="1800" b="1" kern="100" dirty="0">
                <a:effectLst/>
                <a:latin typeface="Calibri" panose="020F0502020204030204" pitchFamily="34" charset="0"/>
                <a:cs typeface="Times New Roman" panose="02020603050405020304" pitchFamily="18" charset="0"/>
              </a:rPr>
            </a:br>
            <a:r>
              <a:rPr lang="en-IN" sz="2000" b="1" kern="100" dirty="0">
                <a:effectLst/>
                <a:latin typeface="Calibri" panose="020F0502020204030204" pitchFamily="34" charset="0"/>
                <a:cs typeface="Times New Roman" panose="02020603050405020304" pitchFamily="18" charset="0"/>
              </a:rPr>
              <a:t>Abstraction</a:t>
            </a:r>
            <a:br>
              <a:rPr lang="en-IN" sz="1800" kern="100" dirty="0">
                <a:effectLst/>
                <a:latin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idx="1"/>
          </p:nvPr>
        </p:nvSpPr>
        <p:spPr>
          <a:xfrm>
            <a:off x="838200" y="1253331"/>
            <a:ext cx="10515600" cy="4951526"/>
          </a:xfrm>
        </p:spPr>
        <p:txBody>
          <a:bodyPr>
            <a:noAutofit/>
          </a:bodyPr>
          <a:lstStyle/>
          <a:p>
            <a:pPr>
              <a:lnSpc>
                <a:spcPct val="107000"/>
              </a:lnSpc>
              <a:spcAft>
                <a:spcPts val="0"/>
              </a:spcAft>
              <a:buFont typeface="Courier New" panose="02070309020205020404" pitchFamily="49" charset="0"/>
              <a:buChar char="o"/>
            </a:pPr>
            <a:r>
              <a:rPr lang="en-US" sz="1600" b="1" kern="100" dirty="0">
                <a:effectLst/>
                <a:latin typeface="Calibri" panose="020F0502020204030204" pitchFamily="34" charset="0"/>
                <a:cs typeface="Times New Roman" panose="02020603050405020304" pitchFamily="18" charset="0"/>
              </a:rPr>
              <a:t>Webcam Protection</a:t>
            </a:r>
            <a:r>
              <a:rPr lang="en-US" sz="1600" kern="100" dirty="0">
                <a:effectLst/>
                <a:latin typeface="Calibri" panose="020F0502020204030204" pitchFamily="34" charset="0"/>
                <a:cs typeface="Times New Roman" panose="02020603050405020304" pitchFamily="18" charset="0"/>
              </a:rPr>
              <a:t>: Use physical measures like webcam covers or privacy screens to block the camera lens when not in use.</a:t>
            </a:r>
            <a:endParaRPr lang="en-US" sz="1600" kern="100" dirty="0">
              <a:effectLst/>
              <a:latin typeface="Calibri" panose="020F0502020204030204" pitchFamily="34" charset="0"/>
              <a:cs typeface="Times New Roman" panose="02020603050405020304" pitchFamily="18" charset="0"/>
            </a:endParaRPr>
          </a:p>
          <a:p>
            <a:pPr>
              <a:lnSpc>
                <a:spcPct val="107000"/>
              </a:lnSpc>
              <a:spcAft>
                <a:spcPts val="0"/>
              </a:spcAft>
              <a:buFont typeface="Courier New" panose="02070309020205020404" pitchFamily="49" charset="0"/>
              <a:buChar char="o"/>
            </a:pPr>
            <a:endParaRPr lang="en-US" sz="1600" kern="100" dirty="0">
              <a:effectLst/>
              <a:latin typeface="Calibri" panose="020F0502020204030204" pitchFamily="34" charset="0"/>
              <a:cs typeface="Times New Roman" panose="02020603050405020304" pitchFamily="18" charset="0"/>
            </a:endParaRPr>
          </a:p>
          <a:p>
            <a:pPr>
              <a:lnSpc>
                <a:spcPct val="107000"/>
              </a:lnSpc>
              <a:spcAft>
                <a:spcPts val="0"/>
              </a:spcAft>
              <a:buFont typeface="Courier New" panose="02070309020205020404" pitchFamily="49" charset="0"/>
              <a:buChar char="o"/>
            </a:pPr>
            <a:r>
              <a:rPr lang="en-US" sz="1600" b="1" kern="100" dirty="0">
                <a:effectLst/>
                <a:latin typeface="Calibri" panose="020F0502020204030204" pitchFamily="34" charset="0"/>
                <a:cs typeface="Times New Roman" panose="02020603050405020304" pitchFamily="18" charset="0"/>
              </a:rPr>
              <a:t>Device Placement</a:t>
            </a:r>
            <a:r>
              <a:rPr lang="en-US" sz="1600" kern="100" dirty="0">
                <a:effectLst/>
                <a:latin typeface="Calibri" panose="020F0502020204030204" pitchFamily="34" charset="0"/>
                <a:cs typeface="Times New Roman" panose="02020603050405020304" pitchFamily="18" charset="0"/>
              </a:rPr>
              <a:t>: Ensure webcams are positioned in a way that sensitive areas or information are not inadvertently captured.</a:t>
            </a:r>
            <a:endParaRPr lang="en-US" sz="1600" kern="100" dirty="0">
              <a:effectLst/>
              <a:latin typeface="Calibri" panose="020F0502020204030204" pitchFamily="34" charset="0"/>
              <a:cs typeface="Times New Roman" panose="02020603050405020304" pitchFamily="18" charset="0"/>
            </a:endParaRPr>
          </a:p>
          <a:p>
            <a:pPr marL="0" indent="0">
              <a:lnSpc>
                <a:spcPct val="107000"/>
              </a:lnSpc>
              <a:spcAft>
                <a:spcPts val="0"/>
              </a:spcAft>
              <a:buNone/>
            </a:pPr>
            <a:endParaRPr lang="en-US" sz="1600" kern="100" dirty="0">
              <a:effectLst/>
              <a:latin typeface="Calibri" panose="020F0502020204030204" pitchFamily="34" charset="0"/>
              <a:cs typeface="Times New Roman" panose="02020603050405020304" pitchFamily="18" charset="0"/>
            </a:endParaRPr>
          </a:p>
          <a:p>
            <a:pPr>
              <a:lnSpc>
                <a:spcPct val="107000"/>
              </a:lnSpc>
              <a:spcAft>
                <a:spcPts val="0"/>
              </a:spcAft>
              <a:buFont typeface="Courier New" panose="02070309020205020404" pitchFamily="49" charset="0"/>
              <a:buChar char="o"/>
            </a:pPr>
            <a:r>
              <a:rPr lang="en-US" sz="1600" b="1" kern="100" dirty="0">
                <a:effectLst/>
                <a:latin typeface="Calibri" panose="020F0502020204030204" pitchFamily="34" charset="0"/>
                <a:cs typeface="Times New Roman" panose="02020603050405020304" pitchFamily="18" charset="0"/>
              </a:rPr>
              <a:t>Physical Audits</a:t>
            </a:r>
            <a:r>
              <a:rPr lang="en-US" sz="1600" kern="100" dirty="0">
                <a:effectLst/>
                <a:latin typeface="Calibri" panose="020F0502020204030204" pitchFamily="34" charset="0"/>
                <a:cs typeface="Times New Roman" panose="02020603050405020304" pitchFamily="18" charset="0"/>
              </a:rPr>
              <a:t>: Regularly check compliance with the policy, including webcam cover usage and device positioning, and look for signs of tampering.</a:t>
            </a:r>
            <a:endParaRPr lang="en-US" sz="1600" kern="100" dirty="0">
              <a:effectLst/>
              <a:latin typeface="Calibri" panose="020F0502020204030204" pitchFamily="34" charset="0"/>
              <a:cs typeface="Times New Roman" panose="02020603050405020304" pitchFamily="18" charset="0"/>
            </a:endParaRPr>
          </a:p>
          <a:p>
            <a:pPr marL="0" indent="0">
              <a:lnSpc>
                <a:spcPct val="107000"/>
              </a:lnSpc>
              <a:spcAft>
                <a:spcPts val="0"/>
              </a:spcAft>
              <a:buNone/>
            </a:pPr>
            <a:endParaRPr lang="en-US" sz="1600" kern="100" dirty="0">
              <a:effectLst/>
              <a:latin typeface="Calibri" panose="020F0502020204030204" pitchFamily="34" charset="0"/>
              <a:cs typeface="Times New Roman" panose="02020603050405020304" pitchFamily="18" charset="0"/>
            </a:endParaRPr>
          </a:p>
          <a:p>
            <a:pPr>
              <a:lnSpc>
                <a:spcPct val="107000"/>
              </a:lnSpc>
              <a:spcAft>
                <a:spcPts val="0"/>
              </a:spcAft>
              <a:buFont typeface="Courier New" panose="02070309020205020404" pitchFamily="49" charset="0"/>
              <a:buChar char="o"/>
            </a:pPr>
            <a:r>
              <a:rPr lang="en-US" sz="1600" b="1" kern="100" dirty="0">
                <a:effectLst/>
                <a:latin typeface="Calibri" panose="020F0502020204030204" pitchFamily="34" charset="0"/>
                <a:cs typeface="Times New Roman" panose="02020603050405020304" pitchFamily="18" charset="0"/>
              </a:rPr>
              <a:t>User Training</a:t>
            </a:r>
            <a:r>
              <a:rPr lang="en-US" sz="1600" kern="100" dirty="0">
                <a:effectLst/>
                <a:latin typeface="Calibri" panose="020F0502020204030204" pitchFamily="34" charset="0"/>
                <a:cs typeface="Times New Roman" panose="02020603050405020304" pitchFamily="18" charset="0"/>
              </a:rPr>
              <a:t>: Educate users about webcam risks, proper webcam cover usage, and caution regarding camera permissions.</a:t>
            </a:r>
            <a:endParaRPr lang="en-US" sz="1600" kern="100" dirty="0">
              <a:effectLst/>
              <a:latin typeface="Calibri" panose="020F0502020204030204" pitchFamily="34" charset="0"/>
              <a:cs typeface="Times New Roman" panose="02020603050405020304" pitchFamily="18" charset="0"/>
            </a:endParaRPr>
          </a:p>
          <a:p>
            <a:pPr>
              <a:lnSpc>
                <a:spcPct val="107000"/>
              </a:lnSpc>
              <a:spcAft>
                <a:spcPts val="0"/>
              </a:spcAft>
              <a:buFont typeface="Courier New" panose="02070309020205020404" pitchFamily="49" charset="0"/>
              <a:buChar char="o"/>
            </a:pPr>
            <a:endParaRPr lang="en-US" sz="1600" kern="100" dirty="0">
              <a:effectLst/>
              <a:latin typeface="Calibri" panose="020F0502020204030204" pitchFamily="34" charset="0"/>
              <a:cs typeface="Times New Roman" panose="02020603050405020304" pitchFamily="18" charset="0"/>
            </a:endParaRPr>
          </a:p>
          <a:p>
            <a:pPr>
              <a:lnSpc>
                <a:spcPct val="107000"/>
              </a:lnSpc>
              <a:spcAft>
                <a:spcPts val="0"/>
              </a:spcAft>
              <a:buFont typeface="Courier New" panose="02070309020205020404" pitchFamily="49" charset="0"/>
              <a:buChar char="o"/>
            </a:pPr>
            <a:r>
              <a:rPr lang="en-US" sz="1600" b="1" kern="100" dirty="0">
                <a:effectLst/>
                <a:latin typeface="Calibri" panose="020F0502020204030204" pitchFamily="34" charset="0"/>
                <a:cs typeface="Times New Roman" panose="02020603050405020304" pitchFamily="18" charset="0"/>
              </a:rPr>
              <a:t>Secure Device Storage</a:t>
            </a:r>
            <a:r>
              <a:rPr lang="en-US" sz="1600" kern="100" dirty="0">
                <a:effectLst/>
                <a:latin typeface="Calibri" panose="020F0502020204030204" pitchFamily="34" charset="0"/>
                <a:cs typeface="Times New Roman" panose="02020603050405020304" pitchFamily="18" charset="0"/>
              </a:rPr>
              <a:t>: Encourage users to store devices securely when not in use, using locked drawers, cabinets, or carrying cases.</a:t>
            </a:r>
            <a:endParaRPr lang="en-US" sz="1600" kern="100" dirty="0">
              <a:effectLst/>
              <a:latin typeface="Calibri" panose="020F0502020204030204" pitchFamily="34" charset="0"/>
              <a:cs typeface="Times New Roman" panose="02020603050405020304" pitchFamily="18" charset="0"/>
            </a:endParaRPr>
          </a:p>
          <a:p>
            <a:pPr>
              <a:lnSpc>
                <a:spcPct val="107000"/>
              </a:lnSpc>
              <a:spcAft>
                <a:spcPts val="0"/>
              </a:spcAft>
              <a:buFont typeface="Courier New" panose="02070309020205020404" pitchFamily="49" charset="0"/>
              <a:buChar char="o"/>
            </a:pPr>
            <a:endParaRPr lang="en-US" sz="1600" kern="100" dirty="0">
              <a:effectLst/>
              <a:latin typeface="Calibri" panose="020F0502020204030204" pitchFamily="34" charset="0"/>
              <a:cs typeface="Times New Roman" panose="02020603050405020304" pitchFamily="18" charset="0"/>
            </a:endParaRPr>
          </a:p>
          <a:p>
            <a:pPr marL="0" indent="0">
              <a:lnSpc>
                <a:spcPct val="107000"/>
              </a:lnSpc>
              <a:spcAft>
                <a:spcPts val="0"/>
              </a:spcAft>
              <a:buFont typeface="Courier New" panose="02070309020205020404" pitchFamily="49" charset="0"/>
              <a:buNone/>
            </a:pPr>
            <a:endParaRPr lang="en-US" sz="1600" kern="100" dirty="0">
              <a:effectLst/>
              <a:latin typeface="Calibri" panose="020F0502020204030204" pitchFamily="34" charset="0"/>
              <a:cs typeface="Times New Roman" panose="02020603050405020304" pitchFamily="18" charset="0"/>
            </a:endParaRPr>
          </a:p>
          <a:p>
            <a:pPr>
              <a:buFont typeface="Courier New" panose="02070309020205020404" pitchFamily="49" charset="0"/>
              <a:buChar char="o"/>
            </a:pPr>
            <a:endParaRPr lang="en-US" sz="1000" kern="100" dirty="0">
              <a:effectLst/>
              <a:latin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9735"/>
            <a:ext cx="10515600" cy="823595"/>
          </a:xfrm>
        </p:spPr>
        <p:txBody>
          <a:bodyPr>
            <a:normAutofit fontScale="90000"/>
          </a:bodyPr>
          <a:lstStyle/>
          <a:p>
            <a:pPr algn="ctr">
              <a:lnSpc>
                <a:spcPct val="107000"/>
              </a:lnSpc>
              <a:spcAft>
                <a:spcPts val="0"/>
              </a:spcAft>
            </a:pPr>
            <a:br>
              <a:rPr lang="en-IN" sz="1800" kern="100" dirty="0">
                <a:effectLst/>
                <a:latin typeface="Calibri" panose="020F0502020204030204" pitchFamily="34" charset="0"/>
                <a:cs typeface="Times New Roman" panose="02020603050405020304" pitchFamily="18" charset="0"/>
              </a:rPr>
            </a:br>
            <a:br>
              <a:rPr lang="en-IN" sz="1800" kern="100" dirty="0">
                <a:effectLst/>
                <a:latin typeface="Calibri" panose="020F0502020204030204" pitchFamily="34" charset="0"/>
                <a:cs typeface="Times New Roman" panose="02020603050405020304" pitchFamily="18" charset="0"/>
              </a:rPr>
            </a:br>
            <a:r>
              <a:rPr lang="en-IN" sz="1800" b="1" kern="100" dirty="0">
                <a:effectLst/>
                <a:latin typeface="Segoe UI" panose="020B0502040204020203" pitchFamily="34" charset="0"/>
                <a:ea typeface="Calibri" panose="020F0502020204030204" pitchFamily="34" charset="0"/>
                <a:cs typeface="Times New Roman" panose="02020603050405020304" pitchFamily="18" charset="0"/>
              </a:rPr>
              <a:t>physical security policy </a:t>
            </a:r>
            <a:br>
              <a:rPr lang="en-IN" sz="1800" kern="100" dirty="0">
                <a:effectLst/>
                <a:latin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idx="1"/>
          </p:nvPr>
        </p:nvSpPr>
        <p:spPr>
          <a:xfrm>
            <a:off x="909320" y="1253330"/>
            <a:ext cx="10444480" cy="5127149"/>
          </a:xfrm>
        </p:spPr>
        <p:txBody>
          <a:bodyPr>
            <a:noAutofit/>
          </a:bodyPr>
          <a:lstStyle/>
          <a:p>
            <a:pPr marL="342900" lvl="0" indent="-342900">
              <a:lnSpc>
                <a:spcPct val="107000"/>
              </a:lnSpc>
              <a:spcAft>
                <a:spcPts val="0"/>
              </a:spcAft>
              <a:buFont typeface="Wingdings" panose="05000000000000000000" pitchFamily="2" charset="2"/>
              <a:buChar char=""/>
            </a:pPr>
            <a:r>
              <a:rPr lang="en-US" sz="1600" b="1" kern="100" dirty="0">
                <a:effectLst/>
                <a:latin typeface="Calibri" panose="020F0502020204030204" pitchFamily="34" charset="0"/>
                <a:cs typeface="Times New Roman" panose="02020603050405020304" pitchFamily="18" charset="0"/>
              </a:rPr>
              <a:t>Access Control</a:t>
            </a:r>
            <a:r>
              <a:rPr lang="en-US" sz="1600" kern="100" dirty="0">
                <a:effectLst/>
                <a:latin typeface="Calibri" panose="020F0502020204030204" pitchFamily="34" charset="0"/>
                <a:cs typeface="Times New Roman" panose="02020603050405020304" pitchFamily="18" charset="0"/>
              </a:rPr>
              <a:t> : Define access control measures to limit physical access to facilities, areas, and sensitive assets. This may include the use of keycards, biometric systems, or security guards to ensure only authorized individuals can enter designated areas.</a:t>
            </a:r>
            <a:endParaRPr lang="en-US" sz="16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US" sz="1600" b="1" kern="100" dirty="0">
                <a:effectLst/>
                <a:latin typeface="Calibri" panose="020F0502020204030204" pitchFamily="34" charset="0"/>
                <a:cs typeface="Times New Roman" panose="02020603050405020304" pitchFamily="18" charset="0"/>
              </a:rPr>
              <a:t>Perimeter Security</a:t>
            </a:r>
            <a:r>
              <a:rPr lang="en-US" sz="1600" kern="100" dirty="0">
                <a:effectLst/>
                <a:latin typeface="Calibri" panose="020F0502020204030204" pitchFamily="34" charset="0"/>
                <a:cs typeface="Times New Roman" panose="02020603050405020304" pitchFamily="18" charset="0"/>
              </a:rPr>
              <a:t> : Establish procedures for securing the perimeter of facilities, such as fences, gates, or barriers, to prevent unauthorized access to the premises.</a:t>
            </a:r>
            <a:endParaRPr lang="en-US" sz="16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US" sz="1600" b="1" kern="100" dirty="0">
                <a:effectLst/>
                <a:latin typeface="Calibri" panose="020F0502020204030204" pitchFamily="34" charset="0"/>
                <a:cs typeface="Times New Roman" panose="02020603050405020304" pitchFamily="18" charset="0"/>
              </a:rPr>
              <a:t>Surveillance and Monitoring</a:t>
            </a:r>
            <a:r>
              <a:rPr lang="en-US" sz="1600" kern="100" dirty="0">
                <a:effectLst/>
                <a:latin typeface="Calibri" panose="020F0502020204030204" pitchFamily="34" charset="0"/>
                <a:cs typeface="Times New Roman" panose="02020603050405020304" pitchFamily="18" charset="0"/>
              </a:rPr>
              <a:t> : Implement video surveillance systems and monitoring mechanisms to record and monitor activities within and around the premises. Define retention policies for video footage and procedures for reviewing and investigating any security incidents.</a:t>
            </a:r>
            <a:endParaRPr lang="en-US" sz="16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US" sz="1600" b="1" kern="100" dirty="0">
                <a:effectLst/>
                <a:latin typeface="Calibri" panose="020F0502020204030204" pitchFamily="34" charset="0"/>
                <a:cs typeface="Times New Roman" panose="02020603050405020304" pitchFamily="18" charset="0"/>
              </a:rPr>
              <a:t>Visitor Management</a:t>
            </a:r>
            <a:r>
              <a:rPr lang="en-US" sz="1600" kern="100" dirty="0">
                <a:effectLst/>
                <a:latin typeface="Calibri" panose="020F0502020204030204" pitchFamily="34" charset="0"/>
                <a:cs typeface="Times New Roman" panose="02020603050405020304" pitchFamily="18" charset="0"/>
              </a:rPr>
              <a:t> : Develop procedures for managing visitors, including visitor registration, issuance of visitor badges, and escorting protocols for authorized areas.</a:t>
            </a:r>
            <a:endParaRPr lang="en-US" sz="16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US" sz="1600" b="1" kern="100" dirty="0">
                <a:effectLst/>
                <a:latin typeface="Calibri" panose="020F0502020204030204" pitchFamily="34" charset="0"/>
                <a:cs typeface="Times New Roman" panose="02020603050405020304" pitchFamily="18" charset="0"/>
              </a:rPr>
              <a:t>Security Awareness and Training</a:t>
            </a:r>
            <a:r>
              <a:rPr lang="en-US" sz="1600" kern="100" dirty="0">
                <a:effectLst/>
                <a:latin typeface="Calibri" panose="020F0502020204030204" pitchFamily="34" charset="0"/>
                <a:cs typeface="Times New Roman" panose="02020603050405020304" pitchFamily="18" charset="0"/>
              </a:rPr>
              <a:t> : Provide security awareness programs and training to educate employees on physical security best practices, including recognizing and reporting suspicious activities or individuals.</a:t>
            </a:r>
            <a:endParaRPr lang="en-US" sz="16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US" sz="1600" b="1" kern="100" dirty="0">
                <a:effectLst/>
                <a:latin typeface="Calibri" panose="020F0502020204030204" pitchFamily="34" charset="0"/>
                <a:cs typeface="Times New Roman" panose="02020603050405020304" pitchFamily="18" charset="0"/>
              </a:rPr>
              <a:t>Asset Protection</a:t>
            </a:r>
            <a:r>
              <a:rPr lang="en-US" sz="1600" kern="100" dirty="0">
                <a:effectLst/>
                <a:latin typeface="Calibri" panose="020F0502020204030204" pitchFamily="34" charset="0"/>
                <a:cs typeface="Times New Roman" panose="02020603050405020304" pitchFamily="18" charset="0"/>
              </a:rPr>
              <a:t> : Implement measures to protect physical assets, such as computers, servers, and equipment, from theft or unauthorized access. This may involve locking mechanisms, secure storage, and inventory management procedures.</a:t>
            </a:r>
            <a:endParaRPr lang="en-US" sz="1600" kern="100" dirty="0">
              <a:effectLst/>
              <a:latin typeface="Calibri" panose="020F0502020204030204" pitchFamily="34" charset="0"/>
              <a:cs typeface="Times New Roman" panose="02020603050405020304" pitchFamily="18" charset="0"/>
            </a:endParaRPr>
          </a:p>
          <a:p>
            <a:pPr marL="0" indent="0">
              <a:lnSpc>
                <a:spcPct val="107000"/>
              </a:lnSpc>
              <a:spcAft>
                <a:spcPts val="0"/>
              </a:spcAft>
              <a:buNone/>
            </a:pPr>
            <a:endParaRPr lang="en-US" sz="1600" kern="100" dirty="0">
              <a:effectLst/>
              <a:latin typeface="Calibri" panose="020F0502020204030204" pitchFamily="34" charset="0"/>
              <a:cs typeface="Times New Roman" panose="02020603050405020304" pitchFamily="18" charset="0"/>
            </a:endParaRPr>
          </a:p>
          <a:p>
            <a:endParaRPr lang="en-I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0075"/>
          </a:xfrm>
        </p:spPr>
        <p:txBody>
          <a:bodyPr>
            <a:normAutofit fontScale="90000"/>
          </a:bodyPr>
          <a:lstStyle/>
          <a:p>
            <a:r>
              <a:rPr lang="en-US" dirty="0"/>
              <a:t>  </a:t>
            </a:r>
            <a:endParaRPr lang="en-IN" dirty="0"/>
          </a:p>
        </p:txBody>
      </p:sp>
      <p:sp>
        <p:nvSpPr>
          <p:cNvPr id="3" name="Content Placeholder 2"/>
          <p:cNvSpPr>
            <a:spLocks noGrp="1"/>
          </p:cNvSpPr>
          <p:nvPr>
            <p:ph idx="1"/>
          </p:nvPr>
        </p:nvSpPr>
        <p:spPr>
          <a:xfrm>
            <a:off x="838200" y="1253331"/>
            <a:ext cx="10515600" cy="4351338"/>
          </a:xfrm>
        </p:spPr>
        <p:txBody>
          <a:bodyPr>
            <a:normAutofit/>
          </a:bodyPr>
          <a:lstStyle/>
          <a:p>
            <a:pPr marL="342900" lvl="0" indent="-342900">
              <a:lnSpc>
                <a:spcPct val="107000"/>
              </a:lnSpc>
              <a:spcAft>
                <a:spcPts val="0"/>
              </a:spcAft>
              <a:buFont typeface="Wingdings" panose="05000000000000000000" pitchFamily="2" charset="2"/>
              <a:buChar char=""/>
            </a:pPr>
            <a:r>
              <a:rPr lang="en-US" sz="1500" kern="100" dirty="0">
                <a:effectLst/>
                <a:latin typeface="Calibri" panose="020F0502020204030204" pitchFamily="34" charset="0"/>
                <a:cs typeface="Times New Roman" panose="02020603050405020304" pitchFamily="18" charset="0"/>
              </a:rPr>
              <a:t>Incident Response: Define procedures for responding to security incidents, including reporting mechanisms, escalation protocols, and coordination with law enforcement if necessary.</a:t>
            </a:r>
            <a:endParaRPr lang="en-US" sz="1500" kern="100" dirty="0">
              <a:effectLst/>
              <a:latin typeface="Calibri" panose="020F0502020204030204" pitchFamily="34" charset="0"/>
              <a:cs typeface="Times New Roman" panose="02020603050405020304" pitchFamily="18" charset="0"/>
            </a:endParaRPr>
          </a:p>
          <a:p>
            <a:pPr marL="0" indent="0">
              <a:lnSpc>
                <a:spcPct val="107000"/>
              </a:lnSpc>
              <a:spcAft>
                <a:spcPts val="0"/>
              </a:spcAft>
              <a:buNone/>
            </a:pPr>
            <a:endParaRPr lang="en-US" sz="15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US" sz="1500" kern="100" dirty="0">
                <a:effectLst/>
                <a:latin typeface="Calibri" panose="020F0502020204030204" pitchFamily="34" charset="0"/>
                <a:cs typeface="Times New Roman" panose="02020603050405020304" pitchFamily="18" charset="0"/>
              </a:rPr>
              <a:t>Physical Security Reviews and Audits: Conduct regular reviews and audits of physical security measures to ensure compliance with the policy, identify vulnerabilities, and implement necessary improvements.</a:t>
            </a:r>
            <a:endParaRPr lang="en-US" sz="1500" kern="100" dirty="0">
              <a:effectLst/>
              <a:latin typeface="Calibri" panose="020F0502020204030204" pitchFamily="34" charset="0"/>
              <a:cs typeface="Times New Roman" panose="02020603050405020304" pitchFamily="18" charset="0"/>
            </a:endParaRPr>
          </a:p>
          <a:p>
            <a:pPr marL="0" indent="0">
              <a:lnSpc>
                <a:spcPct val="107000"/>
              </a:lnSpc>
              <a:spcAft>
                <a:spcPts val="0"/>
              </a:spcAft>
              <a:buNone/>
            </a:pPr>
            <a:endParaRPr lang="en-US" sz="15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US" sz="1500" kern="100" dirty="0">
                <a:effectLst/>
                <a:latin typeface="Calibri" panose="020F0502020204030204" pitchFamily="34" charset="0"/>
                <a:cs typeface="Times New Roman" panose="02020603050405020304" pitchFamily="18" charset="0"/>
              </a:rPr>
              <a:t>Emergency Response and Disaster Recovery: Establish protocols for emergency situations, including evacuation procedures, emergency contacts, and business continuity plans to minimize the impact of security incidents or natural disasters. </a:t>
            </a:r>
            <a:endParaRPr lang="en-US" sz="15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US" sz="1500" kern="100" dirty="0">
                <a:effectLst/>
                <a:latin typeface="Calibri" panose="020F0502020204030204" pitchFamily="34" charset="0"/>
                <a:cs typeface="Times New Roman" panose="02020603050405020304" pitchFamily="18" charset="0"/>
              </a:rPr>
              <a:t>Contractor and Vendor Management: Define requirements and procedures for managing access and security measures for external contractors, vendors, or service providers working on-site.</a:t>
            </a:r>
            <a:endParaRPr lang="en-US" sz="1500" kern="100" dirty="0">
              <a:effectLst/>
              <a:latin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9125"/>
            <a:ext cx="10515600" cy="721995"/>
          </a:xfrm>
        </p:spPr>
        <p:txBody>
          <a:bodyPr>
            <a:normAutofit fontScale="90000"/>
          </a:bodyPr>
          <a:lstStyle/>
          <a:p>
            <a:pPr algn="ctr"/>
            <a:br>
              <a:rPr lang="en-IN" sz="1800" b="1" kern="100" dirty="0">
                <a:effectLst/>
                <a:latin typeface="Calibri" panose="020F0502020204030204" pitchFamily="34" charset="0"/>
                <a:cs typeface="Times New Roman" panose="02020603050405020304" pitchFamily="18" charset="0"/>
              </a:rPr>
            </a:br>
            <a:br>
              <a:rPr lang="en-IN" sz="1800" b="1" kern="100" dirty="0">
                <a:effectLst/>
                <a:latin typeface="Calibri" panose="020F0502020204030204" pitchFamily="34" charset="0"/>
                <a:cs typeface="Times New Roman" panose="02020603050405020304" pitchFamily="18" charset="0"/>
              </a:rPr>
            </a:br>
            <a:r>
              <a:rPr lang="en-IN" sz="2000" b="1" kern="100" dirty="0">
                <a:effectLst/>
                <a:latin typeface="Calibri" panose="020F0502020204030204" pitchFamily="34" charset="0"/>
                <a:cs typeface="Times New Roman" panose="02020603050405020304" pitchFamily="18" charset="0"/>
              </a:rPr>
              <a:t>What is a webcam</a:t>
            </a:r>
            <a:br>
              <a:rPr lang="en-IN" sz="2000" kern="100" dirty="0">
                <a:effectLst/>
                <a:latin typeface="Calibri" panose="020F0502020204030204" pitchFamily="34" charset="0"/>
                <a:cs typeface="Times New Roman" panose="02020603050405020304" pitchFamily="18" charset="0"/>
              </a:rPr>
            </a:br>
            <a:endParaRPr lang="en-IN" sz="2000" dirty="0"/>
          </a:p>
        </p:txBody>
      </p:sp>
      <p:sp>
        <p:nvSpPr>
          <p:cNvPr id="3" name="Content Placeholder 2"/>
          <p:cNvSpPr>
            <a:spLocks noGrp="1"/>
          </p:cNvSpPr>
          <p:nvPr>
            <p:ph idx="1"/>
          </p:nvPr>
        </p:nvSpPr>
        <p:spPr>
          <a:xfrm>
            <a:off x="838200" y="1253330"/>
            <a:ext cx="10652760" cy="5157629"/>
          </a:xfrm>
        </p:spPr>
        <p:txBody>
          <a:bodyPr>
            <a:normAutofit/>
          </a:bodyPr>
          <a:lstStyle/>
          <a:p>
            <a:pPr algn="just">
              <a:lnSpc>
                <a:spcPct val="107000"/>
              </a:lnSpc>
              <a:spcAft>
                <a:spcPts val="0"/>
              </a:spcAft>
            </a:pPr>
            <a:endParaRPr lang="en-US" sz="1600" kern="100" dirty="0">
              <a:effectLst/>
              <a:latin typeface="Calibri" panose="020F0502020204030204" pitchFamily="34" charset="0"/>
              <a:cs typeface="Times New Roman" panose="02020603050405020304" pitchFamily="18" charset="0"/>
            </a:endParaRPr>
          </a:p>
          <a:p>
            <a:pPr algn="just">
              <a:lnSpc>
                <a:spcPct val="107000"/>
              </a:lnSpc>
              <a:spcAft>
                <a:spcPts val="0"/>
              </a:spcAft>
            </a:pPr>
            <a:endParaRPr lang="en-US" sz="1600" kern="100" dirty="0">
              <a:latin typeface="Calibri" panose="020F0502020204030204" pitchFamily="34" charset="0"/>
              <a:cs typeface="Times New Roman" panose="02020603050405020304" pitchFamily="18" charset="0"/>
            </a:endParaRPr>
          </a:p>
          <a:p>
            <a:pPr algn="just">
              <a:lnSpc>
                <a:spcPct val="107000"/>
              </a:lnSpc>
              <a:spcAft>
                <a:spcPts val="0"/>
              </a:spcAft>
            </a:pPr>
            <a:r>
              <a:rPr lang="en-US" sz="1600" kern="100" dirty="0">
                <a:effectLst/>
                <a:latin typeface="Calibri" panose="020F0502020204030204" pitchFamily="34" charset="0"/>
                <a:cs typeface="Times New Roman" panose="02020603050405020304" pitchFamily="18" charset="0"/>
              </a:rPr>
              <a:t>webcam</a:t>
            </a:r>
            <a:endParaRPr lang="en-US" sz="1600" kern="100" dirty="0">
              <a:effectLst/>
              <a:latin typeface="Calibri" panose="020F0502020204030204" pitchFamily="34" charset="0"/>
              <a:cs typeface="Times New Roman" panose="02020603050405020304" pitchFamily="18" charset="0"/>
            </a:endParaRPr>
          </a:p>
          <a:p>
            <a:pPr algn="just">
              <a:lnSpc>
                <a:spcPct val="107000"/>
              </a:lnSpc>
              <a:spcAft>
                <a:spcPts val="0"/>
              </a:spcAft>
            </a:pPr>
            <a:r>
              <a:rPr lang="en-US" sz="1600" kern="100" dirty="0">
                <a:effectLst/>
                <a:latin typeface="Calibri" panose="020F0502020204030204" pitchFamily="34" charset="0"/>
                <a:cs typeface="Times New Roman" panose="02020603050405020304" pitchFamily="18" charset="0"/>
              </a:rPr>
              <a:t>A webcam is a small digital video camera that connects to a computer. It is also known as a web camera that can capture pictures or motion video. These cameras come with software that needs to be installed on the computer that helps transmit its video on the Internet in real-time. It has the ability to take pictures, including HD videos, but its video quality can be lower as compared to other camera models.</a:t>
            </a:r>
            <a:endParaRPr lang="en-US" sz="1600" kern="100" dirty="0">
              <a:effectLst/>
              <a:latin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600" kern="100" dirty="0">
                <a:effectLst/>
                <a:latin typeface="Calibri" panose="020F0502020204030204" pitchFamily="34" charset="0"/>
                <a:cs typeface="Times New Roman" panose="02020603050405020304" pitchFamily="18" charset="0"/>
              </a:rPr>
              <a:t> </a:t>
            </a:r>
            <a:endParaRPr lang="en-US" sz="1600" kern="100" dirty="0">
              <a:effectLst/>
              <a:latin typeface="Calibri" panose="020F0502020204030204" pitchFamily="34" charset="0"/>
              <a:cs typeface="Times New Roman" panose="02020603050405020304" pitchFamily="18" charset="0"/>
            </a:endParaRPr>
          </a:p>
          <a:p>
            <a:pPr algn="just">
              <a:lnSpc>
                <a:spcPct val="107000"/>
              </a:lnSpc>
              <a:spcAft>
                <a:spcPts val="0"/>
              </a:spcAft>
            </a:pPr>
            <a:r>
              <a:rPr lang="en-US" sz="1600" kern="100" dirty="0">
                <a:effectLst/>
                <a:latin typeface="Calibri" panose="020F0502020204030204" pitchFamily="34" charset="0"/>
                <a:cs typeface="Times New Roman" panose="02020603050405020304" pitchFamily="18" charset="0"/>
              </a:rPr>
              <a:t>Webcams are great. They allow us to easily communicate face-to-face with family and friends even if they are on the other side of the world. They allow journalists to interview people in far flung corners of the world. They allow entrepreneurs in remote locations do business with people in big cities across the globe.</a:t>
            </a:r>
            <a:endParaRPr lang="en-US" sz="1600" kern="100" dirty="0">
              <a:effectLst/>
              <a:latin typeface="Calibri" panose="020F0502020204030204" pitchFamily="34" charset="0"/>
              <a:cs typeface="Times New Roman" panose="02020603050405020304" pitchFamily="18" charset="0"/>
            </a:endParaRPr>
          </a:p>
          <a:p>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652760" cy="793115"/>
          </a:xfrm>
        </p:spPr>
        <p:txBody>
          <a:bodyPr>
            <a:normAutofit fontScale="90000"/>
          </a:bodyPr>
          <a:lstStyle/>
          <a:p>
            <a:pPr algn="ctr"/>
            <a:br>
              <a:rPr lang="en-US" sz="1800" b="1"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br>
            <a:br>
              <a:rPr lang="en-US" sz="1800" b="1"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br>
            <a:r>
              <a:rPr lang="en-US" sz="1800" b="1"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physical security policy on webcam </a:t>
            </a:r>
            <a:br>
              <a:rPr lang="en-US" sz="1800" kern="100" dirty="0">
                <a:effectLst/>
                <a:latin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idx="1"/>
          </p:nvPr>
        </p:nvSpPr>
        <p:spPr>
          <a:xfrm>
            <a:off x="467360" y="1348740"/>
            <a:ext cx="10886440" cy="5509260"/>
          </a:xfrm>
        </p:spPr>
        <p:txBody>
          <a:bodyPr>
            <a:normAutofit/>
          </a:bodyPr>
          <a:lstStyle/>
          <a:p>
            <a:pPr marL="342900" lvl="0" indent="-342900">
              <a:lnSpc>
                <a:spcPct val="107000"/>
              </a:lnSpc>
              <a:spcAft>
                <a:spcPts val="0"/>
              </a:spcAft>
              <a:buFont typeface="Wingdings" panose="05000000000000000000" pitchFamily="2" charset="2"/>
              <a:buChar char=""/>
            </a:pPr>
            <a:r>
              <a:rPr lang="en-US" sz="1600" kern="100" dirty="0">
                <a:effectLst/>
                <a:latin typeface="Calibri" panose="020F0502020204030204" pitchFamily="34" charset="0"/>
                <a:cs typeface="Times New Roman" panose="02020603050405020304" pitchFamily="18" charset="0"/>
              </a:rPr>
              <a:t>Webcam Covers: Mandate the use of webcam covers or privacy screens to physically block the webcam lens when not in use. Ensure that these covers are easily accessible, durable, and suitable for the specific device.</a:t>
            </a:r>
            <a:endParaRPr lang="en-US" sz="1600" kern="100" dirty="0">
              <a:effectLst/>
              <a:latin typeface="Calibri" panose="020F0502020204030204" pitchFamily="34" charset="0"/>
              <a:cs typeface="Times New Roman" panose="02020603050405020304" pitchFamily="18" charset="0"/>
            </a:endParaRPr>
          </a:p>
          <a:p>
            <a:pPr marL="0" indent="0">
              <a:lnSpc>
                <a:spcPct val="107000"/>
              </a:lnSpc>
              <a:spcAft>
                <a:spcPts val="0"/>
              </a:spcAft>
              <a:buNone/>
            </a:pPr>
            <a:endParaRPr lang="en-US" sz="16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US" sz="1600" kern="100" dirty="0">
                <a:effectLst/>
                <a:latin typeface="Calibri" panose="020F0502020204030204" pitchFamily="34" charset="0"/>
                <a:cs typeface="Times New Roman" panose="02020603050405020304" pitchFamily="18" charset="0"/>
              </a:rPr>
              <a:t>Device Placement: Educate users about appropriate device placement to minimize privacy risks. Encourage positioning devices in a way that the webcam is not unintentionally pointing towards sensitive areas or confidential information.</a:t>
            </a:r>
            <a:endParaRPr lang="en-US" sz="1600" kern="100" dirty="0">
              <a:effectLst/>
              <a:latin typeface="Calibri" panose="020F0502020204030204" pitchFamily="34" charset="0"/>
              <a:cs typeface="Times New Roman" panose="02020603050405020304" pitchFamily="18" charset="0"/>
            </a:endParaRPr>
          </a:p>
          <a:p>
            <a:pPr marL="0" indent="0">
              <a:lnSpc>
                <a:spcPct val="107000"/>
              </a:lnSpc>
              <a:spcAft>
                <a:spcPts val="0"/>
              </a:spcAft>
              <a:buNone/>
            </a:pPr>
            <a:endParaRPr lang="en-US" sz="16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US" sz="1600" kern="100" dirty="0">
                <a:effectLst/>
                <a:latin typeface="Calibri" panose="020F0502020204030204" pitchFamily="34" charset="0"/>
                <a:cs typeface="Times New Roman" panose="02020603050405020304" pitchFamily="18" charset="0"/>
              </a:rPr>
              <a:t>Physical Inspections: Conduct regular physical inspections of devices to ensure compliance with the policy. Check if users have installed webcam covers correctly and inspect for any signs of tampering or unauthorized modifications to the webcam.</a:t>
            </a:r>
            <a:endParaRPr lang="en-US" sz="1600" kern="100" dirty="0">
              <a:effectLst/>
              <a:latin typeface="Calibri" panose="020F0502020204030204" pitchFamily="34" charset="0"/>
              <a:cs typeface="Times New Roman" panose="02020603050405020304" pitchFamily="18" charset="0"/>
            </a:endParaRPr>
          </a:p>
          <a:p>
            <a:pPr marL="0" indent="0">
              <a:lnSpc>
                <a:spcPct val="107000"/>
              </a:lnSpc>
              <a:spcAft>
                <a:spcPts val="0"/>
              </a:spcAft>
              <a:buNone/>
            </a:pPr>
            <a:endParaRPr lang="en-US" sz="16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US" sz="1600" kern="100" dirty="0">
                <a:effectLst/>
                <a:latin typeface="Calibri" panose="020F0502020204030204" pitchFamily="34" charset="0"/>
                <a:cs typeface="Times New Roman" panose="02020603050405020304" pitchFamily="18" charset="0"/>
              </a:rPr>
              <a:t>User Awareness and Training: Provide comprehensive training and awareness programs on webcam security. Educate users about the risks associated with webcam spying, the importance of using webcam covers, and caution when granting camera permissions to applications or websites.</a:t>
            </a:r>
            <a:endParaRPr lang="en-US" sz="16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US" sz="1600" kern="100" dirty="0">
                <a:effectLst/>
                <a:latin typeface="Calibri" panose="020F0502020204030204" pitchFamily="34" charset="0"/>
                <a:cs typeface="Times New Roman" panose="02020603050405020304" pitchFamily="18" charset="0"/>
              </a:rPr>
              <a:t>Secure Storage: Emphasize the importance of secure device storage when webcams are not in use. Encourage users to store devices in locked drawers, cabinets, or carry cases to prevent unauthorized access.</a:t>
            </a:r>
            <a:endParaRPr lang="en-US" sz="1600" kern="100" dirty="0">
              <a:effectLst/>
              <a:latin typeface="Calibri" panose="020F0502020204030204" pitchFamily="34" charset="0"/>
              <a:cs typeface="Times New Roman" panose="02020603050405020304" pitchFamily="18" charset="0"/>
            </a:endParaRPr>
          </a:p>
          <a:p>
            <a:endParaRPr lang="en-IN"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2781"/>
          </a:xfrm>
        </p:spPr>
        <p:txBody>
          <a:bodyPr>
            <a:normAutofit/>
          </a:bodyPr>
          <a:lstStyle/>
          <a:p>
            <a:pPr algn="ctr">
              <a:lnSpc>
                <a:spcPct val="107000"/>
              </a:lnSpc>
              <a:spcAft>
                <a:spcPts val="800"/>
              </a:spcAft>
            </a:pPr>
            <a:r>
              <a:rPr lang="en-IN" sz="1800" b="1" kern="100" dirty="0">
                <a:effectLst/>
                <a:latin typeface="Calibri" panose="020F0502020204030204" pitchFamily="34" charset="0"/>
                <a:cs typeface="Times New Roman" panose="02020603050405020304" pitchFamily="18" charset="0"/>
              </a:rPr>
              <a:t>What is spyware</a:t>
            </a:r>
            <a:endParaRPr lang="en-IN" sz="1800" kern="100" dirty="0">
              <a:effectLst/>
              <a:latin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838200" y="1027906"/>
            <a:ext cx="10515600" cy="4351338"/>
          </a:xfrm>
        </p:spPr>
        <p:txBody>
          <a:bodyPr>
            <a:noAutofit/>
          </a:bodyPr>
          <a:lstStyle/>
          <a:p>
            <a:pPr>
              <a:lnSpc>
                <a:spcPct val="107000"/>
              </a:lnSpc>
              <a:spcAft>
                <a:spcPts val="0"/>
              </a:spcAft>
            </a:pPr>
            <a:r>
              <a:rPr lang="en-US" sz="1600" kern="100" dirty="0">
                <a:effectLst/>
                <a:latin typeface="Calibri" panose="020F0502020204030204" pitchFamily="34" charset="0"/>
                <a:cs typeface="Times New Roman" panose="02020603050405020304" pitchFamily="18" charset="0"/>
              </a:rPr>
              <a:t>Spyware is malicious software designed to secretly gather information from a user's device without their knowledge or consent. It is typically installed on a device without the user's awareness and operates covertly in the background, monitoring and collecting sensitive data.</a:t>
            </a:r>
            <a:endParaRPr lang="en-US" sz="1600" kern="100" dirty="0">
              <a:effectLst/>
              <a:latin typeface="Calibri" panose="020F0502020204030204" pitchFamily="34" charset="0"/>
              <a:cs typeface="Times New Roman" panose="02020603050405020304" pitchFamily="18" charset="0"/>
            </a:endParaRPr>
          </a:p>
          <a:p>
            <a:pPr>
              <a:lnSpc>
                <a:spcPct val="107000"/>
              </a:lnSpc>
              <a:spcAft>
                <a:spcPts val="0"/>
              </a:spcAft>
            </a:pPr>
            <a:r>
              <a:rPr lang="en-US" sz="1600" kern="100" dirty="0">
                <a:effectLst/>
                <a:latin typeface="Calibri" panose="020F0502020204030204" pitchFamily="34" charset="0"/>
                <a:cs typeface="Times New Roman" panose="02020603050405020304" pitchFamily="18" charset="0"/>
              </a:rPr>
              <a:t>The main objective of spyware is to gather valuable information, such as personal details, browsing habits, login credentials, financial information, or other sensitive data, and transmit it to the attacker or a third party. This information can be used for various malicious purposes, including identity theft, fraud, espionage, or unauthorized surveillance.</a:t>
            </a:r>
            <a:endParaRPr lang="en-US" sz="1600" kern="100" dirty="0">
              <a:effectLst/>
              <a:latin typeface="Calibri" panose="020F0502020204030204" pitchFamily="34" charset="0"/>
              <a:cs typeface="Times New Roman" panose="02020603050405020304" pitchFamily="18" charset="0"/>
            </a:endParaRPr>
          </a:p>
          <a:p>
            <a:pPr>
              <a:lnSpc>
                <a:spcPct val="107000"/>
              </a:lnSpc>
              <a:spcAft>
                <a:spcPts val="0"/>
              </a:spcAft>
            </a:pPr>
            <a:r>
              <a:rPr lang="en-US" sz="1600" kern="100" dirty="0">
                <a:effectLst/>
                <a:latin typeface="Calibri" panose="020F0502020204030204" pitchFamily="34" charset="0"/>
                <a:cs typeface="Times New Roman" panose="02020603050405020304" pitchFamily="18" charset="0"/>
              </a:rPr>
              <a:t>Spyware can be spread through various means, including malicious downloads, infected email attachments, deceptive websites, or bundled with legitimate software. Once installed, it may run silently in the background, capturing keystrokes, recording audio or video, monitoring browsing activities, and tracking sensitive information. </a:t>
            </a:r>
            <a:endParaRPr lang="en-US" sz="1600" kern="100" dirty="0">
              <a:effectLst/>
              <a:latin typeface="Calibri" panose="020F0502020204030204" pitchFamily="34" charset="0"/>
              <a:cs typeface="Times New Roman" panose="02020603050405020304" pitchFamily="18" charset="0"/>
            </a:endParaRPr>
          </a:p>
          <a:p>
            <a:pPr>
              <a:lnSpc>
                <a:spcPct val="107000"/>
              </a:lnSpc>
              <a:spcAft>
                <a:spcPts val="0"/>
              </a:spcAft>
            </a:pPr>
            <a:r>
              <a:rPr lang="en-US" sz="1600" kern="100" dirty="0">
                <a:effectLst/>
                <a:latin typeface="Calibri" panose="020F0502020204030204" pitchFamily="34" charset="0"/>
                <a:cs typeface="Times New Roman" panose="02020603050405020304" pitchFamily="18" charset="0"/>
              </a:rPr>
              <a:t>Common types of spyware include keyloggers, which record keystrokes to capture passwords and other confidential information, and screen recorders, which capture screenshots or record the user's screen activity. Other spyware variants include webcam hijackers, which gain unauthorized access to a device's webcam, and information stealers, which target sensitive data like credit card numbers or social security numbers.</a:t>
            </a:r>
            <a:endParaRPr lang="en-US" sz="1600" kern="100" dirty="0">
              <a:effectLst/>
              <a:latin typeface="Calibri" panose="020F0502020204030204" pitchFamily="34" charset="0"/>
              <a:cs typeface="Times New Roman" panose="02020603050405020304" pitchFamily="18" charset="0"/>
            </a:endParaRPr>
          </a:p>
          <a:p>
            <a:pPr>
              <a:lnSpc>
                <a:spcPct val="107000"/>
              </a:lnSpc>
              <a:spcAft>
                <a:spcPts val="0"/>
              </a:spcAft>
            </a:pPr>
            <a:r>
              <a:rPr lang="en-US" sz="1600" kern="100" dirty="0">
                <a:effectLst/>
                <a:latin typeface="Calibri" panose="020F0502020204030204" pitchFamily="34" charset="0"/>
                <a:cs typeface="Times New Roman" panose="02020603050405020304" pitchFamily="18" charset="0"/>
              </a:rPr>
              <a:t>Spyware is a significant threat to privacy and security, as it violates an individual's confidentiality and can lead to financial loss or identity theft. Protecting against spyware involves using reputable antivirus and anti-malware software, regularly updating software and operating systems, practicing safe browsing habits, being cautious with downloads and email attachments, and maintaining strong security practices.</a:t>
            </a:r>
            <a:endParaRPr lang="en-US" sz="1600" kern="100" dirty="0">
              <a:effectLst/>
              <a:latin typeface="Calibri" panose="020F0502020204030204" pitchFamily="34" charset="0"/>
              <a:cs typeface="Times New Roman" panose="02020603050405020304" pitchFamily="18" charset="0"/>
            </a:endParaRPr>
          </a:p>
          <a:p>
            <a:endParaRPr lang="en-IN" sz="1600" dirty="0"/>
          </a:p>
        </p:txBody>
      </p:sp>
    </p:spTree>
  </p:cSld>
  <p:clrMapOvr>
    <a:masterClrMapping/>
  </p:clrMapOvr>
</p:sld>
</file>

<file path=ppt/theme/theme1.xml><?xml version="1.0" encoding="utf-8"?>
<a:theme xmlns:a="http://schemas.openxmlformats.org/drawingml/2006/main" name="Office Theme">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15347</Words>
  <Application>WPS Presentation</Application>
  <PresentationFormat>Widescreen</PresentationFormat>
  <Paragraphs>276</Paragraphs>
  <Slides>29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29</vt:i4>
      </vt:variant>
    </vt:vector>
  </HeadingPairs>
  <TitlesOfParts>
    <vt:vector size="41" baseType="lpstr">
      <vt:lpstr>Arial</vt:lpstr>
      <vt:lpstr>SimSun</vt:lpstr>
      <vt:lpstr>Wingdings</vt:lpstr>
      <vt:lpstr>Times New Roman</vt:lpstr>
      <vt:lpstr>Calibri</vt:lpstr>
      <vt:lpstr>Segoe UI</vt:lpstr>
      <vt:lpstr>Courier New</vt:lpstr>
      <vt:lpstr>Calibri Light</vt:lpstr>
      <vt:lpstr>Microsoft YaHei</vt:lpstr>
      <vt:lpstr>Arial Unicode MS</vt:lpstr>
      <vt:lpstr>Wingdings</vt:lpstr>
      <vt:lpstr>Office Theme</vt:lpstr>
      <vt:lpstr>PowerPoint 演示文稿</vt:lpstr>
      <vt:lpstr>Project </vt:lpstr>
      <vt:lpstr>contents</vt:lpstr>
      <vt:lpstr>  Abstraction </vt:lpstr>
      <vt:lpstr>  physical security policy  </vt:lpstr>
      <vt:lpstr>  </vt:lpstr>
      <vt:lpstr>  What is a webcam </vt:lpstr>
      <vt:lpstr>  physical security policy on webcam  </vt:lpstr>
      <vt:lpstr>What is spyware</vt:lpstr>
      <vt:lpstr>  Types of  attackes </vt:lpstr>
      <vt:lpstr>			  Spy ware attackes performs on webcams  </vt:lpstr>
      <vt:lpstr>  Prevent the webcams on spyware activities  </vt:lpstr>
      <vt:lpstr>  Web cam attacks in cyber security  </vt:lpstr>
      <vt:lpstr>Project  info</vt:lpstr>
      <vt:lpstr>PowerPoint 演示文稿</vt:lpstr>
      <vt:lpstr>PowerPoint 演示文稿</vt:lpstr>
      <vt:lpstr>PowerPoint 演示文稿</vt:lpstr>
      <vt:lpstr>PowerPoint 演示文稿</vt:lpstr>
      <vt:lpstr>PowerPoint 演示文稿</vt:lpstr>
      <vt:lpstr>Back end process</vt:lpstr>
      <vt:lpstr>Enable cemara</vt:lpstr>
      <vt:lpstr>Enable cemara</vt:lpstr>
      <vt:lpstr>PowerPoint 演示文稿</vt:lpstr>
      <vt:lpstr> </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c:title>
  <dc:creator>DARLA HARIBABU</dc:creator>
  <cp:lastModifiedBy>harib</cp:lastModifiedBy>
  <cp:revision>4</cp:revision>
  <dcterms:created xsi:type="dcterms:W3CDTF">2023-05-29T19:34:00Z</dcterms:created>
  <dcterms:modified xsi:type="dcterms:W3CDTF">2023-05-30T18:00:33Z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496F42D831FC422593051A520577569F</vt:lpwstr>
  </property>
  <property fmtid="{D5CDD505-2E9C-101B-9397-08002B2CF9AE}" pid="3" name="KSOProductBuildVer">
    <vt:lpwstr>1033-11.2.0.11537</vt:lpwstr>
  </property>
</Properties>
</file>