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Work Sans SemiBold"/>
      <p:regular r:id="rId23"/>
      <p:bold r:id="rId24"/>
      <p:italic r:id="rId25"/>
      <p:boldItalic r:id="rId26"/>
    </p:embeddedFont>
    <p:embeddedFont>
      <p:font typeface="Work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1" roundtripDataSignature="AMtx7mhnx4wwztSb5wIeRdfacZdWl204e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6" name="Content"/>
  <p:cmAuthor clrIdx="1" id="1" initials="" lastIdx="2" name="Rishav Jai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WorkSansSemiBold-bold.fntdata"/><Relationship Id="rId23" Type="http://schemas.openxmlformats.org/officeDocument/2006/relationships/font" Target="fonts/WorkSans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WorkSansSemiBold-boldItalic.fntdata"/><Relationship Id="rId25" Type="http://schemas.openxmlformats.org/officeDocument/2006/relationships/font" Target="fonts/WorkSansSemiBold-italic.fntdata"/><Relationship Id="rId28" Type="http://schemas.openxmlformats.org/officeDocument/2006/relationships/font" Target="fonts/WorkSans-bold.fntdata"/><Relationship Id="rId27" Type="http://schemas.openxmlformats.org/officeDocument/2006/relationships/font" Target="fonts/Work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Work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Work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3-22T05:03:28.852">
    <p:pos x="2497" y="1103"/>
    <p:text>The instructor needs to explain the objective/problem statement of the business problem.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KFKZLko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4-03-22T05:10:36.828">
    <p:pos x="92" y="45"/>
    <p:text>In the beginning of this slide, the instructor can quickly describe the data to the stakeholders and move towards different insights that are generated from the data.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KFKZLks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4-03-22T05:20:50.804">
    <p:pos x="6" y="45"/>
    <p:text>The following two slides also contains insights of a particular section which answers what type of customers are are likely to convert.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KFKZLkw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4-03-22T06:02:42.368">
    <p:pos x="6000" y="0"/>
    <p:text>Summarize all the above insights mentioned in short to give the stakeholder a clearer picture of the analysis. This slide also will act as the solution that the analyst provides to the stakeholders.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KFKZLk8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4-03-22T05:44:06.334">
    <p:pos x="6000" y="0"/>
    <p:text>The next three slides explains a simple template which can be used as an example template of the presentation to stakeholders.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KFKZLk4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4-03-20T07:14:52.396">
    <p:pos x="6000" y="0"/>
    <p:text>We can have multiple such slides to touch upon different unrelated parts of the analysis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H8bFsro"/>
      </p:ext>
    </p:extLst>
  </p:cm>
  <p:cm authorId="1" idx="2" dt="2024-03-20T07:19:50.107">
    <p:pos x="3535" y="1520"/>
    <p:text>Chart elements to highlight important trends and data points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H8orfJk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4-03-22T05:27:36.127">
    <p:pos x="196" y="1985"/>
    <p:text>The instructor must explain the need of these additional slides.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KFKZLk0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c17d3d8ac_3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c17d3d8ac_3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c17d3d8ac_3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c17d3d8ac_3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c17d3d8a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c17d3d8a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c17d3d8ac_3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6c17d3d8ac_3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3a47d1ce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2c3a47d1ce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c17d3d8ac_3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26c17d3d8ac_3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c17d3d8ac_3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26c17d3d8ac_3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c17d3d8ac_3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c17d3d8ac_3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c17d3d8ac_3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6c17d3d8ac_3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0126c254c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c0126c254c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0126c254c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c0126c254c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c17d3d8ac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c17d3d8ac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6.xml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3.xml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4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5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6c17d3d8ac_3_449"/>
          <p:cNvSpPr txBox="1"/>
          <p:nvPr/>
        </p:nvSpPr>
        <p:spPr>
          <a:xfrm>
            <a:off x="3964775" y="1752512"/>
            <a:ext cx="49065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78D1E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Analysing the customer behaviour for ABC Company </a:t>
            </a:r>
            <a:r>
              <a:rPr lang="en" sz="2200">
                <a:solidFill>
                  <a:srgbClr val="F78D1E"/>
                </a:solidFill>
                <a:latin typeface="Work Sans SemiBold"/>
                <a:ea typeface="Work Sans SemiBold"/>
                <a:cs typeface="Work Sans SemiBold"/>
                <a:sym typeface="Work Sans SemiBold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Ltd.</a:t>
            </a:r>
            <a:endParaRPr sz="2200">
              <a:solidFill>
                <a:srgbClr val="F78D1E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55" name="Google Shape;55;g26c17d3d8ac_3_449"/>
          <p:cNvSpPr txBox="1"/>
          <p:nvPr/>
        </p:nvSpPr>
        <p:spPr>
          <a:xfrm>
            <a:off x="3964725" y="2658025"/>
            <a:ext cx="5088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6B26B"/>
                </a:solidFill>
                <a:latin typeface="Work Sans"/>
                <a:ea typeface="Work Sans"/>
                <a:cs typeface="Work Sans"/>
                <a:sym typeface="Work Sans"/>
              </a:rPr>
              <a:t>Identifying target for new product launch</a:t>
            </a:r>
            <a:endParaRPr sz="1900">
              <a:solidFill>
                <a:srgbClr val="F6B26B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6" name="Google Shape;56;g26c17d3d8ac_3_449"/>
          <p:cNvSpPr txBox="1"/>
          <p:nvPr/>
        </p:nvSpPr>
        <p:spPr>
          <a:xfrm>
            <a:off x="3964775" y="3211575"/>
            <a:ext cx="49587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Analysis by XYZ | 31st March, 2024 </a:t>
            </a:r>
            <a:endParaRPr sz="1600">
              <a:solidFill>
                <a:srgbClr val="666666"/>
              </a:solidFill>
            </a:endParaRPr>
          </a:p>
        </p:txBody>
      </p:sp>
      <p:pic>
        <p:nvPicPr>
          <p:cNvPr id="57" name="Google Shape;57;g26c17d3d8ac_3_4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500" y="2265638"/>
            <a:ext cx="3187350" cy="6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c17d3d8ac_3_304"/>
          <p:cNvSpPr txBox="1"/>
          <p:nvPr/>
        </p:nvSpPr>
        <p:spPr>
          <a:xfrm>
            <a:off x="319225" y="103950"/>
            <a:ext cx="81831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78D1E"/>
                </a:solidFill>
              </a:rPr>
              <a:t>High-level summary of the problem and findings</a:t>
            </a:r>
            <a:endParaRPr b="1" sz="2200">
              <a:solidFill>
                <a:srgbClr val="F78D1E"/>
              </a:solidFill>
            </a:endParaRPr>
          </a:p>
        </p:txBody>
      </p:sp>
      <p:sp>
        <p:nvSpPr>
          <p:cNvPr id="157" name="Google Shape;157;g26c17d3d8ac_3_304"/>
          <p:cNvSpPr txBox="1"/>
          <p:nvPr/>
        </p:nvSpPr>
        <p:spPr>
          <a:xfrm>
            <a:off x="439675" y="1309775"/>
            <a:ext cx="8183100" cy="3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 sz="2000">
                <a:solidFill>
                  <a:srgbClr val="666666"/>
                </a:solidFill>
              </a:rPr>
              <a:t>What was the problem 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 sz="2000">
                <a:solidFill>
                  <a:srgbClr val="666666"/>
                </a:solidFill>
              </a:rPr>
              <a:t>How did we approach the problem 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 sz="2000">
                <a:solidFill>
                  <a:srgbClr val="666666"/>
                </a:solidFill>
              </a:rPr>
              <a:t>What are the high level findings about the problem 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 sz="2000">
                <a:solidFill>
                  <a:srgbClr val="666666"/>
                </a:solidFill>
              </a:rPr>
              <a:t>Recommendations - Next Steps</a:t>
            </a:r>
            <a:endParaRPr sz="2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g26c17d3d8ac_3_0"/>
          <p:cNvCxnSpPr/>
          <p:nvPr/>
        </p:nvCxnSpPr>
        <p:spPr>
          <a:xfrm>
            <a:off x="4501650" y="2142525"/>
            <a:ext cx="21900" cy="19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3" name="Google Shape;163;g26c17d3d8ac_3_0"/>
          <p:cNvSpPr txBox="1"/>
          <p:nvPr/>
        </p:nvSpPr>
        <p:spPr>
          <a:xfrm>
            <a:off x="303600" y="79775"/>
            <a:ext cx="78801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6951E"/>
                </a:solidFill>
              </a:rPr>
              <a:t>Talking Header </a:t>
            </a:r>
            <a:r>
              <a:rPr lang="en" sz="2000">
                <a:solidFill>
                  <a:srgbClr val="F6951E"/>
                </a:solidFill>
              </a:rPr>
              <a:t>to talk about the business objective / findings</a:t>
            </a:r>
            <a:endParaRPr sz="2000">
              <a:solidFill>
                <a:srgbClr val="F6951E"/>
              </a:solidFill>
            </a:endParaRPr>
          </a:p>
        </p:txBody>
      </p:sp>
      <p:sp>
        <p:nvSpPr>
          <p:cNvPr id="164" name="Google Shape;164;g26c17d3d8ac_3_0"/>
          <p:cNvSpPr txBox="1"/>
          <p:nvPr/>
        </p:nvSpPr>
        <p:spPr>
          <a:xfrm>
            <a:off x="343982" y="521925"/>
            <a:ext cx="82812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Sub- Header</a:t>
            </a:r>
            <a:r>
              <a:rPr lang="en">
                <a:solidFill>
                  <a:schemeClr val="dk2"/>
                </a:solidFill>
              </a:rPr>
              <a:t> provides additional details about the objective, solution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5" name="Google Shape;165;g26c17d3d8ac_3_0"/>
          <p:cNvSpPr/>
          <p:nvPr/>
        </p:nvSpPr>
        <p:spPr>
          <a:xfrm>
            <a:off x="0" y="4294600"/>
            <a:ext cx="9161100" cy="322500"/>
          </a:xfrm>
          <a:prstGeom prst="rect">
            <a:avLst/>
          </a:prstGeom>
          <a:solidFill>
            <a:srgbClr val="F26B2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Takeaway Box</a:t>
            </a:r>
            <a:r>
              <a:rPr lang="en">
                <a:solidFill>
                  <a:schemeClr val="lt1"/>
                </a:solidFill>
              </a:rPr>
              <a:t> concludes the entire slide with actionable insights and recommendations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6" name="Google Shape;166;g26c17d3d8ac_3_0"/>
          <p:cNvSpPr txBox="1"/>
          <p:nvPr/>
        </p:nvSpPr>
        <p:spPr>
          <a:xfrm>
            <a:off x="303600" y="4697700"/>
            <a:ext cx="4226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Key highlight about data | Data time | Data source | Data caveats | … </a:t>
            </a:r>
            <a:endParaRPr sz="9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167" name="Google Shape;167;g26c17d3d8ac_3_0"/>
          <p:cNvSpPr txBox="1"/>
          <p:nvPr/>
        </p:nvSpPr>
        <p:spPr>
          <a:xfrm>
            <a:off x="4795200" y="4697700"/>
            <a:ext cx="41928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Key information about the analysis | Mappings | Assumptions | etc.. </a:t>
            </a:r>
            <a:endParaRPr sz="9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999999"/>
              </a:solidFill>
            </a:endParaRPr>
          </a:p>
        </p:txBody>
      </p:sp>
      <p:pic>
        <p:nvPicPr>
          <p:cNvPr id="168" name="Google Shape;168;g26c17d3d8ac_3_0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375" y="2025675"/>
            <a:ext cx="3608526" cy="194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6c17d3d8ac_3_0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4775" y="2025675"/>
            <a:ext cx="3793650" cy="194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6c17d3d8ac_3_0"/>
          <p:cNvSpPr txBox="1"/>
          <p:nvPr/>
        </p:nvSpPr>
        <p:spPr>
          <a:xfrm>
            <a:off x="511350" y="3924050"/>
            <a:ext cx="34797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Details about the chart above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71" name="Google Shape;171;g26c17d3d8ac_3_0"/>
          <p:cNvSpPr txBox="1"/>
          <p:nvPr/>
        </p:nvSpPr>
        <p:spPr>
          <a:xfrm>
            <a:off x="5151750" y="3924050"/>
            <a:ext cx="34797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Details about the chart above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72" name="Google Shape;172;g26c17d3d8ac_3_0"/>
          <p:cNvSpPr/>
          <p:nvPr/>
        </p:nvSpPr>
        <p:spPr>
          <a:xfrm>
            <a:off x="439700" y="955700"/>
            <a:ext cx="5351400" cy="10677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Important Insights 1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Insights 2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Insights 3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Insights 4</a:t>
            </a:r>
            <a:endParaRPr sz="1200"/>
          </a:p>
        </p:txBody>
      </p:sp>
      <p:sp>
        <p:nvSpPr>
          <p:cNvPr id="173" name="Google Shape;173;g26c17d3d8ac_3_0"/>
          <p:cNvSpPr/>
          <p:nvPr/>
        </p:nvSpPr>
        <p:spPr>
          <a:xfrm>
            <a:off x="5959650" y="959400"/>
            <a:ext cx="2828700" cy="106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K</a:t>
            </a:r>
            <a:r>
              <a:rPr lang="en" sz="1100"/>
              <a:t>ey points to consider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Key mappings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Other trends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etc.</a:t>
            </a:r>
            <a:endParaRPr sz="1100"/>
          </a:p>
        </p:txBody>
      </p:sp>
      <p:sp>
        <p:nvSpPr>
          <p:cNvPr id="174" name="Google Shape;174;g26c17d3d8ac_3_0"/>
          <p:cNvSpPr/>
          <p:nvPr/>
        </p:nvSpPr>
        <p:spPr>
          <a:xfrm>
            <a:off x="3757050" y="2388738"/>
            <a:ext cx="973200" cy="544500"/>
          </a:xfrm>
          <a:prstGeom prst="wedgeRectCallout">
            <a:avLst>
              <a:gd fmla="val -66988" name="adj1"/>
              <a:gd fmla="val 4360" name="adj2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Callouts to highlight important chart elements</a:t>
            </a:r>
            <a:endParaRPr sz="900"/>
          </a:p>
        </p:txBody>
      </p:sp>
      <p:sp>
        <p:nvSpPr>
          <p:cNvPr id="175" name="Google Shape;175;g26c17d3d8ac_3_0"/>
          <p:cNvSpPr/>
          <p:nvPr/>
        </p:nvSpPr>
        <p:spPr>
          <a:xfrm>
            <a:off x="5611825" y="2414425"/>
            <a:ext cx="229200" cy="171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1C232"/>
          </a:solidFill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6c17d3d8ac_3_0"/>
          <p:cNvSpPr/>
          <p:nvPr/>
        </p:nvSpPr>
        <p:spPr>
          <a:xfrm>
            <a:off x="406491" y="927034"/>
            <a:ext cx="3187800" cy="243600"/>
          </a:xfrm>
          <a:prstGeom prst="rect">
            <a:avLst/>
          </a:prstGeom>
          <a:solidFill>
            <a:srgbClr val="F695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Insights Header (eg. “Key Observations”) 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77" name="Google Shape;177;g26c17d3d8ac_3_0"/>
          <p:cNvSpPr/>
          <p:nvPr/>
        </p:nvSpPr>
        <p:spPr>
          <a:xfrm>
            <a:off x="5917296" y="884625"/>
            <a:ext cx="1901100" cy="243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Insights Header </a:t>
            </a:r>
            <a:endParaRPr b="1" sz="1200">
              <a:solidFill>
                <a:schemeClr val="lt1"/>
              </a:solidFill>
            </a:endParaRPr>
          </a:p>
        </p:txBody>
      </p:sp>
      <p:cxnSp>
        <p:nvCxnSpPr>
          <p:cNvPr id="178" name="Google Shape;178;g26c17d3d8ac_3_0"/>
          <p:cNvCxnSpPr/>
          <p:nvPr/>
        </p:nvCxnSpPr>
        <p:spPr>
          <a:xfrm>
            <a:off x="2725" y="822175"/>
            <a:ext cx="9147900" cy="14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g26c17d3d8ac_3_0"/>
          <p:cNvCxnSpPr/>
          <p:nvPr/>
        </p:nvCxnSpPr>
        <p:spPr>
          <a:xfrm flipH="1" rot="10800000">
            <a:off x="5320825" y="3196525"/>
            <a:ext cx="33534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0" name="Google Shape;180;g26c17d3d8ac_3_0"/>
          <p:cNvSpPr txBox="1"/>
          <p:nvPr/>
        </p:nvSpPr>
        <p:spPr>
          <a:xfrm>
            <a:off x="8499900" y="3075728"/>
            <a:ext cx="6612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&lt;&lt; Mean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c17d3d8ac_3_352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78D1E"/>
                </a:solidFill>
              </a:rPr>
              <a:t>APPENDIX</a:t>
            </a:r>
            <a:endParaRPr sz="5000">
              <a:solidFill>
                <a:srgbClr val="F78D1E"/>
              </a:solidFill>
            </a:endParaRPr>
          </a:p>
        </p:txBody>
      </p:sp>
      <p:sp>
        <p:nvSpPr>
          <p:cNvPr id="186" name="Google Shape;186;g26c17d3d8ac_3_3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</a:t>
            </a:r>
            <a:r>
              <a:rPr lang="en"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Slides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3a47d1ce5_0_39"/>
          <p:cNvSpPr txBox="1"/>
          <p:nvPr/>
        </p:nvSpPr>
        <p:spPr>
          <a:xfrm>
            <a:off x="147150" y="71875"/>
            <a:ext cx="88497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78D1E"/>
                </a:solidFill>
                <a:latin typeface="Work Sans"/>
                <a:ea typeface="Work Sans"/>
                <a:cs typeface="Work Sans"/>
                <a:sym typeface="Work Sans"/>
              </a:rPr>
              <a:t>Understanding the distribution of customers </a:t>
            </a:r>
            <a:r>
              <a:rPr b="1" lang="en" sz="2000">
                <a:solidFill>
                  <a:srgbClr val="F78D1E"/>
                </a:solidFill>
                <a:latin typeface="Work Sans"/>
                <a:ea typeface="Work Sans"/>
                <a:cs typeface="Work Sans"/>
                <a:sym typeface="Work Sans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currently</a:t>
            </a:r>
            <a:endParaRPr b="1" sz="2000">
              <a:solidFill>
                <a:srgbClr val="F78D1E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2200">
              <a:solidFill>
                <a:srgbClr val="F78D1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63" name="Google Shape;63;g2c3a47d1ce5_0_39"/>
          <p:cNvCxnSpPr/>
          <p:nvPr/>
        </p:nvCxnSpPr>
        <p:spPr>
          <a:xfrm flipH="1" rot="10800000">
            <a:off x="170850" y="860975"/>
            <a:ext cx="8802300" cy="6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g2c3a47d1ce5_0_39"/>
          <p:cNvSpPr/>
          <p:nvPr/>
        </p:nvSpPr>
        <p:spPr>
          <a:xfrm>
            <a:off x="0" y="5121300"/>
            <a:ext cx="9144000" cy="98400"/>
          </a:xfrm>
          <a:prstGeom prst="rect">
            <a:avLst/>
          </a:prstGeom>
          <a:solidFill>
            <a:srgbClr val="F78D1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g2c3a47d1ce5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150" y="2267325"/>
            <a:ext cx="3187799" cy="17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2c3a47d1ce5_0_39"/>
          <p:cNvSpPr txBox="1"/>
          <p:nvPr/>
        </p:nvSpPr>
        <p:spPr>
          <a:xfrm>
            <a:off x="135175" y="461875"/>
            <a:ext cx="84711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Distribution of customers and income by age, marital </a:t>
            </a:r>
            <a:r>
              <a:rPr lang="en" sz="1800">
                <a:solidFill>
                  <a:srgbClr val="434343"/>
                </a:solidFill>
              </a:rPr>
              <a:t>status</a:t>
            </a:r>
            <a:r>
              <a:rPr lang="en" sz="1800">
                <a:solidFill>
                  <a:srgbClr val="434343"/>
                </a:solidFill>
              </a:rPr>
              <a:t> and education</a:t>
            </a:r>
            <a:r>
              <a:rPr lang="en" sz="1800">
                <a:solidFill>
                  <a:srgbClr val="F6B26B"/>
                </a:solidFill>
              </a:rPr>
              <a:t> </a:t>
            </a:r>
            <a:endParaRPr sz="1800">
              <a:solidFill>
                <a:srgbClr val="F6B26B"/>
              </a:solidFill>
            </a:endParaRPr>
          </a:p>
        </p:txBody>
      </p:sp>
      <p:sp>
        <p:nvSpPr>
          <p:cNvPr id="67" name="Google Shape;67;g2c3a47d1ce5_0_39"/>
          <p:cNvSpPr/>
          <p:nvPr/>
        </p:nvSpPr>
        <p:spPr>
          <a:xfrm>
            <a:off x="332250" y="955700"/>
            <a:ext cx="8640900" cy="10677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Most of the customers are middle aged ranging from 35 to 60 years, shows potential of targeting this group often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Married </a:t>
            </a:r>
            <a:r>
              <a:rPr lang="en" sz="1250"/>
              <a:t>people</a:t>
            </a:r>
            <a:r>
              <a:rPr lang="en" sz="1250"/>
              <a:t> are the highest customers, this might be because of high number of kids 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Graduated people are ideal customers maybe </a:t>
            </a:r>
            <a:r>
              <a:rPr lang="en" sz="1250">
                <a:solidFill>
                  <a:schemeClr val="dk1"/>
                </a:solidFill>
              </a:rPr>
              <a:t>because of higher income and more kids </a:t>
            </a:r>
            <a:endParaRPr sz="1250"/>
          </a:p>
        </p:txBody>
      </p:sp>
      <p:sp>
        <p:nvSpPr>
          <p:cNvPr id="68" name="Google Shape;68;g2c3a47d1ce5_0_39"/>
          <p:cNvSpPr/>
          <p:nvPr/>
        </p:nvSpPr>
        <p:spPr>
          <a:xfrm>
            <a:off x="299041" y="927034"/>
            <a:ext cx="3187800" cy="243600"/>
          </a:xfrm>
          <a:prstGeom prst="rect">
            <a:avLst/>
          </a:prstGeom>
          <a:solidFill>
            <a:srgbClr val="F695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Key Observations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69" name="Google Shape;69;g2c3a47d1ce5_0_39"/>
          <p:cNvSpPr/>
          <p:nvPr/>
        </p:nvSpPr>
        <p:spPr>
          <a:xfrm>
            <a:off x="0" y="4447000"/>
            <a:ext cx="9161100" cy="322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48-57 age, married and graduated people majorly become customers of ABC company Ltd.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" name="Google Shape;70;g2c3a47d1ce5_0_39"/>
          <p:cNvSpPr txBox="1"/>
          <p:nvPr/>
        </p:nvSpPr>
        <p:spPr>
          <a:xfrm>
            <a:off x="299050" y="4813700"/>
            <a:ext cx="72543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Data from 2012 to 2014 </a:t>
            </a:r>
            <a:r>
              <a:rPr lang="en" sz="900">
                <a:solidFill>
                  <a:srgbClr val="999999"/>
                </a:solidFill>
              </a:rPr>
              <a:t>| Data source: ABC Company Ltd. | Verified customers of ABC included in the analysis  </a:t>
            </a:r>
            <a:endParaRPr sz="9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71" name="Google Shape;71;g2c3a47d1ce5_0_39"/>
          <p:cNvSpPr txBox="1"/>
          <p:nvPr/>
        </p:nvSpPr>
        <p:spPr>
          <a:xfrm>
            <a:off x="135175" y="4073475"/>
            <a:ext cx="33009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Average income and # customers by age group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72" name="Google Shape;72;g2c3a47d1ce5_0_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9132" y="2284537"/>
            <a:ext cx="2874074" cy="172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g2c3a47d1ce5_0_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5250" y="2284527"/>
            <a:ext cx="2874075" cy="1722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c17d3d8ac_3_329"/>
          <p:cNvSpPr txBox="1"/>
          <p:nvPr/>
        </p:nvSpPr>
        <p:spPr>
          <a:xfrm>
            <a:off x="10487" y="71875"/>
            <a:ext cx="88497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78D1E"/>
                </a:solidFill>
                <a:latin typeface="Work Sans"/>
                <a:ea typeface="Work Sans"/>
                <a:cs typeface="Work Sans"/>
                <a:sym typeface="Work Sans"/>
              </a:rPr>
              <a:t>We will evaluate reason why customer becomes a </a:t>
            </a:r>
            <a:r>
              <a:rPr b="1" lang="en" sz="2000">
                <a:solidFill>
                  <a:srgbClr val="F78D1E"/>
                </a:solidFill>
                <a:latin typeface="Work Sans"/>
                <a:ea typeface="Work Sans"/>
                <a:cs typeface="Work Sans"/>
                <a:sym typeface="Work Sans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customer </a:t>
            </a:r>
            <a:endParaRPr b="1" sz="2000">
              <a:solidFill>
                <a:srgbClr val="F78D1E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2200">
              <a:solidFill>
                <a:srgbClr val="F78D1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79" name="Google Shape;79;g26c17d3d8ac_3_329"/>
          <p:cNvCxnSpPr/>
          <p:nvPr/>
        </p:nvCxnSpPr>
        <p:spPr>
          <a:xfrm flipH="1" rot="10800000">
            <a:off x="170850" y="860975"/>
            <a:ext cx="8802300" cy="6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g26c17d3d8ac_3_329"/>
          <p:cNvSpPr/>
          <p:nvPr/>
        </p:nvSpPr>
        <p:spPr>
          <a:xfrm>
            <a:off x="0" y="5121300"/>
            <a:ext cx="9144000" cy="98400"/>
          </a:xfrm>
          <a:prstGeom prst="rect">
            <a:avLst/>
          </a:prstGeom>
          <a:solidFill>
            <a:srgbClr val="F78D1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g26c17d3d8ac_3_329"/>
          <p:cNvPicPr preferRelativeResize="0"/>
          <p:nvPr/>
        </p:nvPicPr>
        <p:blipFill rotWithShape="1">
          <a:blip r:embed="rId4">
            <a:alphaModFix/>
          </a:blip>
          <a:srcRect b="0" l="17423" r="0" t="0"/>
          <a:stretch/>
        </p:blipFill>
        <p:spPr>
          <a:xfrm>
            <a:off x="5160571" y="1961596"/>
            <a:ext cx="3216801" cy="22867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26c17d3d8ac_3_329"/>
          <p:cNvSpPr txBox="1"/>
          <p:nvPr/>
        </p:nvSpPr>
        <p:spPr>
          <a:xfrm>
            <a:off x="851975" y="4296200"/>
            <a:ext cx="39687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Average</a:t>
            </a:r>
            <a:r>
              <a:rPr lang="en" sz="1000">
                <a:solidFill>
                  <a:schemeClr val="dk2"/>
                </a:solidFill>
              </a:rPr>
              <a:t> kids at home and income by marital status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3" name="Google Shape;83;g26c17d3d8ac_3_329"/>
          <p:cNvSpPr/>
          <p:nvPr/>
        </p:nvSpPr>
        <p:spPr>
          <a:xfrm>
            <a:off x="332250" y="955700"/>
            <a:ext cx="8640900" cy="9123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Married people have higher kids at home which means kids at home result in customer conversion 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Higher distribution (40%) of kids for married couple means kids drive purchases for these </a:t>
            </a:r>
            <a:r>
              <a:rPr lang="en" sz="1250"/>
              <a:t>customers</a:t>
            </a:r>
            <a:endParaRPr sz="1250"/>
          </a:p>
        </p:txBody>
      </p:sp>
      <p:sp>
        <p:nvSpPr>
          <p:cNvPr id="84" name="Google Shape;84;g26c17d3d8ac_3_329"/>
          <p:cNvSpPr/>
          <p:nvPr/>
        </p:nvSpPr>
        <p:spPr>
          <a:xfrm>
            <a:off x="299041" y="927034"/>
            <a:ext cx="3187800" cy="243600"/>
          </a:xfrm>
          <a:prstGeom prst="rect">
            <a:avLst/>
          </a:prstGeom>
          <a:solidFill>
            <a:srgbClr val="F695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Key Observations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85" name="Google Shape;85;g26c17d3d8ac_3_329"/>
          <p:cNvSpPr txBox="1"/>
          <p:nvPr/>
        </p:nvSpPr>
        <p:spPr>
          <a:xfrm>
            <a:off x="135175" y="461875"/>
            <a:ext cx="84711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We will explore if income and count of kids impact on married behaviour</a:t>
            </a:r>
            <a:r>
              <a:rPr lang="en" sz="1800">
                <a:solidFill>
                  <a:srgbClr val="F6B26B"/>
                </a:solidFill>
              </a:rPr>
              <a:t> </a:t>
            </a:r>
            <a:endParaRPr sz="1800">
              <a:solidFill>
                <a:srgbClr val="F6B26B"/>
              </a:solidFill>
            </a:endParaRPr>
          </a:p>
        </p:txBody>
      </p:sp>
      <p:pic>
        <p:nvPicPr>
          <p:cNvPr id="86" name="Google Shape;86;g26c17d3d8ac_3_3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650" y="1947200"/>
            <a:ext cx="4000974" cy="22867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26c17d3d8ac_3_329"/>
          <p:cNvSpPr txBox="1"/>
          <p:nvPr/>
        </p:nvSpPr>
        <p:spPr>
          <a:xfrm>
            <a:off x="5014050" y="4296200"/>
            <a:ext cx="33633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High distribution of kids for married people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8" name="Google Shape;88;g26c17d3d8ac_3_329"/>
          <p:cNvSpPr/>
          <p:nvPr/>
        </p:nvSpPr>
        <p:spPr>
          <a:xfrm>
            <a:off x="0" y="4599400"/>
            <a:ext cx="9161100" cy="322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Average number of kids have impact on customers, average income doesn’t impact customer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" name="Google Shape;89;g26c17d3d8ac_3_329"/>
          <p:cNvSpPr txBox="1"/>
          <p:nvPr/>
        </p:nvSpPr>
        <p:spPr>
          <a:xfrm>
            <a:off x="299050" y="4889900"/>
            <a:ext cx="72543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Data from 2012 to 2014 | Data source: ABC Company Ltd. | Verified customers of ABC included in the analysis  </a:t>
            </a:r>
            <a:endParaRPr sz="9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c17d3d8ac_3_431"/>
          <p:cNvSpPr txBox="1"/>
          <p:nvPr/>
        </p:nvSpPr>
        <p:spPr>
          <a:xfrm>
            <a:off x="147150" y="71875"/>
            <a:ext cx="88497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78D1E"/>
                </a:solidFill>
                <a:latin typeface="Work Sans"/>
                <a:ea typeface="Work Sans"/>
                <a:cs typeface="Work Sans"/>
                <a:sym typeface="Work Sans"/>
              </a:rPr>
              <a:t>We will evaluate if high customer result in high purchase </a:t>
            </a:r>
            <a:endParaRPr b="1" sz="2000">
              <a:solidFill>
                <a:srgbClr val="F78D1E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2200">
              <a:solidFill>
                <a:srgbClr val="F78D1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95" name="Google Shape;95;g26c17d3d8ac_3_431"/>
          <p:cNvCxnSpPr/>
          <p:nvPr/>
        </p:nvCxnSpPr>
        <p:spPr>
          <a:xfrm flipH="1" rot="10800000">
            <a:off x="170850" y="860975"/>
            <a:ext cx="8802300" cy="6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g26c17d3d8ac_3_431"/>
          <p:cNvSpPr/>
          <p:nvPr/>
        </p:nvSpPr>
        <p:spPr>
          <a:xfrm>
            <a:off x="0" y="5121300"/>
            <a:ext cx="9144000" cy="98400"/>
          </a:xfrm>
          <a:prstGeom prst="rect">
            <a:avLst/>
          </a:prstGeom>
          <a:solidFill>
            <a:srgbClr val="F78D1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26c17d3d8ac_3_431"/>
          <p:cNvSpPr txBox="1"/>
          <p:nvPr/>
        </p:nvSpPr>
        <p:spPr>
          <a:xfrm>
            <a:off x="489075" y="4217400"/>
            <a:ext cx="39687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Distribution of purchases by marital status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8" name="Google Shape;98;g26c17d3d8ac_3_431"/>
          <p:cNvSpPr/>
          <p:nvPr/>
        </p:nvSpPr>
        <p:spPr>
          <a:xfrm>
            <a:off x="332250" y="955700"/>
            <a:ext cx="8640900" cy="9123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Married people are the highest customer count and also result in highest purchase (±40%) 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Similar to married people, graduates also were highest customer count and result in high purchases</a:t>
            </a:r>
            <a:endParaRPr sz="1250"/>
          </a:p>
        </p:txBody>
      </p:sp>
      <p:sp>
        <p:nvSpPr>
          <p:cNvPr id="99" name="Google Shape;99;g26c17d3d8ac_3_431"/>
          <p:cNvSpPr/>
          <p:nvPr/>
        </p:nvSpPr>
        <p:spPr>
          <a:xfrm>
            <a:off x="299041" y="927034"/>
            <a:ext cx="3187800" cy="243600"/>
          </a:xfrm>
          <a:prstGeom prst="rect">
            <a:avLst/>
          </a:prstGeom>
          <a:solidFill>
            <a:srgbClr val="F695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Key Observations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00" name="Google Shape;100;g26c17d3d8ac_3_431"/>
          <p:cNvSpPr txBox="1"/>
          <p:nvPr/>
        </p:nvSpPr>
        <p:spPr>
          <a:xfrm>
            <a:off x="135175" y="461875"/>
            <a:ext cx="84711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Married and graduate were highest customer segment, assessing purchases here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101" name="Google Shape;101;g26c17d3d8ac_3_431"/>
          <p:cNvSpPr txBox="1"/>
          <p:nvPr/>
        </p:nvSpPr>
        <p:spPr>
          <a:xfrm>
            <a:off x="5014050" y="4217400"/>
            <a:ext cx="33633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Distribution of purchase by education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02" name="Google Shape;102;g26c17d3d8ac_3_431"/>
          <p:cNvSpPr/>
          <p:nvPr/>
        </p:nvSpPr>
        <p:spPr>
          <a:xfrm>
            <a:off x="0" y="4599400"/>
            <a:ext cx="9161100" cy="322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High customer count also result in higher purchase, which means customer count is correlated with purchase</a:t>
            </a:r>
            <a:endParaRPr sz="1300">
              <a:solidFill>
                <a:schemeClr val="lt1"/>
              </a:solidFill>
            </a:endParaRPr>
          </a:p>
        </p:txBody>
      </p:sp>
      <p:pic>
        <p:nvPicPr>
          <p:cNvPr id="103" name="Google Shape;103;g26c17d3d8ac_3_4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075" y="2020400"/>
            <a:ext cx="3904975" cy="21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26c17d3d8ac_3_4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875" y="2020400"/>
            <a:ext cx="3718397" cy="21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26c17d3d8ac_3_431"/>
          <p:cNvSpPr txBox="1"/>
          <p:nvPr/>
        </p:nvSpPr>
        <p:spPr>
          <a:xfrm>
            <a:off x="299050" y="4889900"/>
            <a:ext cx="72543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Data from 2012 to 2014 | Data source: ABC Company Ltd. | Verified customers of ABC included in the analysis  </a:t>
            </a:r>
            <a:endParaRPr sz="9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c17d3d8ac_3_475"/>
          <p:cNvSpPr txBox="1"/>
          <p:nvPr>
            <p:ph type="title"/>
          </p:nvPr>
        </p:nvSpPr>
        <p:spPr>
          <a:xfrm>
            <a:off x="-125" y="0"/>
            <a:ext cx="9144000" cy="2723100"/>
          </a:xfrm>
          <a:prstGeom prst="rect">
            <a:avLst/>
          </a:prstGeom>
          <a:solidFill>
            <a:srgbClr val="F6951E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</a:rPr>
              <a:t>New Product Launch</a:t>
            </a:r>
            <a:endParaRPr sz="5000">
              <a:solidFill>
                <a:schemeClr val="lt1"/>
              </a:solidFill>
            </a:endParaRPr>
          </a:p>
        </p:txBody>
      </p:sp>
      <p:sp>
        <p:nvSpPr>
          <p:cNvPr id="111" name="Google Shape;111;g26c17d3d8ac_3_475"/>
          <p:cNvSpPr txBox="1"/>
          <p:nvPr>
            <p:ph idx="1" type="body"/>
          </p:nvPr>
        </p:nvSpPr>
        <p:spPr>
          <a:xfrm>
            <a:off x="-125" y="2732100"/>
            <a:ext cx="9144000" cy="2381100"/>
          </a:xfrm>
          <a:prstGeom prst="rect">
            <a:avLst/>
          </a:prstGeom>
          <a:solidFill>
            <a:srgbClr val="43434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Identifying best target customer group</a:t>
            </a:r>
            <a:endParaRPr sz="2100">
              <a:solidFill>
                <a:schemeClr val="lt1"/>
              </a:solidFill>
            </a:endParaRPr>
          </a:p>
        </p:txBody>
      </p:sp>
      <p:pic>
        <p:nvPicPr>
          <p:cNvPr id="112" name="Google Shape;112;g26c17d3d8ac_3_4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4364" y="981424"/>
            <a:ext cx="2515275" cy="4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6c17d3d8ac_3_475"/>
          <p:cNvSpPr txBox="1"/>
          <p:nvPr>
            <p:ph idx="1" type="body"/>
          </p:nvPr>
        </p:nvSpPr>
        <p:spPr>
          <a:xfrm>
            <a:off x="464100" y="4269075"/>
            <a:ext cx="8520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Details in next slide 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c17d3d8ac_3_456"/>
          <p:cNvSpPr txBox="1"/>
          <p:nvPr/>
        </p:nvSpPr>
        <p:spPr>
          <a:xfrm>
            <a:off x="147150" y="71875"/>
            <a:ext cx="88497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78D1E"/>
                </a:solidFill>
                <a:latin typeface="Work Sans"/>
                <a:ea typeface="Work Sans"/>
                <a:cs typeface="Work Sans"/>
                <a:sym typeface="Work Sans"/>
              </a:rPr>
              <a:t>Analysing best customer segment for new sweet </a:t>
            </a:r>
            <a:r>
              <a:rPr b="1" lang="en" sz="2000">
                <a:solidFill>
                  <a:srgbClr val="F78D1E"/>
                </a:solidFill>
                <a:latin typeface="Work Sans"/>
                <a:ea typeface="Work Sans"/>
                <a:cs typeface="Work Sans"/>
                <a:sym typeface="Work Sans"/>
              </a:rPr>
              <a:t>product</a:t>
            </a:r>
            <a:endParaRPr b="1" sz="2000">
              <a:solidFill>
                <a:srgbClr val="F78D1E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2200">
              <a:solidFill>
                <a:srgbClr val="F78D1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19" name="Google Shape;119;g26c17d3d8ac_3_456"/>
          <p:cNvCxnSpPr/>
          <p:nvPr/>
        </p:nvCxnSpPr>
        <p:spPr>
          <a:xfrm flipH="1" rot="10800000">
            <a:off x="170850" y="860975"/>
            <a:ext cx="8802300" cy="6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g26c17d3d8ac_3_456"/>
          <p:cNvSpPr/>
          <p:nvPr/>
        </p:nvSpPr>
        <p:spPr>
          <a:xfrm>
            <a:off x="0" y="5121300"/>
            <a:ext cx="9144000" cy="98400"/>
          </a:xfrm>
          <a:prstGeom prst="rect">
            <a:avLst/>
          </a:prstGeom>
          <a:solidFill>
            <a:srgbClr val="F78D1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26c17d3d8ac_3_456"/>
          <p:cNvSpPr txBox="1"/>
          <p:nvPr/>
        </p:nvSpPr>
        <p:spPr>
          <a:xfrm>
            <a:off x="567875" y="4156400"/>
            <a:ext cx="39687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0 kids at home result in highest average sweet product purchase 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22" name="Google Shape;122;g26c17d3d8ac_3_456"/>
          <p:cNvSpPr/>
          <p:nvPr/>
        </p:nvSpPr>
        <p:spPr>
          <a:xfrm>
            <a:off x="332250" y="955700"/>
            <a:ext cx="8640900" cy="9123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We analyzed multiple factors to identify relationship between sweet products and sales 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Eventually, we identified that sales of both sweet products and fruit products are dependent on total kids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Average income is also a factor of total kids  </a:t>
            </a:r>
            <a:endParaRPr sz="1250"/>
          </a:p>
        </p:txBody>
      </p:sp>
      <p:sp>
        <p:nvSpPr>
          <p:cNvPr id="123" name="Google Shape;123;g26c17d3d8ac_3_456"/>
          <p:cNvSpPr/>
          <p:nvPr/>
        </p:nvSpPr>
        <p:spPr>
          <a:xfrm>
            <a:off x="299041" y="927034"/>
            <a:ext cx="3187800" cy="243600"/>
          </a:xfrm>
          <a:prstGeom prst="rect">
            <a:avLst/>
          </a:prstGeom>
          <a:solidFill>
            <a:srgbClr val="F695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Key Observations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24" name="Google Shape;124;g26c17d3d8ac_3_456"/>
          <p:cNvSpPr txBox="1"/>
          <p:nvPr/>
        </p:nvSpPr>
        <p:spPr>
          <a:xfrm>
            <a:off x="135175" y="461875"/>
            <a:ext cx="8802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Kids at home and annual income are correlated and </a:t>
            </a:r>
            <a:r>
              <a:rPr lang="en" sz="1800">
                <a:solidFill>
                  <a:srgbClr val="434343"/>
                </a:solidFill>
              </a:rPr>
              <a:t>result</a:t>
            </a:r>
            <a:r>
              <a:rPr lang="en" sz="1800">
                <a:solidFill>
                  <a:srgbClr val="434343"/>
                </a:solidFill>
              </a:rPr>
              <a:t> in higher sweet purchas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125" name="Google Shape;125;g26c17d3d8ac_3_456"/>
          <p:cNvSpPr txBox="1"/>
          <p:nvPr/>
        </p:nvSpPr>
        <p:spPr>
          <a:xfrm>
            <a:off x="5014050" y="4217400"/>
            <a:ext cx="33633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Lesser kids at home means higher average income 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26" name="Google Shape;126;g26c17d3d8ac_3_456"/>
          <p:cNvSpPr/>
          <p:nvPr/>
        </p:nvSpPr>
        <p:spPr>
          <a:xfrm>
            <a:off x="0" y="4599400"/>
            <a:ext cx="9161100" cy="322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For new product launch, we should target people with 0 total kids and also groups with higher income</a:t>
            </a:r>
            <a:endParaRPr sz="1300">
              <a:solidFill>
                <a:schemeClr val="lt1"/>
              </a:solidFill>
            </a:endParaRPr>
          </a:p>
        </p:txBody>
      </p:sp>
      <p:pic>
        <p:nvPicPr>
          <p:cNvPr id="127" name="Google Shape;127;g26c17d3d8ac_3_4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525" y="1954500"/>
            <a:ext cx="3796934" cy="22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26c17d3d8ac_3_4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4050" y="1955825"/>
            <a:ext cx="3363300" cy="223651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6c17d3d8ac_3_456"/>
          <p:cNvSpPr txBox="1"/>
          <p:nvPr/>
        </p:nvSpPr>
        <p:spPr>
          <a:xfrm>
            <a:off x="299050" y="4889900"/>
            <a:ext cx="72543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Data from 2012 to 2014 | Data source: ABC Company Ltd. | Verified customers of ABC included in the analysis  </a:t>
            </a:r>
            <a:endParaRPr sz="9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0126c254c_0_335"/>
          <p:cNvSpPr txBox="1"/>
          <p:nvPr/>
        </p:nvSpPr>
        <p:spPr>
          <a:xfrm>
            <a:off x="147150" y="71875"/>
            <a:ext cx="88497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000">
                <a:solidFill>
                  <a:srgbClr val="F78D1E"/>
                </a:solidFill>
                <a:latin typeface="Work Sans"/>
                <a:ea typeface="Work Sans"/>
                <a:cs typeface="Work Sans"/>
                <a:sym typeface="Work Sans"/>
              </a:rPr>
              <a:t>Summary</a:t>
            </a:r>
            <a:endParaRPr b="1" i="0" sz="2000" u="none" cap="none" strike="noStrike">
              <a:solidFill>
                <a:srgbClr val="F78D1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35" name="Google Shape;135;g2c0126c254c_0_335"/>
          <p:cNvCxnSpPr/>
          <p:nvPr/>
        </p:nvCxnSpPr>
        <p:spPr>
          <a:xfrm flipH="1" rot="10800000">
            <a:off x="170850" y="624575"/>
            <a:ext cx="8802300" cy="6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g2c0126c254c_0_335"/>
          <p:cNvSpPr txBox="1"/>
          <p:nvPr/>
        </p:nvSpPr>
        <p:spPr>
          <a:xfrm>
            <a:off x="147150" y="827050"/>
            <a:ext cx="8849700" cy="4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14141"/>
                </a:solidFill>
                <a:latin typeface="Work Sans"/>
                <a:ea typeface="Work Sans"/>
                <a:cs typeface="Work Sans"/>
                <a:sym typeface="Work Sans"/>
              </a:rPr>
              <a:t>Based on our </a:t>
            </a:r>
            <a:r>
              <a:rPr b="1" lang="en" sz="1600">
                <a:solidFill>
                  <a:srgbClr val="414141"/>
                </a:solidFill>
                <a:latin typeface="Work Sans"/>
                <a:ea typeface="Work Sans"/>
                <a:cs typeface="Work Sans"/>
                <a:sym typeface="Work Sans"/>
              </a:rPr>
              <a:t>observations</a:t>
            </a:r>
            <a:r>
              <a:rPr lang="en" sz="1600">
                <a:solidFill>
                  <a:srgbClr val="414141"/>
                </a:solidFill>
                <a:latin typeface="Work Sans"/>
                <a:ea typeface="Work Sans"/>
                <a:cs typeface="Work Sans"/>
                <a:sym typeface="Work Sans"/>
              </a:rPr>
              <a:t>, we can conclude the following for ABC Company Ltd. - </a:t>
            </a:r>
            <a:endParaRPr sz="1600">
              <a:solidFill>
                <a:srgbClr val="41414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500"/>
              <a:buFont typeface="Work Sans"/>
              <a:buChar char="○"/>
            </a:pPr>
            <a:r>
              <a:rPr lang="en" sz="1500">
                <a:solidFill>
                  <a:srgbClr val="414141"/>
                </a:solidFill>
                <a:latin typeface="Work Sans"/>
                <a:ea typeface="Work Sans"/>
                <a:cs typeface="Work Sans"/>
                <a:sym typeface="Work Sans"/>
              </a:rPr>
              <a:t>People with graduation as their education status are more prone to become customers  </a:t>
            </a:r>
            <a:endParaRPr sz="1500">
              <a:solidFill>
                <a:srgbClr val="41414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500"/>
              <a:buFont typeface="Work Sans"/>
              <a:buChar char="○"/>
            </a:pPr>
            <a:r>
              <a:rPr lang="en" sz="1500">
                <a:solidFill>
                  <a:srgbClr val="414141"/>
                </a:solidFill>
                <a:latin typeface="Work Sans"/>
                <a:ea typeface="Work Sans"/>
                <a:cs typeface="Work Sans"/>
                <a:sym typeface="Work Sans"/>
              </a:rPr>
              <a:t>Married customers with kids should also be an area of focus for the company</a:t>
            </a:r>
            <a:endParaRPr sz="1500">
              <a:solidFill>
                <a:srgbClr val="41414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500"/>
              <a:buFont typeface="Work Sans"/>
              <a:buChar char="○"/>
            </a:pPr>
            <a:r>
              <a:rPr lang="en" sz="1500">
                <a:solidFill>
                  <a:srgbClr val="414141"/>
                </a:solidFill>
                <a:latin typeface="Work Sans"/>
                <a:ea typeface="Work Sans"/>
                <a:cs typeface="Work Sans"/>
                <a:sym typeface="Work Sans"/>
              </a:rPr>
              <a:t>Average number of kids impact customer behaviour positively </a:t>
            </a:r>
            <a:endParaRPr sz="1500">
              <a:solidFill>
                <a:srgbClr val="41414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500"/>
              <a:buFont typeface="Work Sans"/>
              <a:buChar char="○"/>
            </a:pPr>
            <a:r>
              <a:rPr lang="en" sz="1500">
                <a:solidFill>
                  <a:srgbClr val="414141"/>
                </a:solidFill>
                <a:latin typeface="Work Sans"/>
                <a:ea typeface="Work Sans"/>
                <a:cs typeface="Work Sans"/>
                <a:sym typeface="Work Sans"/>
              </a:rPr>
              <a:t>Average income does not impact the customer conversion </a:t>
            </a:r>
            <a:endParaRPr sz="1500">
              <a:solidFill>
                <a:srgbClr val="41414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500"/>
              <a:buFont typeface="Work Sans"/>
              <a:buChar char="○"/>
            </a:pPr>
            <a:r>
              <a:rPr lang="en" sz="1500">
                <a:solidFill>
                  <a:srgbClr val="414141"/>
                </a:solidFill>
                <a:latin typeface="Work Sans"/>
                <a:ea typeface="Work Sans"/>
                <a:cs typeface="Work Sans"/>
                <a:sym typeface="Work Sans"/>
              </a:rPr>
              <a:t>Number of customers are directly related to the purchases made </a:t>
            </a:r>
            <a:endParaRPr sz="1500">
              <a:solidFill>
                <a:srgbClr val="41414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1414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600"/>
              <a:buFont typeface="Work Sans"/>
              <a:buChar char="■"/>
            </a:pPr>
            <a:r>
              <a:rPr lang="en" sz="1600">
                <a:solidFill>
                  <a:srgbClr val="414141"/>
                </a:solidFill>
                <a:latin typeface="Work Sans"/>
                <a:ea typeface="Work Sans"/>
                <a:cs typeface="Work Sans"/>
                <a:sym typeface="Work Sans"/>
              </a:rPr>
              <a:t>For </a:t>
            </a:r>
            <a:r>
              <a:rPr b="1" lang="en" sz="1600">
                <a:solidFill>
                  <a:srgbClr val="414141"/>
                </a:solidFill>
                <a:latin typeface="Work Sans"/>
                <a:ea typeface="Work Sans"/>
                <a:cs typeface="Work Sans"/>
                <a:sym typeface="Work Sans"/>
              </a:rPr>
              <a:t>new product launch,</a:t>
            </a:r>
            <a:r>
              <a:rPr lang="en" sz="1600">
                <a:solidFill>
                  <a:srgbClr val="414141"/>
                </a:solidFill>
                <a:latin typeface="Work Sans"/>
                <a:ea typeface="Work Sans"/>
                <a:cs typeface="Work Sans"/>
                <a:sym typeface="Work Sans"/>
              </a:rPr>
              <a:t> we should prioritise targeting people with “0” </a:t>
            </a:r>
            <a:r>
              <a:rPr b="1" lang="en" sz="1600">
                <a:solidFill>
                  <a:srgbClr val="414141"/>
                </a:solidFill>
                <a:latin typeface="Work Sans"/>
                <a:ea typeface="Work Sans"/>
                <a:cs typeface="Work Sans"/>
                <a:sym typeface="Work Sans"/>
              </a:rPr>
              <a:t>kids at home</a:t>
            </a:r>
            <a:r>
              <a:rPr lang="en" sz="1600">
                <a:solidFill>
                  <a:srgbClr val="414141"/>
                </a:solidFill>
                <a:latin typeface="Work Sans"/>
                <a:ea typeface="Work Sans"/>
                <a:cs typeface="Work Sans"/>
                <a:sym typeface="Work Sans"/>
              </a:rPr>
              <a:t> and people with </a:t>
            </a:r>
            <a:r>
              <a:rPr b="1" lang="en" sz="1600">
                <a:solidFill>
                  <a:srgbClr val="414141"/>
                </a:solidFill>
                <a:latin typeface="Work Sans"/>
                <a:ea typeface="Work Sans"/>
                <a:cs typeface="Work Sans"/>
                <a:sym typeface="Work Sans"/>
              </a:rPr>
              <a:t>higher average income</a:t>
            </a:r>
            <a:endParaRPr b="1" sz="1600">
              <a:solidFill>
                <a:srgbClr val="41414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rgbClr val="41414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7" name="Google Shape;137;g2c0126c254c_0_335"/>
          <p:cNvSpPr/>
          <p:nvPr/>
        </p:nvSpPr>
        <p:spPr>
          <a:xfrm>
            <a:off x="0" y="5121300"/>
            <a:ext cx="9144000" cy="98400"/>
          </a:xfrm>
          <a:prstGeom prst="rect">
            <a:avLst/>
          </a:prstGeom>
          <a:solidFill>
            <a:srgbClr val="F78D1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0126c254c_0_343"/>
          <p:cNvSpPr txBox="1"/>
          <p:nvPr/>
        </p:nvSpPr>
        <p:spPr>
          <a:xfrm>
            <a:off x="0" y="1957650"/>
            <a:ext cx="91440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3000">
                <a:solidFill>
                  <a:srgbClr val="F78D1E"/>
                </a:solidFill>
                <a:latin typeface="Work Sans"/>
                <a:ea typeface="Work Sans"/>
                <a:cs typeface="Work Sans"/>
                <a:sym typeface="Work Sans"/>
              </a:rPr>
              <a:t>Communication Template</a:t>
            </a:r>
            <a:endParaRPr b="1" i="0" sz="4200" u="none" cap="none" strike="noStrike">
              <a:solidFill>
                <a:srgbClr val="F78D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g2c0126c254c_0_343"/>
          <p:cNvSpPr/>
          <p:nvPr/>
        </p:nvSpPr>
        <p:spPr>
          <a:xfrm>
            <a:off x="0" y="5121300"/>
            <a:ext cx="9144000" cy="98400"/>
          </a:xfrm>
          <a:prstGeom prst="rect">
            <a:avLst/>
          </a:prstGeom>
          <a:solidFill>
            <a:srgbClr val="F78D1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c17d3d8ac_3_22"/>
          <p:cNvSpPr txBox="1"/>
          <p:nvPr/>
        </p:nvSpPr>
        <p:spPr>
          <a:xfrm>
            <a:off x="3964775" y="1746300"/>
            <a:ext cx="49065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78D1E"/>
                </a:solidFill>
              </a:rPr>
              <a:t>Introduction to the business problem and objective</a:t>
            </a:r>
            <a:endParaRPr b="1" sz="2200">
              <a:solidFill>
                <a:srgbClr val="F78D1E"/>
              </a:solidFill>
            </a:endParaRPr>
          </a:p>
        </p:txBody>
      </p:sp>
      <p:sp>
        <p:nvSpPr>
          <p:cNvPr id="149" name="Google Shape;149;g26c17d3d8ac_3_22"/>
          <p:cNvSpPr txBox="1"/>
          <p:nvPr/>
        </p:nvSpPr>
        <p:spPr>
          <a:xfrm>
            <a:off x="3964725" y="2658025"/>
            <a:ext cx="4906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6B26B"/>
                </a:solidFill>
              </a:rPr>
              <a:t>Additional details of the problem (if any)</a:t>
            </a:r>
            <a:endParaRPr sz="2000">
              <a:solidFill>
                <a:srgbClr val="F6B26B"/>
              </a:solidFill>
            </a:endParaRPr>
          </a:p>
        </p:txBody>
      </p:sp>
      <p:sp>
        <p:nvSpPr>
          <p:cNvPr id="150" name="Google Shape;150;g26c17d3d8ac_3_22"/>
          <p:cNvSpPr txBox="1"/>
          <p:nvPr/>
        </p:nvSpPr>
        <p:spPr>
          <a:xfrm>
            <a:off x="3964775" y="3211575"/>
            <a:ext cx="49587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Analysis Owner | Date </a:t>
            </a:r>
            <a:endParaRPr sz="1600">
              <a:solidFill>
                <a:srgbClr val="666666"/>
              </a:solidFill>
            </a:endParaRPr>
          </a:p>
        </p:txBody>
      </p:sp>
      <p:pic>
        <p:nvPicPr>
          <p:cNvPr id="151" name="Google Shape;151;g26c17d3d8ac_3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500" y="2265638"/>
            <a:ext cx="3187350" cy="6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