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5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1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5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3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4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D46A-08B2-4C1C-B2C6-C413BFD17D0F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30F-144D-4CF1-A0AD-309CCFC52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1141" y="2347413"/>
            <a:ext cx="8791575" cy="124443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382137"/>
            <a:ext cx="11286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2NF (Second Normal Form) Rules</a:t>
            </a:r>
          </a:p>
          <a:p>
            <a:r>
              <a:rPr lang="en-US" dirty="0"/>
              <a:t>Rule 1- Be in 1NF</a:t>
            </a:r>
          </a:p>
          <a:p>
            <a:r>
              <a:rPr lang="en-US" dirty="0"/>
              <a:t>Rule 2- Single Column Primary Key that does not functionally </a:t>
            </a:r>
            <a:r>
              <a:rPr lang="en-US" dirty="0" smtClean="0"/>
              <a:t>dependent </a:t>
            </a:r>
            <a:r>
              <a:rPr lang="en-US" dirty="0"/>
              <a:t>on any subset of candidate key relation</a:t>
            </a:r>
          </a:p>
          <a:p>
            <a:r>
              <a:rPr lang="en-US" dirty="0"/>
              <a:t>It is clear that we can’t move forward to make our simple database in 2</a:t>
            </a:r>
            <a:r>
              <a:rPr lang="en-US" baseline="30000" dirty="0"/>
              <a:t>nd</a:t>
            </a:r>
            <a:r>
              <a:rPr lang="en-US" dirty="0"/>
              <a:t> Normalization form unless we partition the table above.</a:t>
            </a:r>
          </a:p>
          <a:p>
            <a:endParaRPr lang="en-IN" dirty="0"/>
          </a:p>
        </p:txBody>
      </p:sp>
      <p:pic>
        <p:nvPicPr>
          <p:cNvPr id="3077" name="Picture 5" descr="2NF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2" y="2272939"/>
            <a:ext cx="10836321" cy="143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2NF Example in DB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66" y="4188726"/>
            <a:ext cx="5369362" cy="17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9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02" y="482212"/>
            <a:ext cx="1155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3NF </a:t>
            </a:r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4098" name="Picture 2" descr="3NF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78" y="1635385"/>
            <a:ext cx="9308552" cy="12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NF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2" y="3247030"/>
            <a:ext cx="5238736" cy="16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xample of 3NF in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14" y="3247030"/>
            <a:ext cx="5039436" cy="16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6" y="395785"/>
            <a:ext cx="1132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Boyce-</a:t>
            </a:r>
            <a:r>
              <a:rPr lang="en-US" b="1" dirty="0" err="1" smtClean="0"/>
              <a:t>Codd</a:t>
            </a:r>
            <a:r>
              <a:rPr lang="en-US" b="1" dirty="0" smtClean="0"/>
              <a:t> Normal Form (BCNF):</a:t>
            </a:r>
          </a:p>
          <a:p>
            <a:r>
              <a:rPr lang="en-US" dirty="0" smtClean="0"/>
              <a:t>BCNF is referred as 3.5 normal form. </a:t>
            </a:r>
          </a:p>
          <a:p>
            <a:r>
              <a:rPr lang="en-US" dirty="0" smtClean="0"/>
              <a:t>For every functional Dependency A -&gt; B, A should be super key of a table.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7" y="2182968"/>
            <a:ext cx="4962490" cy="2267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02" y="1596114"/>
            <a:ext cx="3332870" cy="2095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02" y="3917958"/>
            <a:ext cx="3267147" cy="19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603" y="696035"/>
            <a:ext cx="114231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4NF (Fourth Normal Form) Rules</a:t>
            </a:r>
          </a:p>
          <a:p>
            <a:r>
              <a:rPr lang="en-US" sz="2800" dirty="0"/>
              <a:t>If no database table instance contains two or more, independent and multivalued data describing the relevant entity, then it is in 4</a:t>
            </a:r>
            <a:r>
              <a:rPr lang="en-US" sz="2800" baseline="30000" dirty="0"/>
              <a:t>th</a:t>
            </a:r>
            <a:r>
              <a:rPr lang="en-US" sz="2800" dirty="0"/>
              <a:t> Normal Form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5NF (Fifth Normal Form) Rules</a:t>
            </a:r>
          </a:p>
          <a:p>
            <a:r>
              <a:rPr lang="en-US" sz="2800" dirty="0"/>
              <a:t>A table is in 5</a:t>
            </a:r>
            <a:r>
              <a:rPr lang="en-US" sz="2800" baseline="30000" dirty="0"/>
              <a:t>th</a:t>
            </a:r>
            <a:r>
              <a:rPr lang="en-US" sz="2800" dirty="0"/>
              <a:t> Normal Form only if it is in 4NF and it cannot be decomposed into any number of smaller tables without loss of data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6NF (Sixth Normal Form) Proposed</a:t>
            </a:r>
          </a:p>
          <a:p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 Normal Form is not standardized, yet however, it is being discussed by database experts for some time. Hopefully, we would have a clear &amp; standardized definition for 6</a:t>
            </a:r>
            <a:r>
              <a:rPr lang="en-US" sz="2800" baseline="30000" dirty="0"/>
              <a:t>th</a:t>
            </a:r>
            <a:r>
              <a:rPr lang="en-US" sz="2800" dirty="0"/>
              <a:t> Normal Form in the near future…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4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4" y="600502"/>
            <a:ext cx="112184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Denormalization:</a:t>
            </a:r>
          </a:p>
          <a:p>
            <a:r>
              <a:rPr lang="en-US" sz="4000" dirty="0"/>
              <a:t>Denormalization is a strategy used on a previously-normalized database to increase performance. In computing, </a:t>
            </a:r>
            <a:r>
              <a:rPr lang="en-US" sz="4000" dirty="0" smtClean="0"/>
              <a:t>Denormalization </a:t>
            </a:r>
            <a:r>
              <a:rPr lang="en-US" sz="4000" dirty="0"/>
              <a:t>is the process of trying to improve the read performance of a database, at the expense of losing some write performance, by adding redundant copies of data or by grouping data.</a:t>
            </a:r>
            <a:endParaRPr lang="en-US" sz="4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6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671" y="2279176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87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661182"/>
            <a:ext cx="1086025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What is Normalization?</a:t>
            </a:r>
          </a:p>
          <a:p>
            <a:r>
              <a:rPr lang="en-US" sz="3200" dirty="0" smtClean="0"/>
              <a:t>Normalization is a process of organizing data in the data base. It is used to reduce data redundancy i.e., it converts inconsistent data into consistent data. </a:t>
            </a:r>
          </a:p>
          <a:p>
            <a:r>
              <a:rPr lang="en-US" sz="3200" dirty="0" smtClean="0"/>
              <a:t>Inconsistent in sense we have anomalies like insertion, deletion, and updation</a:t>
            </a:r>
            <a:r>
              <a:rPr lang="en-US" sz="3200" dirty="0"/>
              <a:t> </a:t>
            </a:r>
            <a:r>
              <a:rPr lang="en-US" sz="3200" dirty="0" smtClean="0"/>
              <a:t>as well as data redundancy in database. So to make the data more consistent we apply normalization.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60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181" y="548641"/>
            <a:ext cx="111556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What is Data Redundancy?</a:t>
            </a:r>
          </a:p>
          <a:p>
            <a:r>
              <a:rPr lang="en-US" sz="2800" dirty="0" smtClean="0"/>
              <a:t>Redundancy means having multiple copies of same data in the data base. So to solve this problem we introduce concept called Normalization. </a:t>
            </a:r>
          </a:p>
          <a:p>
            <a:r>
              <a:rPr lang="en-US" sz="2800" dirty="0" smtClean="0"/>
              <a:t>Whenever data in database is normalized i.e., organized then we are free from data redundancy.</a:t>
            </a:r>
          </a:p>
          <a:p>
            <a:endParaRPr lang="en-IN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10" y="3601329"/>
            <a:ext cx="8046343" cy="226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23" y="3724159"/>
            <a:ext cx="8046343" cy="22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1514" y="1420837"/>
            <a:ext cx="101146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Types of Redundancy:</a:t>
            </a:r>
          </a:p>
          <a:p>
            <a:r>
              <a:rPr lang="en-US" sz="3200" dirty="0" smtClean="0"/>
              <a:t>There are three types of redundancy. They are: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Insertion Anomaly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Deletion Anomaly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Updation Anomaly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r>
              <a:rPr lang="en-US" sz="3200" dirty="0" smtClean="0"/>
              <a:t>Whenever we avoid deletion, updation and Insertion Anomalies we automatically reduce data redundancy.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8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655" y="886265"/>
            <a:ext cx="108180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Continuation of Normalization:</a:t>
            </a:r>
          </a:p>
          <a:p>
            <a:r>
              <a:rPr lang="en-US" dirty="0" smtClean="0"/>
              <a:t> </a:t>
            </a:r>
            <a:r>
              <a:rPr lang="en-US" sz="2800" dirty="0" smtClean="0"/>
              <a:t>So, here we make larger tables into smaller tables and we establish relationship between the tables. So this is how we achieve the Normalization.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	The inventor of the relational model </a:t>
            </a:r>
            <a:r>
              <a:rPr lang="en-US" sz="2800" b="1" dirty="0" smtClean="0"/>
              <a:t>Edgar </a:t>
            </a:r>
            <a:r>
              <a:rPr lang="en-US" sz="2800" b="1" dirty="0" err="1" smtClean="0"/>
              <a:t>Codd</a:t>
            </a:r>
            <a:r>
              <a:rPr lang="en-US" sz="2800" b="1" dirty="0" smtClean="0"/>
              <a:t> </a:t>
            </a:r>
            <a:r>
              <a:rPr lang="en-US" sz="2800" dirty="0" smtClean="0"/>
              <a:t>proposed the theory of normalization of data with the introduction of the First Normal Form, and he continued to extend theory with Second and Third Normal Form. Later he joined </a:t>
            </a:r>
            <a:r>
              <a:rPr lang="en-US" sz="2800" b="1" dirty="0" smtClean="0"/>
              <a:t>Raymond F. Boyce </a:t>
            </a:r>
            <a:r>
              <a:rPr lang="en-US" sz="2800" dirty="0" smtClean="0"/>
              <a:t>to develop the theory of Boyce-</a:t>
            </a:r>
            <a:r>
              <a:rPr lang="en-US" sz="2800" dirty="0" err="1" smtClean="0"/>
              <a:t>Codd</a:t>
            </a:r>
            <a:r>
              <a:rPr lang="en-US" sz="2800" dirty="0" smtClean="0"/>
              <a:t> Normal Form.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7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963" y="604911"/>
            <a:ext cx="111697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Database Normal Forms</a:t>
            </a:r>
          </a:p>
          <a:p>
            <a:endParaRPr lang="en-US" dirty="0" smtClean="0"/>
          </a:p>
          <a:p>
            <a:r>
              <a:rPr lang="en-US" sz="3200" dirty="0" smtClean="0"/>
              <a:t>Here is a list of Normal Forms in SQL:</a:t>
            </a:r>
          </a:p>
          <a:p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1NF (First Normal Form)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2NF (Second Normal Form)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3NF (Third Normal Form)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BCNF (Boyce-</a:t>
            </a:r>
            <a:r>
              <a:rPr lang="en-US" sz="3200" dirty="0" err="1" smtClean="0"/>
              <a:t>Codd</a:t>
            </a:r>
            <a:r>
              <a:rPr lang="en-US" sz="3200" dirty="0" smtClean="0"/>
              <a:t> Normal Form)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4NF (Fourth Normal Form)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5NF (Fifth Normal Form)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6NF (Sixth Normal Form)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60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25" y="559557"/>
            <a:ext cx="100311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Database Normalization With Examples</a:t>
            </a:r>
          </a:p>
          <a:p>
            <a:r>
              <a:rPr lang="en-US" sz="2800" dirty="0" smtClean="0"/>
              <a:t>Database Normalization Example can be easily understood with the help of a case study. Assume, a video library maintains a database of movies rented out. Without any normalization in database, all information is stored in one table as shown below. Let’s understand Normalization database with normalization example with solution:</a:t>
            </a:r>
          </a:p>
        </p:txBody>
      </p:sp>
      <p:pic>
        <p:nvPicPr>
          <p:cNvPr id="1028" name="Picture 4" descr="Database Normalization Wit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37" y="3497196"/>
            <a:ext cx="8660879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785" y="504967"/>
            <a:ext cx="1094550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1NF (First Normal Form)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Each table cell should contain a single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Each record needs to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2" name="Picture 4" descr="Example of 1NF in 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2359855"/>
            <a:ext cx="87249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607812" y="834087"/>
            <a:ext cx="1073347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a KEY in SQL</a:t>
            </a:r>
            <a:r>
              <a:rPr lang="en-US" sz="3200" b="1" dirty="0" smtClean="0"/>
              <a:t>?</a:t>
            </a:r>
          </a:p>
          <a:p>
            <a:r>
              <a:rPr lang="en-US" sz="2800" dirty="0" smtClean="0"/>
              <a:t>To proceed further with remaining Normal Forms, Key play an important role. </a:t>
            </a:r>
          </a:p>
          <a:p>
            <a:endParaRPr lang="en-US" sz="2800" dirty="0"/>
          </a:p>
          <a:p>
            <a:r>
              <a:rPr lang="en-US" sz="2800" dirty="0"/>
              <a:t>A </a:t>
            </a:r>
            <a:r>
              <a:rPr lang="en-US" sz="2800" b="1" dirty="0"/>
              <a:t>KEY in SQL</a:t>
            </a:r>
            <a:r>
              <a:rPr lang="en-US" sz="2800" dirty="0"/>
              <a:t> is a value used to identify records in a table uniquely. An SQL KEY is a single column or combination of multiple columns used to uniquely identify rows or tuples in the table. SQL Key is used to identify duplicate information, and it also helps establish a relationship between multiple tables in the </a:t>
            </a:r>
            <a:r>
              <a:rPr lang="en-US" sz="2800" dirty="0" smtClean="0"/>
              <a:t>database.</a:t>
            </a:r>
          </a:p>
          <a:p>
            <a:endParaRPr lang="en-US" sz="2800" dirty="0"/>
          </a:p>
          <a:p>
            <a:r>
              <a:rPr lang="en-US" sz="2800" dirty="0" smtClean="0"/>
              <a:t>Columns </a:t>
            </a:r>
            <a:r>
              <a:rPr lang="en-US" sz="2800" dirty="0"/>
              <a:t>in a table that are NOT used to identify a record uniquely are called non-key columns.</a:t>
            </a:r>
          </a:p>
        </p:txBody>
      </p:sp>
    </p:spTree>
    <p:extLst>
      <p:ext uri="{BB962C8B-B14F-4D97-AF65-F5344CB8AC3E}">
        <p14:creationId xmlns:p14="http://schemas.microsoft.com/office/powerpoint/2010/main" val="20456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</TotalTime>
  <Words>504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Adabala Deepthi</dc:creator>
  <cp:lastModifiedBy>Adabala Deepthi</cp:lastModifiedBy>
  <cp:revision>14</cp:revision>
  <dcterms:created xsi:type="dcterms:W3CDTF">2022-03-28T10:46:02Z</dcterms:created>
  <dcterms:modified xsi:type="dcterms:W3CDTF">2022-03-31T12:28:57Z</dcterms:modified>
</cp:coreProperties>
</file>