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43" r:id="rId4"/>
  </p:sldMasterIdLst>
  <p:notesMasterIdLst>
    <p:notesMasterId r:id="rId18"/>
  </p:notesMasterIdLst>
  <p:handoutMasterIdLst>
    <p:handoutMasterId r:id="rId19"/>
  </p:handoutMasterIdLst>
  <p:sldIdLst>
    <p:sldId id="398" r:id="rId5"/>
    <p:sldId id="279" r:id="rId6"/>
    <p:sldId id="346" r:id="rId7"/>
    <p:sldId id="372" r:id="rId8"/>
    <p:sldId id="391" r:id="rId9"/>
    <p:sldId id="399" r:id="rId10"/>
    <p:sldId id="401" r:id="rId11"/>
    <p:sldId id="264" r:id="rId12"/>
    <p:sldId id="402" r:id="rId13"/>
    <p:sldId id="404" r:id="rId14"/>
    <p:sldId id="405" r:id="rId15"/>
    <p:sldId id="406" r:id="rId16"/>
    <p:sldId id="407" r:id="rId17"/>
  </p:sldIdLst>
  <p:sldSz cx="9906000" cy="6858000" type="A4"/>
  <p:notesSz cx="6781800" cy="99187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ucida Sans Unicode" panose="020B0602030504020204" pitchFamily="34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D204" initials="E" lastIdx="1" clrIdx="0">
    <p:extLst>
      <p:ext uri="{19B8F6BF-5375-455C-9EA6-DF929625EA0E}">
        <p15:presenceInfo xmlns:p15="http://schemas.microsoft.com/office/powerpoint/2012/main" userId="ERD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3E92F"/>
    <a:srgbClr val="C83296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28C4D-B3D9-45F2-A2B5-9707DA31679D}" v="29" dt="2021-03-18T21:57:07.024"/>
    <p1510:client id="{CB65BAC0-4FC3-4D45-BE21-A61D04B2FBC0}" v="222" dt="2021-03-19T10:57:44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89429" autoAdjust="0"/>
  </p:normalViewPr>
  <p:slideViewPr>
    <p:cSldViewPr>
      <p:cViewPr varScale="1">
        <p:scale>
          <a:sx n="89" d="100"/>
          <a:sy n="89" d="100"/>
        </p:scale>
        <p:origin x="878" y="34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3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9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6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5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le.dmu.ac.uk/bbcswebdav/pid-5686394-dt-content-rid-11436384_1/xid-11436384_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8769" y="1196752"/>
            <a:ext cx="8599875" cy="1829761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GB" sz="2400" dirty="0"/>
              <a:t>Lesson 6 </a:t>
            </a:r>
            <a:r>
              <a:rPr lang="en-GB" sz="2400"/>
              <a:t>– ROS - Assignment 1</a:t>
            </a:r>
            <a:br>
              <a:rPr lang="en-GB" sz="2400" dirty="0"/>
            </a:br>
            <a:r>
              <a:rPr lang="en-GB" sz="2400" dirty="0"/>
              <a:t>Creating a 2D Map of an Unknown Environment by tutulebot3</a:t>
            </a:r>
            <a:br>
              <a:rPr lang="en-GB" sz="2400"/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2800" dirty="0"/>
                  <a:t>2-Use ‘scan’ topic to find the position of an obstacle:</a:t>
                </a:r>
                <a:br>
                  <a:rPr lang="en-GB" sz="2800" dirty="0"/>
                </a:b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  <a:endParaRPr lang="en-GB" sz="27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/>
                <a:r>
                  <a:rPr lang="en-GB" dirty="0"/>
                  <a:t>Subscribe to the ‘</a:t>
                </a:r>
                <a:r>
                  <a:rPr lang="en-GB" sz="2400" dirty="0"/>
                  <a:t>scan</a:t>
                </a:r>
                <a:r>
                  <a:rPr lang="en-GB" dirty="0"/>
                  <a:t>’ topic</a:t>
                </a:r>
              </a:p>
              <a:p>
                <a:pPr marL="109728" indent="0" fontAlgn="auto">
                  <a:buNone/>
                </a:pP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sub =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rospy.Subscriber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('/scan',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LaserScan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callback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GB" altLang="en-US" sz="800" dirty="0"/>
                  <a:t> </a:t>
                </a:r>
              </a:p>
              <a:p>
                <a:pPr fontAlgn="auto"/>
                <a:r>
                  <a:rPr lang="en-GB" dirty="0"/>
                  <a:t>Use ‘</a:t>
                </a:r>
                <a:r>
                  <a:rPr lang="en-GB" dirty="0" err="1"/>
                  <a:t>msg.ranges</a:t>
                </a:r>
                <a:r>
                  <a:rPr lang="en-GB" dirty="0"/>
                  <a:t>[0]’ to read the range (distance) of a barrier which is in 0 degree</a:t>
                </a:r>
              </a:p>
              <a:p>
                <a:pPr fontAlgn="auto"/>
                <a:r>
                  <a:rPr lang="en-GB" dirty="0"/>
                  <a:t>So you have the direction, 0 degree, and the distance of the barrier, i.e. (r,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 fontAlgn="auto"/>
                <a:endParaRPr lang="en-GB" altLang="en-US" dirty="0"/>
              </a:p>
              <a:p>
                <a:pPr marL="109728" indent="0" fontAlgn="auto">
                  <a:buNone/>
                </a:pPr>
                <a:r>
                  <a:rPr lang="en-GB" altLang="en-US" sz="2400" dirty="0"/>
                  <a:t> </a:t>
                </a:r>
                <a:endParaRPr lang="en-GB" altLang="en-US" sz="2400" dirty="0">
                  <a:latin typeface="Arial" panose="020B0604020202020204" pitchFamily="34" charset="0"/>
                </a:endParaRPr>
              </a:p>
              <a:p>
                <a:pPr marL="109728" indent="0" fontAlgn="auto">
                  <a:buNone/>
                </a:pPr>
                <a:endParaRPr lang="en-GB" dirty="0"/>
              </a:p>
              <a:p>
                <a:pPr marL="109728" indent="0" fontAlgn="auto">
                  <a:buNone/>
                </a:pPr>
                <a:endParaRPr lang="en-GB" sz="2400" dirty="0"/>
              </a:p>
              <a:p>
                <a:pPr fontAlgn="auto"/>
                <a:endParaRPr lang="en-GB" sz="24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  <a:blipFill>
                <a:blip r:embed="rId4"/>
                <a:stretch>
                  <a:fillRect t="-1263" r="-1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4174041-EB9B-4529-BFE4-73E919FB6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8" y="404664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1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</p:spPr>
            <p:txBody>
              <a:bodyPr>
                <a:normAutofit/>
              </a:bodyPr>
              <a:lstStyle/>
              <a:p>
                <a:r>
                  <a:rPr lang="en-GB" sz="2800"/>
                  <a:t>Use </a:t>
                </a:r>
                <a:r>
                  <a:rPr lang="en-GB" sz="2800" dirty="0"/>
                  <a:t>‘scan’ topic to find the position of an obstacle:</a:t>
                </a:r>
                <a:br>
                  <a:rPr lang="en-GB" sz="2800" dirty="0"/>
                </a:b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  <a:endParaRPr lang="en-GB" sz="27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/>
                <a:r>
                  <a:rPr lang="en-GB" dirty="0"/>
                  <a:t>Subscribe to the ‘</a:t>
                </a:r>
                <a:r>
                  <a:rPr lang="en-GB" sz="2400" dirty="0"/>
                  <a:t>scan</a:t>
                </a:r>
                <a:r>
                  <a:rPr lang="en-GB" dirty="0"/>
                  <a:t>’ topic</a:t>
                </a:r>
              </a:p>
              <a:p>
                <a:pPr marL="109728" indent="0" fontAlgn="auto">
                  <a:buNone/>
                </a:pP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sub =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rospy.Subscriber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('/scan',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LaserScan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callback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GB" altLang="en-US" sz="800" dirty="0"/>
                  <a:t> </a:t>
                </a:r>
              </a:p>
              <a:p>
                <a:pPr fontAlgn="auto"/>
                <a:r>
                  <a:rPr lang="en-GB" dirty="0"/>
                  <a:t>Use ‘</a:t>
                </a:r>
                <a:r>
                  <a:rPr lang="en-GB" dirty="0" err="1"/>
                  <a:t>msg.ranges</a:t>
                </a:r>
                <a:r>
                  <a:rPr lang="en-GB" dirty="0"/>
                  <a:t>[0]’ to read the range (distance) of a barrier which is in 0 degree</a:t>
                </a:r>
              </a:p>
              <a:p>
                <a:pPr fontAlgn="auto"/>
                <a:r>
                  <a:rPr lang="en-GB" dirty="0"/>
                  <a:t>So you have the direction, 0 degree, and the distance of the barrier, i.e. (r,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 fontAlgn="auto"/>
                <a:r>
                  <a:rPr lang="en-GB" dirty="0"/>
                  <a:t>Find the local position of the barrier at (r,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), 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),  using the trigonometry</a:t>
                </a:r>
              </a:p>
              <a:p>
                <a:pPr fontAlgn="auto"/>
                <a:r>
                  <a:rPr lang="en-GB" dirty="0"/>
                  <a:t>Map the local coordinate of the barrier, 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), to the global coordinate system using rotation and translation</a:t>
                </a:r>
              </a:p>
              <a:p>
                <a:pPr fontAlgn="auto"/>
                <a:endParaRPr lang="en-GB" altLang="en-US" dirty="0"/>
              </a:p>
              <a:p>
                <a:pPr marL="109728" indent="0" fontAlgn="auto">
                  <a:buNone/>
                </a:pPr>
                <a:r>
                  <a:rPr lang="en-GB" altLang="en-US" sz="2400" dirty="0"/>
                  <a:t> </a:t>
                </a:r>
                <a:endParaRPr lang="en-GB" altLang="en-US" sz="2400" dirty="0">
                  <a:latin typeface="Arial" panose="020B0604020202020204" pitchFamily="34" charset="0"/>
                </a:endParaRPr>
              </a:p>
              <a:p>
                <a:pPr marL="109728" indent="0" fontAlgn="auto">
                  <a:buNone/>
                </a:pPr>
                <a:endParaRPr lang="en-GB" dirty="0"/>
              </a:p>
              <a:p>
                <a:pPr marL="109728" indent="0" fontAlgn="auto">
                  <a:buNone/>
                </a:pPr>
                <a:endParaRPr lang="en-GB" sz="2400" dirty="0"/>
              </a:p>
              <a:p>
                <a:pPr fontAlgn="auto"/>
                <a:endParaRPr lang="en-GB" sz="24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  <a:blipFill>
                <a:blip r:embed="rId4"/>
                <a:stretch>
                  <a:fillRect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93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1" charset="0"/>
              <a:ea typeface="+mn-ea"/>
              <a:cs typeface="+mn-cs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1" charset="0"/>
              <a:ea typeface="+mn-ea"/>
              <a:cs typeface="+mn-cs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1" charset="0"/>
              <a:ea typeface="+mn-ea"/>
              <a:cs typeface="+mn-cs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F899F1D-D3DC-4B7B-8A1B-D238EA635981}"/>
              </a:ext>
            </a:extLst>
          </p:cNvPr>
          <p:cNvSpPr txBox="1">
            <a:spLocks/>
          </p:cNvSpPr>
          <p:nvPr/>
        </p:nvSpPr>
        <p:spPr>
          <a:xfrm>
            <a:off x="-87560" y="1632671"/>
            <a:ext cx="9091200" cy="4827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Char char=""/>
              <a:tabLst/>
              <a:defRPr/>
            </a:pPr>
            <a:r>
              <a:rPr lang="en-GB" altLang="en-US" dirty="0">
                <a:solidFill>
                  <a:prstClr val="black"/>
                </a:solidFill>
                <a:latin typeface="Lucida Sans Unicode"/>
              </a:rPr>
              <a:t>Please see the lab sheet for Lesson 7 on LZ to work on this week practical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Char char=""/>
              <a:tabLst/>
              <a:defRPr/>
            </a:pPr>
            <a:endParaRPr kumimoji="0" lang="en-GB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115568" lvl="4" indent="0" fontAlgn="auto"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None/>
            </a:pPr>
            <a:r>
              <a:rPr lang="en-GB" u="sng" dirty="0">
                <a:solidFill>
                  <a:srgbClr val="1874A4"/>
                </a:solidFill>
                <a:latin typeface="Open Sans" panose="020B0606030504020204" pitchFamily="34" charset="0"/>
                <a:hlinkClick r:id="rId3"/>
              </a:rPr>
              <a:t>Lesson</a:t>
            </a:r>
            <a:r>
              <a:rPr lang="en-GB" b="0" i="0" u="sng" dirty="0">
                <a:solidFill>
                  <a:srgbClr val="1874A4"/>
                </a:solidFill>
                <a:effectLst/>
                <a:latin typeface="Open Sans" panose="020B0606030504020204" pitchFamily="34" charset="0"/>
                <a:hlinkClick r:id="rId3"/>
              </a:rPr>
              <a:t>7- lab sheet- Creating a 2D Map of an Unknown Environment.pdf</a:t>
            </a:r>
            <a:r>
              <a:rPr kumimoji="0" lang="en-GB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endParaRPr kumimoji="0" lang="en-GB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Char char="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4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74320" indent="-274320">
                  <a:lnSpc>
                    <a:spcPct val="90000"/>
                  </a:lnSpc>
                  <a:buClr>
                    <a:schemeClr val="accent3"/>
                  </a:buClr>
                  <a:buFont typeface="Wingdings 2"/>
                  <a:buChar char=""/>
                  <a:tabLst>
                    <a:tab pos="3810000" algn="l"/>
                  </a:tabLst>
                  <a:defRPr/>
                </a:pPr>
                <a:r>
                  <a:rPr lang="en-GB" sz="2800" dirty="0"/>
                  <a:t>Visualising a grid map using </a:t>
                </a:r>
                <a:r>
                  <a:rPr lang="en-GB" sz="2800" dirty="0" err="1"/>
                  <a:t>rviz</a:t>
                </a:r>
                <a:endParaRPr lang="en-GB" sz="2800" dirty="0"/>
              </a:p>
              <a:p>
                <a:pPr marL="274320" indent="-274320">
                  <a:lnSpc>
                    <a:spcPct val="90000"/>
                  </a:lnSpc>
                  <a:buClr>
                    <a:schemeClr val="accent3"/>
                  </a:buClr>
                  <a:buFont typeface="Wingdings 2"/>
                  <a:buChar char=""/>
                  <a:tabLst>
                    <a:tab pos="3810000" algn="l"/>
                  </a:tabLst>
                  <a:defRPr/>
                </a:pPr>
                <a:r>
                  <a:rPr lang="en-GB" dirty="0"/>
                  <a:t>Create a package contain python code to create a map</a:t>
                </a:r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800" dirty="0"/>
                  <a:t>Use the odometry data in ‘/</a:t>
                </a:r>
                <a:r>
                  <a:rPr lang="en-GB" sz="2800" dirty="0" err="1"/>
                  <a:t>odom</a:t>
                </a:r>
                <a:r>
                  <a:rPr lang="en-GB" sz="2800" dirty="0"/>
                  <a:t>’ topic to find the position and orientation of the robot, i.e.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GB" sz="2800" dirty="0"/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800" dirty="0"/>
                  <a:t>Use the sensor reading from ‘scan’ topic to find the position of an obstacle</a:t>
                </a:r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800" dirty="0"/>
                  <a:t>Find the corresponding cell on the grid map to update</a:t>
                </a:r>
              </a:p>
              <a:p>
                <a:pPr marL="566928" indent="-457200" fontAlgn="auto">
                  <a:buFont typeface="+mj-lt"/>
                  <a:buAutoNum type="arabicPeriod"/>
                </a:pPr>
                <a:endParaRPr lang="en-GB" sz="2000" dirty="0"/>
              </a:p>
              <a:p>
                <a:pPr marL="274320" indent="-274320">
                  <a:lnSpc>
                    <a:spcPct val="90000"/>
                  </a:lnSpc>
                  <a:buClr>
                    <a:schemeClr val="accent3"/>
                  </a:buClr>
                  <a:buFont typeface="Wingdings 2"/>
                  <a:buChar char=""/>
                  <a:tabLst>
                    <a:tab pos="3810000" algn="l"/>
                  </a:tabLst>
                  <a:defRPr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301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0" t="-2022" r="-2324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Visualising a grid map using </a:t>
            </a:r>
            <a:r>
              <a:rPr lang="en-GB" dirty="0" err="1">
                <a:effectLst/>
              </a:rPr>
              <a:t>rviz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Rviz</a:t>
            </a:r>
            <a:r>
              <a:rPr lang="en-GB" dirty="0"/>
              <a:t>, abbreviation for ROS visualization, </a:t>
            </a:r>
            <a:r>
              <a:rPr lang="en-GB" b="1" dirty="0"/>
              <a:t>is</a:t>
            </a:r>
            <a:r>
              <a:rPr lang="en-GB" dirty="0"/>
              <a:t> a powerful 3D visualization tool for ROS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66016-D631-45D7-86C1-0ED3A5DA4C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2852936"/>
            <a:ext cx="5730240" cy="2472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an empty package called ‘mapping’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2255C1-B1D1-4B24-95F0-7A3E1193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2023055"/>
            <a:ext cx="7944011" cy="344250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6E123F3-51D9-4736-8A9D-85790F70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78" y="18942"/>
            <a:ext cx="403243" cy="419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r>
              <a:rPr lang="en-GB" sz="2700" dirty="0">
                <a:effectLst/>
              </a:rPr>
              <a:t>‘Mapper()’ class will create a map from laser scan data</a:t>
            </a:r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19736" cy="4827992"/>
          </a:xfrm>
        </p:spPr>
        <p:txBody>
          <a:bodyPr>
            <a:normAutofit/>
          </a:bodyPr>
          <a:lstStyle/>
          <a:p>
            <a:r>
              <a:rPr lang="en-GB" sz="2400" dirty="0"/>
              <a:t>Subscribes to ‘scan’ topic</a:t>
            </a:r>
          </a:p>
          <a:p>
            <a:r>
              <a:rPr lang="en-GB" altLang="en-US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 call back function is   ‘</a:t>
            </a:r>
            <a:r>
              <a:rPr lang="en-GB" altLang="en-US" sz="2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self.scan_callback</a:t>
            </a:r>
            <a:r>
              <a:rPr lang="en-GB" altLang="en-US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GB" altLang="en-US" sz="2400" dirty="0"/>
              <a:t> </a:t>
            </a:r>
            <a:endParaRPr lang="en-GB" altLang="en-US" sz="2400" dirty="0"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67BFD-2EC6-42D5-B6A8-5BE9AF34A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0"/>
          <a:stretch/>
        </p:blipFill>
        <p:spPr>
          <a:xfrm>
            <a:off x="4232921" y="1348918"/>
            <a:ext cx="5400600" cy="50928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‘Mapper()’ class has a</a:t>
            </a:r>
            <a:r>
              <a:rPr lang="en-GB" alt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GB" altLang="en-US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back function:   ‘</a:t>
            </a:r>
            <a:r>
              <a:rPr lang="en-GB" altLang="en-US" sz="28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self.scan_callback</a:t>
            </a:r>
            <a:r>
              <a:rPr lang="en-GB" altLang="en-US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F3078-7B38-4F87-8E7E-7875BCC1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86" y="1097941"/>
            <a:ext cx="6138541" cy="5594765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F899F1D-D3DC-4B7B-8A1B-D238EA635981}"/>
              </a:ext>
            </a:extLst>
          </p:cNvPr>
          <p:cNvSpPr txBox="1">
            <a:spLocks/>
          </p:cNvSpPr>
          <p:nvPr/>
        </p:nvSpPr>
        <p:spPr>
          <a:xfrm>
            <a:off x="-105752" y="1612461"/>
            <a:ext cx="3919736" cy="4827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GB" altLang="en-US" dirty="0"/>
              <a:t>You could write your code in this function to plot on the map shown in </a:t>
            </a:r>
            <a:r>
              <a:rPr lang="en-GB" altLang="en-US" dirty="0" err="1"/>
              <a:t>rviz</a:t>
            </a:r>
            <a:r>
              <a:rPr lang="en-GB" altLang="en-US" dirty="0"/>
              <a:t> </a:t>
            </a:r>
          </a:p>
          <a:p>
            <a:pPr fontAlgn="auto"/>
            <a:r>
              <a:rPr lang="en-GB" dirty="0"/>
              <a:t>Adjust the values of the grid cells, self._</a:t>
            </a:r>
            <a:r>
              <a:rPr lang="en-GB" dirty="0" err="1"/>
              <a:t>map.grid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, j], and see what will happen on </a:t>
            </a:r>
            <a:r>
              <a:rPr lang="en-GB" dirty="0" err="1"/>
              <a:t>rviz</a:t>
            </a:r>
            <a:endParaRPr lang="en-GB" altLang="en-US" sz="2400" dirty="0">
              <a:latin typeface="Arial" panose="020B0604020202020204" pitchFamily="34" charset="0"/>
            </a:endParaRPr>
          </a:p>
          <a:p>
            <a:pPr fontAlgn="auto"/>
            <a:endParaRPr lang="en-GB" sz="2400" dirty="0"/>
          </a:p>
          <a:p>
            <a:pPr fontAlgn="auto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099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map</a:t>
            </a:r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5752" y="1612461"/>
                <a:ext cx="9091200" cy="482799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900" dirty="0"/>
                  <a:t>Use the odometry data in ‘/</a:t>
                </a:r>
                <a:r>
                  <a:rPr lang="en-GB" sz="2900" dirty="0" err="1"/>
                  <a:t>odom</a:t>
                </a:r>
                <a:r>
                  <a:rPr lang="en-GB" sz="2900" dirty="0"/>
                  <a:t>’ topic to find the position and orientation of the robot in a 2D global coordinate system, i.e.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GB" sz="2900" dirty="0"/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900" dirty="0"/>
                  <a:t>Use the sensor reading from ‘scan’ topic to find the position of an obstacle, </a:t>
                </a:r>
                <a:r>
                  <a:rPr lang="en-GB" dirty="0"/>
                  <a:t>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GB" sz="2900" dirty="0"/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900" dirty="0"/>
                  <a:t>Find the corresponding cell on the grid related to each obstacle, and change the probability of the cell on the grid map corresponding to the obstacle to 1 </a:t>
                </a:r>
              </a:p>
              <a:p>
                <a:pPr marL="566928" indent="-457200" fontAlgn="auto">
                  <a:buFont typeface="+mj-lt"/>
                  <a:buAutoNum type="arabicPeriod"/>
                </a:pPr>
                <a:endParaRPr lang="en-GB" sz="2400" dirty="0"/>
              </a:p>
              <a:p>
                <a:pPr fontAlgn="auto"/>
                <a:endParaRPr lang="en-GB" sz="24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752" y="1612461"/>
                <a:ext cx="9091200" cy="4827992"/>
              </a:xfrm>
              <a:prstGeom prst="rect">
                <a:avLst/>
              </a:prstGeom>
              <a:blipFill>
                <a:blip r:embed="rId3"/>
                <a:stretch>
                  <a:fillRect t="-1389" r="-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4174041-EB9B-4529-BFE4-73E919FB6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8" y="404664"/>
            <a:ext cx="9906000" cy="5572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F62F7C-CE6A-4618-B50F-6CEF8247161F}"/>
                  </a:ext>
                </a:extLst>
              </p:cNvPr>
              <p:cNvSpPr/>
              <p:nvPr/>
            </p:nvSpPr>
            <p:spPr>
              <a:xfrm>
                <a:off x="4101196" y="3462494"/>
                <a:ext cx="1703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F62F7C-CE6A-4618-B50F-6CEF82471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196" y="3462494"/>
                <a:ext cx="1703608" cy="461665"/>
              </a:xfrm>
              <a:prstGeom prst="rect">
                <a:avLst/>
              </a:prstGeom>
              <a:blipFill>
                <a:blip r:embed="rId3"/>
                <a:stretch>
                  <a:fillRect l="-5735" t="-11842" r="-4659" b="-27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6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/>
                  <a:t>1-Use the odometry data in ‘/</a:t>
                </a:r>
                <a:r>
                  <a:rPr lang="en-GB" sz="2800" dirty="0" err="1"/>
                  <a:t>odom</a:t>
                </a:r>
                <a:r>
                  <a:rPr lang="en-GB" sz="2800" dirty="0"/>
                  <a:t>’ topic to find:</a:t>
                </a:r>
                <a:br>
                  <a:rPr lang="en-GB" sz="2800" dirty="0"/>
                </a:b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  <a:endParaRPr lang="en-GB" sz="27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F899F1D-D3DC-4B7B-8A1B-D238EA635981}"/>
              </a:ext>
            </a:extLst>
          </p:cNvPr>
          <p:cNvSpPr txBox="1">
            <a:spLocks/>
          </p:cNvSpPr>
          <p:nvPr/>
        </p:nvSpPr>
        <p:spPr>
          <a:xfrm>
            <a:off x="-87560" y="1632671"/>
            <a:ext cx="9091200" cy="4827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GB" dirty="0"/>
              <a:t>Subscribe to the ‘/</a:t>
            </a:r>
            <a:r>
              <a:rPr lang="en-GB" dirty="0" err="1"/>
              <a:t>odom</a:t>
            </a:r>
            <a:r>
              <a:rPr lang="en-GB" dirty="0"/>
              <a:t>’ topic</a:t>
            </a:r>
          </a:p>
          <a:p>
            <a:pPr marL="109728" indent="0" fontAlgn="auto">
              <a:buNone/>
            </a:pP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sub = </a:t>
            </a:r>
            <a:r>
              <a:rPr lang="en-GB" altLang="en-US" sz="2400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rospy.Subscriber</a:t>
            </a: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('/</a:t>
            </a:r>
            <a:r>
              <a:rPr lang="en-GB" altLang="en-US" sz="2400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odom</a:t>
            </a: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', Odometry, </a:t>
            </a:r>
            <a:r>
              <a:rPr lang="en-GB" altLang="en-US" sz="2400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get_rotation</a:t>
            </a: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GB" altLang="en-US" sz="2400" dirty="0"/>
              <a:t> </a:t>
            </a:r>
            <a:endParaRPr lang="en-GB" altLang="en-US" sz="2400" dirty="0">
              <a:latin typeface="Arial" panose="020B0604020202020204" pitchFamily="34" charset="0"/>
            </a:endParaRPr>
          </a:p>
          <a:p>
            <a:pPr marL="109728" indent="0" fontAlgn="auto">
              <a:buNone/>
            </a:pPr>
            <a:endParaRPr lang="en-GB" dirty="0"/>
          </a:p>
          <a:p>
            <a:pPr marL="109728" indent="0" fontAlgn="auto">
              <a:buNone/>
            </a:pPr>
            <a:endParaRPr lang="en-GB" sz="2400" dirty="0"/>
          </a:p>
          <a:p>
            <a:pPr fontAlgn="auto"/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7026A-4F01-456E-A325-00D29D96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6" y="2702099"/>
            <a:ext cx="3284906" cy="3758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E8148B-0E0F-420D-8709-F0EBA8D83F43}"/>
                  </a:ext>
                </a:extLst>
              </p:cNvPr>
              <p:cNvSpPr/>
              <p:nvPr/>
            </p:nvSpPr>
            <p:spPr>
              <a:xfrm>
                <a:off x="4576662" y="4095694"/>
                <a:ext cx="505429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msg.pose.pose.</a:t>
                </a:r>
                <a:r>
                  <a:rPr lang="en-GB" altLang="en-US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position</a:t>
                </a:r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-&gt;(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)</a:t>
                </a:r>
              </a:p>
              <a:p>
                <a:pPr lvl="0" eaLnBrk="0" hangingPunct="0"/>
                <a:r>
                  <a:rPr lang="en-GB" altLang="en-US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msg.pose.pose.orientation</a:t>
                </a:r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E8148B-0E0F-420D-8709-F0EBA8D83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62" y="4095694"/>
                <a:ext cx="5054293" cy="830997"/>
              </a:xfrm>
              <a:prstGeom prst="rect">
                <a:avLst/>
              </a:prstGeom>
              <a:blipFill>
                <a:blip r:embed="rId5"/>
                <a:stretch>
                  <a:fillRect l="-1930" t="-6618" r="-132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39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771F4AF69174D82B38EF03E8CBE14" ma:contentTypeVersion="12" ma:contentTypeDescription="Create a new document." ma:contentTypeScope="" ma:versionID="be8ed455f6024e56528a5f3bbe4699b9">
  <xsd:schema xmlns:xsd="http://www.w3.org/2001/XMLSchema" xmlns:xs="http://www.w3.org/2001/XMLSchema" xmlns:p="http://schemas.microsoft.com/office/2006/metadata/properties" xmlns:ns3="577b542d-e0d5-4055-9832-63eea4b82505" xmlns:ns4="a8035ec4-5048-4597-971f-fd2dbf5e36b4" targetNamespace="http://schemas.microsoft.com/office/2006/metadata/properties" ma:root="true" ma:fieldsID="96f1b6d33cb5e33f83b04df208974182" ns3:_="" ns4:_="">
    <xsd:import namespace="577b542d-e0d5-4055-9832-63eea4b82505"/>
    <xsd:import namespace="a8035ec4-5048-4597-971f-fd2dbf5e3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b542d-e0d5-4055-9832-63eea4b825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35ec4-5048-4597-971f-fd2dbf5e3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1F00E2-CEF4-40EE-AA55-9BF2C832D6BB}">
  <ds:schemaRefs>
    <ds:schemaRef ds:uri="http://purl.org/dc/terms/"/>
    <ds:schemaRef ds:uri="577b542d-e0d5-4055-9832-63eea4b8250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8035ec4-5048-4597-971f-fd2dbf5e36b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481358-2910-4E72-90E9-3D33E663B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b542d-e0d5-4055-9832-63eea4b82505"/>
    <ds:schemaRef ds:uri="a8035ec4-5048-4597-971f-fd2dbf5e3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2FE6E-B803-432B-A9F4-4D9D598416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7308</TotalTime>
  <Words>650</Words>
  <Application>Microsoft Office PowerPoint</Application>
  <PresentationFormat>A4 Paper (210x297 mm)</PresentationFormat>
  <Paragraphs>52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Lucida Sans Unicode</vt:lpstr>
      <vt:lpstr>Wingdings 3</vt:lpstr>
      <vt:lpstr>Verdana</vt:lpstr>
      <vt:lpstr>Arial</vt:lpstr>
      <vt:lpstr>Cambria Math</vt:lpstr>
      <vt:lpstr>Times New Roman</vt:lpstr>
      <vt:lpstr>Tahoma</vt:lpstr>
      <vt:lpstr>Open Sans</vt:lpstr>
      <vt:lpstr>Calibri</vt:lpstr>
      <vt:lpstr>Wingdings 2</vt:lpstr>
      <vt:lpstr>Arial Unicode MS</vt:lpstr>
      <vt:lpstr>Concourse</vt:lpstr>
      <vt:lpstr>Lesson 6 – ROS - Assignment 1 Creating a 2D Map of an Unknown Environment by tutulebot3  </vt:lpstr>
      <vt:lpstr>Overview</vt:lpstr>
      <vt:lpstr>Visualising a grid map using rviz</vt:lpstr>
      <vt:lpstr>Create an empty package called ‘mapping’ </vt:lpstr>
      <vt:lpstr>‘Mapper()’ class will create a map from laser scan data</vt:lpstr>
      <vt:lpstr>‘Mapper()’ class has a call back function:   ‘self.scan_callback’</vt:lpstr>
      <vt:lpstr>Creating a map</vt:lpstr>
      <vt:lpstr>PowerPoint Presentation</vt:lpstr>
      <vt:lpstr>1-Use the odometry data in ‘/odom’ topic to find: (x_r, y_r, ϴ_r)</vt:lpstr>
      <vt:lpstr>2-Use ‘scan’ topic to find the position of an obstacle: (x_s, y_s)</vt:lpstr>
      <vt:lpstr>PowerPoint Presentation</vt:lpstr>
      <vt:lpstr>Use ‘scan’ topic to find the position of an obstacle: (x_s, y_s)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CSCI2012 Introduction to Mobile Robots  Lecture 03-2</dc:title>
  <dc:creator>Jon Garibaldi</dc:creator>
  <cp:lastModifiedBy>Aboozar Taherkhani</cp:lastModifiedBy>
  <cp:revision>343</cp:revision>
  <cp:lastPrinted>2020-03-04T13:12:56Z</cp:lastPrinted>
  <dcterms:created xsi:type="dcterms:W3CDTF">2001-02-02T13:18:10Z</dcterms:created>
  <dcterms:modified xsi:type="dcterms:W3CDTF">2024-12-10T07:06:32Z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0x010100672771F4AF69174D82B38EF03E8CBE14</vt:lpwstr>
  </property>
</Properties>
</file>