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>
  <p:sldMasterIdLst>
    <p:sldMasterId id="2147483743" r:id="rId4"/>
  </p:sldMasterIdLst>
  <p:notesMasterIdLst>
    <p:notesMasterId r:id="rId18"/>
  </p:notesMasterIdLst>
  <p:handoutMasterIdLst>
    <p:handoutMasterId r:id="rId19"/>
  </p:handoutMasterIdLst>
  <p:sldIdLst>
    <p:sldId id="398" r:id="rId5"/>
    <p:sldId id="279" r:id="rId6"/>
    <p:sldId id="346" r:id="rId7"/>
    <p:sldId id="372" r:id="rId8"/>
    <p:sldId id="391" r:id="rId9"/>
    <p:sldId id="399" r:id="rId10"/>
    <p:sldId id="401" r:id="rId11"/>
    <p:sldId id="264" r:id="rId12"/>
    <p:sldId id="402" r:id="rId13"/>
    <p:sldId id="404" r:id="rId14"/>
    <p:sldId id="405" r:id="rId15"/>
    <p:sldId id="406" r:id="rId16"/>
    <p:sldId id="407" r:id="rId17"/>
  </p:sldIdLst>
  <p:sldSz cx="9906000" cy="6858000" type="A4"/>
  <p:notesSz cx="6781800" cy="99187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Cambria Math" panose="02040503050406030204" pitchFamily="18" charset="0"/>
      <p:regular r:id="rId24"/>
    </p:embeddedFont>
    <p:embeddedFont>
      <p:font typeface="Lucida Sans Unicode" panose="020B0602030504020204" pitchFamily="34" charset="0"/>
      <p:regular r:id="rId25"/>
    </p:embeddedFont>
    <p:embeddedFont>
      <p:font typeface="Tahoma" panose="020B0604030504040204" pitchFamily="34" charset="0"/>
      <p:regular r:id="rId26"/>
      <p:bold r:id="rId27"/>
    </p:embeddedFont>
    <p:embeddedFont>
      <p:font typeface="Verdana" panose="020B0604030504040204" pitchFamily="34" charset="0"/>
      <p:regular r:id="rId28"/>
      <p:bold r:id="rId29"/>
      <p:italic r:id="rId30"/>
      <p:boldItalic r:id="rId31"/>
    </p:embeddedFont>
    <p:embeddedFont>
      <p:font typeface="Wingdings 2" panose="05020102010507070707" pitchFamily="18" charset="2"/>
      <p:regular r:id="rId32"/>
    </p:embeddedFont>
    <p:embeddedFont>
      <p:font typeface="Wingdings 3" panose="05040102010807070707" pitchFamily="18" charset="2"/>
      <p:regular r:id="rId33"/>
    </p:embeddedFont>
  </p:embeddedFontLst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1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1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1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1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1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1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1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1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1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RD204" initials="E" lastIdx="1" clrIdx="0">
    <p:extLst>
      <p:ext uri="{19B8F6BF-5375-455C-9EA6-DF929625EA0E}">
        <p15:presenceInfo xmlns:p15="http://schemas.microsoft.com/office/powerpoint/2012/main" userId="ERD204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3E92F"/>
    <a:srgbClr val="C83296"/>
    <a:srgbClr val="CC3300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06" autoAdjust="0"/>
    <p:restoredTop sz="89429" autoAdjust="0"/>
  </p:normalViewPr>
  <p:slideViewPr>
    <p:cSldViewPr>
      <p:cViewPr varScale="1">
        <p:scale>
          <a:sx n="89" d="100"/>
          <a:sy n="89" d="100"/>
        </p:scale>
        <p:origin x="878" y="26"/>
      </p:cViewPr>
      <p:guideLst>
        <p:guide orient="horz"/>
        <p:guide/>
      </p:guideLst>
    </p:cSldViewPr>
  </p:slideViewPr>
  <p:outlineViewPr>
    <p:cViewPr varScale="1">
      <p:scale>
        <a:sx n="170" d="200"/>
        <a:sy n="170" d="200"/>
      </p:scale>
      <p:origin x="-784" y="-8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7" d="100"/>
          <a:sy n="77" d="100"/>
        </p:scale>
        <p:origin x="-1698" y="-84"/>
      </p:cViewPr>
      <p:guideLst>
        <p:guide orient="horz" pos="3124"/>
        <p:guide pos="21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7.fntdata"/><Relationship Id="rId39" Type="http://schemas.microsoft.com/office/2016/11/relationships/changesInfo" Target="changesInfos/changesInfo1.xml"/><Relationship Id="rId21" Type="http://schemas.openxmlformats.org/officeDocument/2006/relationships/font" Target="fonts/font2.fntdata"/><Relationship Id="rId34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31" Type="http://schemas.openxmlformats.org/officeDocument/2006/relationships/font" Target="fonts/font12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oozar Taherkhani" userId="c2570633-3add-40a2-b63d-9e0537bf3dbc" providerId="ADAL" clId="{B4E7E459-7300-45C2-977B-C4DC231026F6}"/>
    <pc:docChg chg="modSld">
      <pc:chgData name="Aboozar Taherkhani" userId="c2570633-3add-40a2-b63d-9e0537bf3dbc" providerId="ADAL" clId="{B4E7E459-7300-45C2-977B-C4DC231026F6}" dt="2025-01-08T20:18:53.146" v="1" actId="20577"/>
      <pc:docMkLst>
        <pc:docMk/>
      </pc:docMkLst>
      <pc:sldChg chg="modSp mod">
        <pc:chgData name="Aboozar Taherkhani" userId="c2570633-3add-40a2-b63d-9e0537bf3dbc" providerId="ADAL" clId="{B4E7E459-7300-45C2-977B-C4DC231026F6}" dt="2025-01-08T20:18:53.146" v="1" actId="20577"/>
        <pc:sldMkLst>
          <pc:docMk/>
          <pc:sldMk cId="3354451006" sldId="407"/>
        </pc:sldMkLst>
        <pc:spChg chg="mod">
          <ac:chgData name="Aboozar Taherkhani" userId="c2570633-3add-40a2-b63d-9e0537bf3dbc" providerId="ADAL" clId="{B4E7E459-7300-45C2-977B-C4DC231026F6}" dt="2025-01-08T20:18:53.146" v="1" actId="20577"/>
          <ac:spMkLst>
            <pc:docMk/>
            <pc:sldMk cId="3354451006" sldId="407"/>
            <ac:spMk id="11" creationId="{3F899F1D-D3DC-4B7B-8A1B-D238EA635981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525463" y="328613"/>
            <a:ext cx="5730875" cy="39671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498475" y="4683125"/>
            <a:ext cx="5789613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eaLnBrk="0" hangingPunct="0">
              <a:defRPr/>
            </a:pPr>
            <a:endParaRPr lang="en-US" dirty="0">
              <a:latin typeface="Times New Roman" pitchFamily="1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77863" y="4711700"/>
            <a:ext cx="5426075" cy="44624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83387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780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30323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35981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97696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6659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91368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42950" y="1752602"/>
            <a:ext cx="84201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42950" y="3611607"/>
            <a:ext cx="84201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4078" y="4953000"/>
            <a:ext cx="9910079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© De Montfort University, 2005</a:t>
            </a:r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GB"/>
              <a:t>© De Montfort University, 2008, COMP5121 - w07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06464584-E22B-4A31-B771-90749CD8AE55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481330"/>
            <a:ext cx="89154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De Montfort University, 2005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© De Montfort University, 2008, COMP5121 - w07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DB6E57-BE05-4096-B205-122F46862A51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14347" y="274641"/>
            <a:ext cx="1925593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41"/>
            <a:ext cx="685165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De Montfort University, 2005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© De Montfort University, 2008, COMP5121 - w07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0C9A72-29A1-40D9-BFFA-FA939C1E987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De Montfort University, 2005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© De Montfort University, 2008, COMP5121 - w07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537E97-28D4-4ADF-823D-CC3F05097A7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74" y="1059712"/>
            <a:ext cx="84201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49606" y="2931712"/>
            <a:ext cx="4953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De Montfort University, 2005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© De Montfort University, 2008, COMP5121 - w07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D138CF-8B1D-4CF7-A583-40FCEE5A261B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7" name="Chevron 6"/>
          <p:cNvSpPr/>
          <p:nvPr/>
        </p:nvSpPr>
        <p:spPr>
          <a:xfrm>
            <a:off x="3939737" y="3005472"/>
            <a:ext cx="19812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737786" y="3005472"/>
            <a:ext cx="19812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481329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481329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De Montfort University, 2005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© De Montfort University, 2008, COMP5121 - w07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190E4B-AB5A-4DD4-BCAA-4B65A224953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89154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5410200"/>
            <a:ext cx="4376870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032112" y="5410200"/>
            <a:ext cx="4378590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95300" y="1444295"/>
            <a:ext cx="4376870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1444295"/>
            <a:ext cx="4378590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De Montfort University, 2005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© De Montfort University, 2008, COMP5121 - w07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C696DD-5BEE-404E-A4F6-6FA894FA4F2B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De Montfort University, 2005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© De Montfort University, 2008, COMP5121 - w07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0D001-2B65-4D4A-B846-8367062095D8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De Montfort University, 2005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© De Montfort University, 2008, COMP5121 - w07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23D6CA-5411-47D1-A1C4-4BEA48FBEF79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4876800"/>
            <a:ext cx="8105257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787900" y="5355102"/>
            <a:ext cx="4305808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90600" y="274320"/>
            <a:ext cx="8103108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87618" y="6407944"/>
            <a:ext cx="2080260" cy="365760"/>
          </a:xfrm>
        </p:spPr>
        <p:txBody>
          <a:bodyPr/>
          <a:lstStyle/>
          <a:p>
            <a:pPr>
              <a:defRPr/>
            </a:pPr>
            <a:r>
              <a:rPr lang="en-US"/>
              <a:t>© De Montfort University, 2005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© De Montfort University, 2008, COMP5121 - w07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AEABB5-A025-4D0B-9A79-B6A0BA2685BE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6335" y="5443402"/>
            <a:ext cx="77597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7650" y="189968"/>
            <a:ext cx="94107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© De Montfort University, 2005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745079" y="6407945"/>
            <a:ext cx="254657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GB"/>
              <a:t>© De Montfort University, 2008, COMP5121 - w07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40187FF0-148B-4CEC-9933-CE45C5803BE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650" y="4865122"/>
            <a:ext cx="8748385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40879" y="5944936"/>
            <a:ext cx="5352343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526194" y="5939011"/>
            <a:ext cx="3997989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545" y="5791253"/>
            <a:ext cx="3685840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0006" y="5787739"/>
            <a:ext cx="3689301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9386121" y="4988440"/>
            <a:ext cx="19812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9184171" y="4988440"/>
            <a:ext cx="19812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540879" y="5944936"/>
            <a:ext cx="5352343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526194" y="5939011"/>
            <a:ext cx="3997989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545" y="5791253"/>
            <a:ext cx="3685840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0006" y="5787739"/>
            <a:ext cx="3689301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95300" y="1481329"/>
            <a:ext cx="89154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7287618" y="6407944"/>
            <a:ext cx="208026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© De Montfort University, 2005</a:t>
            </a:r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745079" y="6407945"/>
            <a:ext cx="254657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GB"/>
              <a:t>© De Montfort University, 2008, COMP5121 - w07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9367878" y="6407945"/>
            <a:ext cx="39624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A28E9261-7078-44C0-9D47-F7A508239FBC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elizondo@dmu.ac.u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68769" y="1196752"/>
            <a:ext cx="8599875" cy="1829761"/>
          </a:xfrm>
        </p:spPr>
        <p:txBody>
          <a:bodyPr>
            <a:normAutofit fontScale="90000"/>
          </a:bodyPr>
          <a:lstStyle/>
          <a:p>
            <a:pPr algn="l">
              <a:defRPr/>
            </a:pPr>
            <a:r>
              <a:rPr lang="en-GB" sz="2400" dirty="0"/>
              <a:t>Lesson 6 </a:t>
            </a:r>
            <a:r>
              <a:rPr lang="en-GB" sz="2400"/>
              <a:t>– ROS - Assignment 1</a:t>
            </a:r>
            <a:br>
              <a:rPr lang="en-GB" sz="2400" dirty="0"/>
            </a:br>
            <a:r>
              <a:rPr lang="en-GB" sz="2400" dirty="0"/>
              <a:t>Creating a 2D Map of an Unknown Environment by tutulebot3</a:t>
            </a:r>
            <a:br>
              <a:rPr lang="en-GB" sz="2400"/>
            </a:br>
            <a:br>
              <a:rPr lang="en-GB" sz="2400" dirty="0"/>
            </a:br>
            <a:endParaRPr lang="en-GB" sz="2400" dirty="0"/>
          </a:p>
        </p:txBody>
      </p:sp>
      <p:sp>
        <p:nvSpPr>
          <p:cNvPr id="512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848544" y="2864254"/>
            <a:ext cx="8420100" cy="537473"/>
          </a:xfrm>
        </p:spPr>
        <p:txBody>
          <a:bodyPr>
            <a:normAutofit/>
          </a:bodyPr>
          <a:lstStyle/>
          <a:p>
            <a:pPr marR="0" lvl="0" algn="l" defTabSz="457200">
              <a:spcBef>
                <a:spcPts val="0"/>
              </a:spcBef>
              <a:buClrTx/>
              <a:buSzTx/>
            </a:pPr>
            <a:r>
              <a:rPr lang="en-GB" sz="2400" dirty="0">
                <a:latin typeface="Calibri" pitchFamily="34" charset="0"/>
              </a:rPr>
              <a:t>Intelligent Mobile Robotics </a:t>
            </a:r>
          </a:p>
          <a:p>
            <a:pPr marR="0" eaLnBrk="1" hangingPunct="1">
              <a:lnSpc>
                <a:spcPct val="80000"/>
              </a:lnSpc>
            </a:pPr>
            <a:endParaRPr lang="en-GB" sz="2400" dirty="0">
              <a:latin typeface="Calibri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B86DE59-B63F-49BC-BC93-88474E8715C6}"/>
              </a:ext>
            </a:extLst>
          </p:cNvPr>
          <p:cNvSpPr/>
          <p:nvPr/>
        </p:nvSpPr>
        <p:spPr>
          <a:xfrm>
            <a:off x="1856656" y="3933056"/>
            <a:ext cx="75452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err="1">
                <a:latin typeface="Arial"/>
                <a:ea typeface="Arial"/>
                <a:cs typeface="Arial"/>
                <a:sym typeface="Arial"/>
              </a:rPr>
              <a:t>Dr.</a:t>
            </a:r>
            <a:r>
              <a:rPr lang="en-GB" dirty="0">
                <a:latin typeface="Arial"/>
                <a:ea typeface="Arial"/>
                <a:cs typeface="Arial"/>
                <a:sym typeface="Arial"/>
              </a:rPr>
              <a:t> Aboozar Taherkhani (PhD)</a:t>
            </a:r>
          </a:p>
          <a:p>
            <a:r>
              <a:rPr lang="en-GB" dirty="0">
                <a:latin typeface="Arial"/>
                <a:ea typeface="Arial"/>
                <a:cs typeface="Arial"/>
                <a:sym typeface="Arial"/>
              </a:rPr>
              <a:t>email: aboozar.taherkhani</a:t>
            </a:r>
            <a:r>
              <a:rPr lang="en-GB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@dmu.ac.uk</a:t>
            </a:r>
            <a:endParaRPr lang="en-GB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468E6268-AD18-4ACD-812D-5E59948ABA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168" y="0"/>
            <a:ext cx="3312368" cy="165618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/>
              <p:cNvSpPr>
                <a:spLocks noGrp="1"/>
              </p:cNvSpPr>
              <p:nvPr>
                <p:ph type="title"/>
              </p:nvPr>
            </p:nvSpPr>
            <p:spPr>
              <a:xfrm>
                <a:off x="128464" y="274638"/>
                <a:ext cx="9282236" cy="1143000"/>
              </a:xfrm>
            </p:spPr>
            <p:txBody>
              <a:bodyPr>
                <a:normAutofit fontScale="90000"/>
              </a:bodyPr>
              <a:lstStyle/>
              <a:p>
                <a:r>
                  <a:rPr lang="en-GB" sz="2800" dirty="0"/>
                  <a:t>2-Use ‘scan’ topic to find the position of an obstacle:</a:t>
                </a:r>
                <a:br>
                  <a:rPr lang="en-GB" sz="2800" dirty="0"/>
                </a:br>
                <a:r>
                  <a:rPr lang="en-GB" sz="28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GB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GB" sz="2800" dirty="0"/>
                  <a:t>)</a:t>
                </a:r>
                <a:endParaRPr lang="en-GB" sz="2700" dirty="0"/>
              </a:p>
            </p:txBody>
          </p:sp>
        </mc:Choice>
        <mc:Fallback xmlns="">
          <p:sp>
            <p:nvSpPr>
              <p:cNvPr id="4" name="Tit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28464" y="274638"/>
                <a:ext cx="9282236" cy="114300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5745088" y="2492896"/>
            <a:ext cx="3919736" cy="4827992"/>
          </a:xfrm>
        </p:spPr>
        <p:txBody>
          <a:bodyPr>
            <a:normAutofit/>
          </a:bodyPr>
          <a:lstStyle/>
          <a:p>
            <a:endParaRPr lang="en-GB" dirty="0"/>
          </a:p>
          <a:p>
            <a:endParaRPr lang="en-GB" dirty="0"/>
          </a:p>
        </p:txBody>
      </p:sp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-1527720" y="-143296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-1527720" y="-143296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-1527720" y="-143296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1">
                <a:extLst>
                  <a:ext uri="{FF2B5EF4-FFF2-40B4-BE49-F238E27FC236}">
                    <a16:creationId xmlns:a16="http://schemas.microsoft.com/office/drawing/2014/main" id="{3F899F1D-D3DC-4B7B-8A1B-D238EA63598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87560" y="1632671"/>
                <a:ext cx="9091200" cy="4827992"/>
              </a:xfrm>
              <a:prstGeom prst="rect">
                <a:avLst/>
              </a:prstGeom>
            </p:spPr>
            <p:txBody>
              <a:bodyPr vert="horz">
                <a:normAutofit/>
              </a:bodyPr>
              <a:lstStyle>
                <a:lvl1pPr marL="365760" indent="-256032" algn="l" rtl="0" eaLnBrk="1" latinLnBrk="0" hangingPunct="1">
                  <a:spcBef>
                    <a:spcPts val="400"/>
                  </a:spcBef>
                  <a:spcAft>
                    <a:spcPts val="0"/>
                  </a:spcAft>
                  <a:buClr>
                    <a:schemeClr val="accent1"/>
                  </a:buClr>
                  <a:buSzPct val="68000"/>
                  <a:buFont typeface="Wingdings 3"/>
                  <a:buChar char=""/>
                  <a:defRPr kumimoji="0"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21792" indent="-228600" algn="l" rtl="0" eaLnBrk="1" latinLnBrk="0" hangingPunct="1">
                  <a:spcBef>
                    <a:spcPts val="324"/>
                  </a:spcBef>
                  <a:buClr>
                    <a:schemeClr val="accent1"/>
                  </a:buClr>
                  <a:buFont typeface="Verdana"/>
                  <a:buChar char="◦"/>
                  <a:defRPr kumimoji="0"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9536" indent="-228600" algn="l" rtl="0" eaLnBrk="1" latinLnBrk="0" hangingPunct="1">
                  <a:spcBef>
                    <a:spcPts val="350"/>
                  </a:spcBef>
                  <a:buClr>
                    <a:schemeClr val="accent2"/>
                  </a:buClr>
                  <a:buSzPct val="100000"/>
                  <a:buFont typeface="Wingdings 2"/>
                  <a:buChar char=""/>
                  <a:defRPr kumimoji="0"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143000" indent="-228600" algn="l" rtl="0" eaLnBrk="1" latinLnBrk="0" hangingPunct="1">
                  <a:spcBef>
                    <a:spcPts val="350"/>
                  </a:spcBef>
                  <a:buClr>
                    <a:schemeClr val="accent2"/>
                  </a:buClr>
                  <a:buFont typeface="Wingdings 2"/>
                  <a:buChar char=""/>
                  <a:defRPr kumimoji="0"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1" latinLnBrk="0" hangingPunct="1">
                  <a:spcBef>
                    <a:spcPts val="350"/>
                  </a:spcBef>
                  <a:buClr>
                    <a:schemeClr val="accent2"/>
                  </a:buClr>
                  <a:buFont typeface="Wingdings 2"/>
                  <a:buChar char="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00200" indent="-228600" algn="l" rtl="0" eaLnBrk="1" latinLnBrk="0" hangingPunct="1">
                  <a:spcBef>
                    <a:spcPts val="350"/>
                  </a:spcBef>
                  <a:buClr>
                    <a:schemeClr val="accent3"/>
                  </a:buClr>
                  <a:buFont typeface="Wingdings 2"/>
                  <a:buChar char="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228600" algn="l" rtl="0" eaLnBrk="1" latinLnBrk="0" hangingPunct="1">
                  <a:spcBef>
                    <a:spcPts val="350"/>
                  </a:spcBef>
                  <a:buClr>
                    <a:schemeClr val="accent3"/>
                  </a:buClr>
                  <a:buFont typeface="Wingdings 2"/>
                  <a:buChar char="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57400" indent="-228600" algn="l" rtl="0" eaLnBrk="1" latinLnBrk="0" hangingPunct="1">
                  <a:spcBef>
                    <a:spcPts val="350"/>
                  </a:spcBef>
                  <a:buClr>
                    <a:schemeClr val="accent3"/>
                  </a:buClr>
                  <a:buFont typeface="Wingdings 2"/>
                  <a:buChar char="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286000" indent="-228600" algn="l" rtl="0" eaLnBrk="1" latinLnBrk="0" hangingPunct="1">
                  <a:spcBef>
                    <a:spcPts val="350"/>
                  </a:spcBef>
                  <a:buClr>
                    <a:schemeClr val="accent3"/>
                  </a:buClr>
                  <a:buFont typeface="Wingdings 2"/>
                  <a:buChar char=""/>
                  <a:defRPr kumimoji="0"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  <a:extLst/>
              </a:lstStyle>
              <a:p>
                <a:pPr fontAlgn="auto"/>
                <a:r>
                  <a:rPr lang="en-GB" dirty="0"/>
                  <a:t>Subscribe to the ‘</a:t>
                </a:r>
                <a:r>
                  <a:rPr lang="en-GB" sz="2400" dirty="0"/>
                  <a:t>scan</a:t>
                </a:r>
                <a:r>
                  <a:rPr lang="en-GB" dirty="0"/>
                  <a:t>’ topic</a:t>
                </a:r>
              </a:p>
              <a:p>
                <a:pPr marL="109728" indent="0" fontAlgn="auto">
                  <a:buNone/>
                </a:pPr>
                <a:r>
                  <a:rPr lang="en-GB" altLang="en-US" sz="2400" dirty="0">
                    <a:solidFill>
                      <a:srgbClr val="000000"/>
                    </a:solidFill>
                    <a:latin typeface="Arial Unicode MS"/>
                    <a:ea typeface="Times New Roman" panose="02020603050405020304" pitchFamily="18" charset="0"/>
                    <a:cs typeface="Courier New" panose="02070309020205020404" pitchFamily="49" charset="0"/>
                  </a:rPr>
                  <a:t>sub = </a:t>
                </a:r>
                <a:r>
                  <a:rPr lang="en-GB" altLang="en-US" sz="2400" dirty="0" err="1">
                    <a:solidFill>
                      <a:srgbClr val="000000"/>
                    </a:solidFill>
                    <a:latin typeface="Arial Unicode MS"/>
                    <a:ea typeface="Times New Roman" panose="02020603050405020304" pitchFamily="18" charset="0"/>
                    <a:cs typeface="Courier New" panose="02070309020205020404" pitchFamily="49" charset="0"/>
                  </a:rPr>
                  <a:t>rospy.Subscriber</a:t>
                </a:r>
                <a:r>
                  <a:rPr lang="en-GB" altLang="en-US" sz="2400" dirty="0">
                    <a:solidFill>
                      <a:srgbClr val="000000"/>
                    </a:solidFill>
                    <a:latin typeface="Arial Unicode MS"/>
                    <a:ea typeface="Times New Roman" panose="02020603050405020304" pitchFamily="18" charset="0"/>
                    <a:cs typeface="Courier New" panose="02070309020205020404" pitchFamily="49" charset="0"/>
                  </a:rPr>
                  <a:t>('/scan', </a:t>
                </a:r>
                <a:r>
                  <a:rPr lang="en-GB" altLang="en-US" sz="2400" dirty="0" err="1">
                    <a:solidFill>
                      <a:srgbClr val="000000"/>
                    </a:solidFill>
                    <a:latin typeface="Arial Unicode MS"/>
                    <a:ea typeface="Times New Roman" panose="02020603050405020304" pitchFamily="18" charset="0"/>
                    <a:cs typeface="Courier New" panose="02070309020205020404" pitchFamily="49" charset="0"/>
                  </a:rPr>
                  <a:t>LaserScan</a:t>
                </a:r>
                <a:r>
                  <a:rPr lang="en-GB" altLang="en-US" sz="2400" dirty="0">
                    <a:solidFill>
                      <a:srgbClr val="000000"/>
                    </a:solidFill>
                    <a:latin typeface="Arial Unicode MS"/>
                    <a:ea typeface="Times New Roman" panose="02020603050405020304" pitchFamily="18" charset="0"/>
                    <a:cs typeface="Courier New" panose="02070309020205020404" pitchFamily="49" charset="0"/>
                  </a:rPr>
                  <a:t>, </a:t>
                </a:r>
                <a:r>
                  <a:rPr lang="en-GB" altLang="en-US" sz="2400" dirty="0" err="1">
                    <a:solidFill>
                      <a:srgbClr val="000000"/>
                    </a:solidFill>
                    <a:latin typeface="Arial Unicode MS"/>
                    <a:ea typeface="Times New Roman" panose="02020603050405020304" pitchFamily="18" charset="0"/>
                    <a:cs typeface="Courier New" panose="02070309020205020404" pitchFamily="49" charset="0"/>
                  </a:rPr>
                  <a:t>callback</a:t>
                </a:r>
                <a:r>
                  <a:rPr lang="en-GB" altLang="en-US" sz="2400" dirty="0">
                    <a:solidFill>
                      <a:srgbClr val="000000"/>
                    </a:solidFill>
                    <a:latin typeface="Arial Unicode MS"/>
                    <a:ea typeface="Times New Roman" panose="02020603050405020304" pitchFamily="18" charset="0"/>
                    <a:cs typeface="Courier New" panose="02070309020205020404" pitchFamily="49" charset="0"/>
                  </a:rPr>
                  <a:t>)</a:t>
                </a:r>
                <a:r>
                  <a:rPr lang="en-GB" altLang="en-US" sz="800" dirty="0"/>
                  <a:t> </a:t>
                </a:r>
              </a:p>
              <a:p>
                <a:pPr fontAlgn="auto"/>
                <a:r>
                  <a:rPr lang="en-GB" dirty="0"/>
                  <a:t>Use ‘</a:t>
                </a:r>
                <a:r>
                  <a:rPr lang="en-GB" dirty="0" err="1"/>
                  <a:t>msg.ranges</a:t>
                </a:r>
                <a:r>
                  <a:rPr lang="en-GB" dirty="0"/>
                  <a:t>[0]’ to read the range (distance) of a barrier which is in 0 degree</a:t>
                </a:r>
              </a:p>
              <a:p>
                <a:pPr fontAlgn="auto"/>
                <a:r>
                  <a:rPr lang="en-GB" dirty="0"/>
                  <a:t>So you have the direction, 0 degree, and the distance of the barrier, i.e. (r,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𝛳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GB" dirty="0"/>
                  <a:t>)</a:t>
                </a:r>
              </a:p>
              <a:p>
                <a:pPr fontAlgn="auto"/>
                <a:endParaRPr lang="en-GB" altLang="en-US" dirty="0"/>
              </a:p>
              <a:p>
                <a:pPr marL="109728" indent="0" fontAlgn="auto">
                  <a:buNone/>
                </a:pPr>
                <a:r>
                  <a:rPr lang="en-GB" altLang="en-US" sz="2400" dirty="0"/>
                  <a:t> </a:t>
                </a:r>
                <a:endParaRPr lang="en-GB" altLang="en-US" sz="2400" dirty="0">
                  <a:latin typeface="Arial" panose="020B0604020202020204" pitchFamily="34" charset="0"/>
                </a:endParaRPr>
              </a:p>
              <a:p>
                <a:pPr marL="109728" indent="0" fontAlgn="auto">
                  <a:buNone/>
                </a:pPr>
                <a:endParaRPr lang="en-GB" dirty="0"/>
              </a:p>
              <a:p>
                <a:pPr marL="109728" indent="0" fontAlgn="auto">
                  <a:buNone/>
                </a:pPr>
                <a:endParaRPr lang="en-GB" sz="2400" dirty="0"/>
              </a:p>
              <a:p>
                <a:pPr fontAlgn="auto"/>
                <a:endParaRPr lang="en-GB" sz="2400" dirty="0"/>
              </a:p>
            </p:txBody>
          </p:sp>
        </mc:Choice>
        <mc:Fallback xmlns="">
          <p:sp>
            <p:nvSpPr>
              <p:cNvPr id="11" name="Content Placeholder 1">
                <a:extLst>
                  <a:ext uri="{FF2B5EF4-FFF2-40B4-BE49-F238E27FC236}">
                    <a16:creationId xmlns:a16="http://schemas.microsoft.com/office/drawing/2014/main" id="{3F899F1D-D3DC-4B7B-8A1B-D238EA6359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7560" y="1632671"/>
                <a:ext cx="9091200" cy="4827992"/>
              </a:xfrm>
              <a:prstGeom prst="rect">
                <a:avLst/>
              </a:prstGeom>
              <a:blipFill>
                <a:blip r:embed="rId4"/>
                <a:stretch>
                  <a:fillRect t="-1263" r="-147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036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E4174041-EB9B-4529-BFE4-73E919FB625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368" y="404664"/>
            <a:ext cx="9906000" cy="557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213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/>
              <p:cNvSpPr>
                <a:spLocks noGrp="1"/>
              </p:cNvSpPr>
              <p:nvPr>
                <p:ph type="title"/>
              </p:nvPr>
            </p:nvSpPr>
            <p:spPr>
              <a:xfrm>
                <a:off x="128464" y="274638"/>
                <a:ext cx="9282236" cy="1143000"/>
              </a:xfrm>
            </p:spPr>
            <p:txBody>
              <a:bodyPr>
                <a:normAutofit/>
              </a:bodyPr>
              <a:lstStyle/>
              <a:p>
                <a:r>
                  <a:rPr lang="en-GB" sz="2800"/>
                  <a:t>Use </a:t>
                </a:r>
                <a:r>
                  <a:rPr lang="en-GB" sz="2800" dirty="0"/>
                  <a:t>‘scan’ topic to find the position of an obstacle:</a:t>
                </a:r>
                <a:br>
                  <a:rPr lang="en-GB" sz="2800" dirty="0"/>
                </a:br>
                <a:r>
                  <a:rPr lang="en-GB" sz="28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GB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GB" sz="2800" dirty="0"/>
                  <a:t>)</a:t>
                </a:r>
                <a:endParaRPr lang="en-GB" sz="2700" dirty="0"/>
              </a:p>
            </p:txBody>
          </p:sp>
        </mc:Choice>
        <mc:Fallback xmlns="">
          <p:sp>
            <p:nvSpPr>
              <p:cNvPr id="4" name="Tit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28464" y="274638"/>
                <a:ext cx="9282236" cy="114300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5745088" y="2492896"/>
            <a:ext cx="3919736" cy="4827992"/>
          </a:xfrm>
        </p:spPr>
        <p:txBody>
          <a:bodyPr>
            <a:normAutofit/>
          </a:bodyPr>
          <a:lstStyle/>
          <a:p>
            <a:endParaRPr lang="en-GB" dirty="0"/>
          </a:p>
          <a:p>
            <a:endParaRPr lang="en-GB" dirty="0"/>
          </a:p>
        </p:txBody>
      </p:sp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-1527720" y="-143296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-1527720" y="-143296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-1527720" y="-143296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1">
                <a:extLst>
                  <a:ext uri="{FF2B5EF4-FFF2-40B4-BE49-F238E27FC236}">
                    <a16:creationId xmlns:a16="http://schemas.microsoft.com/office/drawing/2014/main" id="{3F899F1D-D3DC-4B7B-8A1B-D238EA63598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87560" y="1632671"/>
                <a:ext cx="9091200" cy="4827992"/>
              </a:xfrm>
              <a:prstGeom prst="rect">
                <a:avLst/>
              </a:prstGeom>
            </p:spPr>
            <p:txBody>
              <a:bodyPr vert="horz">
                <a:normAutofit fontScale="92500" lnSpcReduction="10000"/>
              </a:bodyPr>
              <a:lstStyle>
                <a:lvl1pPr marL="365760" indent="-256032" algn="l" rtl="0" eaLnBrk="1" latinLnBrk="0" hangingPunct="1">
                  <a:spcBef>
                    <a:spcPts val="400"/>
                  </a:spcBef>
                  <a:spcAft>
                    <a:spcPts val="0"/>
                  </a:spcAft>
                  <a:buClr>
                    <a:schemeClr val="accent1"/>
                  </a:buClr>
                  <a:buSzPct val="68000"/>
                  <a:buFont typeface="Wingdings 3"/>
                  <a:buChar char=""/>
                  <a:defRPr kumimoji="0"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21792" indent="-228600" algn="l" rtl="0" eaLnBrk="1" latinLnBrk="0" hangingPunct="1">
                  <a:spcBef>
                    <a:spcPts val="324"/>
                  </a:spcBef>
                  <a:buClr>
                    <a:schemeClr val="accent1"/>
                  </a:buClr>
                  <a:buFont typeface="Verdana"/>
                  <a:buChar char="◦"/>
                  <a:defRPr kumimoji="0"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9536" indent="-228600" algn="l" rtl="0" eaLnBrk="1" latinLnBrk="0" hangingPunct="1">
                  <a:spcBef>
                    <a:spcPts val="350"/>
                  </a:spcBef>
                  <a:buClr>
                    <a:schemeClr val="accent2"/>
                  </a:buClr>
                  <a:buSzPct val="100000"/>
                  <a:buFont typeface="Wingdings 2"/>
                  <a:buChar char=""/>
                  <a:defRPr kumimoji="0"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143000" indent="-228600" algn="l" rtl="0" eaLnBrk="1" latinLnBrk="0" hangingPunct="1">
                  <a:spcBef>
                    <a:spcPts val="350"/>
                  </a:spcBef>
                  <a:buClr>
                    <a:schemeClr val="accent2"/>
                  </a:buClr>
                  <a:buFont typeface="Wingdings 2"/>
                  <a:buChar char=""/>
                  <a:defRPr kumimoji="0"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1" latinLnBrk="0" hangingPunct="1">
                  <a:spcBef>
                    <a:spcPts val="350"/>
                  </a:spcBef>
                  <a:buClr>
                    <a:schemeClr val="accent2"/>
                  </a:buClr>
                  <a:buFont typeface="Wingdings 2"/>
                  <a:buChar char="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00200" indent="-228600" algn="l" rtl="0" eaLnBrk="1" latinLnBrk="0" hangingPunct="1">
                  <a:spcBef>
                    <a:spcPts val="350"/>
                  </a:spcBef>
                  <a:buClr>
                    <a:schemeClr val="accent3"/>
                  </a:buClr>
                  <a:buFont typeface="Wingdings 2"/>
                  <a:buChar char="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228600" algn="l" rtl="0" eaLnBrk="1" latinLnBrk="0" hangingPunct="1">
                  <a:spcBef>
                    <a:spcPts val="350"/>
                  </a:spcBef>
                  <a:buClr>
                    <a:schemeClr val="accent3"/>
                  </a:buClr>
                  <a:buFont typeface="Wingdings 2"/>
                  <a:buChar char="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57400" indent="-228600" algn="l" rtl="0" eaLnBrk="1" latinLnBrk="0" hangingPunct="1">
                  <a:spcBef>
                    <a:spcPts val="350"/>
                  </a:spcBef>
                  <a:buClr>
                    <a:schemeClr val="accent3"/>
                  </a:buClr>
                  <a:buFont typeface="Wingdings 2"/>
                  <a:buChar char="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286000" indent="-228600" algn="l" rtl="0" eaLnBrk="1" latinLnBrk="0" hangingPunct="1">
                  <a:spcBef>
                    <a:spcPts val="350"/>
                  </a:spcBef>
                  <a:buClr>
                    <a:schemeClr val="accent3"/>
                  </a:buClr>
                  <a:buFont typeface="Wingdings 2"/>
                  <a:buChar char=""/>
                  <a:defRPr kumimoji="0"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  <a:extLst/>
              </a:lstStyle>
              <a:p>
                <a:pPr fontAlgn="auto"/>
                <a:r>
                  <a:rPr lang="en-GB" dirty="0"/>
                  <a:t>Subscribe to the ‘</a:t>
                </a:r>
                <a:r>
                  <a:rPr lang="en-GB" sz="2400" dirty="0"/>
                  <a:t>scan</a:t>
                </a:r>
                <a:r>
                  <a:rPr lang="en-GB" dirty="0"/>
                  <a:t>’ topic</a:t>
                </a:r>
              </a:p>
              <a:p>
                <a:pPr marL="109728" indent="0" fontAlgn="auto">
                  <a:buNone/>
                </a:pPr>
                <a:r>
                  <a:rPr lang="en-GB" altLang="en-US" sz="2400" dirty="0">
                    <a:solidFill>
                      <a:srgbClr val="000000"/>
                    </a:solidFill>
                    <a:latin typeface="Arial Unicode MS"/>
                    <a:ea typeface="Times New Roman" panose="02020603050405020304" pitchFamily="18" charset="0"/>
                    <a:cs typeface="Courier New" panose="02070309020205020404" pitchFamily="49" charset="0"/>
                  </a:rPr>
                  <a:t>sub = </a:t>
                </a:r>
                <a:r>
                  <a:rPr lang="en-GB" altLang="en-US" sz="2400" dirty="0" err="1">
                    <a:solidFill>
                      <a:srgbClr val="000000"/>
                    </a:solidFill>
                    <a:latin typeface="Arial Unicode MS"/>
                    <a:ea typeface="Times New Roman" panose="02020603050405020304" pitchFamily="18" charset="0"/>
                    <a:cs typeface="Courier New" panose="02070309020205020404" pitchFamily="49" charset="0"/>
                  </a:rPr>
                  <a:t>rospy.Subscriber</a:t>
                </a:r>
                <a:r>
                  <a:rPr lang="en-GB" altLang="en-US" sz="2400" dirty="0">
                    <a:solidFill>
                      <a:srgbClr val="000000"/>
                    </a:solidFill>
                    <a:latin typeface="Arial Unicode MS"/>
                    <a:ea typeface="Times New Roman" panose="02020603050405020304" pitchFamily="18" charset="0"/>
                    <a:cs typeface="Courier New" panose="02070309020205020404" pitchFamily="49" charset="0"/>
                  </a:rPr>
                  <a:t>('/scan', </a:t>
                </a:r>
                <a:r>
                  <a:rPr lang="en-GB" altLang="en-US" sz="2400" dirty="0" err="1">
                    <a:solidFill>
                      <a:srgbClr val="000000"/>
                    </a:solidFill>
                    <a:latin typeface="Arial Unicode MS"/>
                    <a:ea typeface="Times New Roman" panose="02020603050405020304" pitchFamily="18" charset="0"/>
                    <a:cs typeface="Courier New" panose="02070309020205020404" pitchFamily="49" charset="0"/>
                  </a:rPr>
                  <a:t>LaserScan</a:t>
                </a:r>
                <a:r>
                  <a:rPr lang="en-GB" altLang="en-US" sz="2400" dirty="0">
                    <a:solidFill>
                      <a:srgbClr val="000000"/>
                    </a:solidFill>
                    <a:latin typeface="Arial Unicode MS"/>
                    <a:ea typeface="Times New Roman" panose="02020603050405020304" pitchFamily="18" charset="0"/>
                    <a:cs typeface="Courier New" panose="02070309020205020404" pitchFamily="49" charset="0"/>
                  </a:rPr>
                  <a:t>, </a:t>
                </a:r>
                <a:r>
                  <a:rPr lang="en-GB" altLang="en-US" sz="2400" dirty="0" err="1">
                    <a:solidFill>
                      <a:srgbClr val="000000"/>
                    </a:solidFill>
                    <a:latin typeface="Arial Unicode MS"/>
                    <a:ea typeface="Times New Roman" panose="02020603050405020304" pitchFamily="18" charset="0"/>
                    <a:cs typeface="Courier New" panose="02070309020205020404" pitchFamily="49" charset="0"/>
                  </a:rPr>
                  <a:t>callback</a:t>
                </a:r>
                <a:r>
                  <a:rPr lang="en-GB" altLang="en-US" sz="2400" dirty="0">
                    <a:solidFill>
                      <a:srgbClr val="000000"/>
                    </a:solidFill>
                    <a:latin typeface="Arial Unicode MS"/>
                    <a:ea typeface="Times New Roman" panose="02020603050405020304" pitchFamily="18" charset="0"/>
                    <a:cs typeface="Courier New" panose="02070309020205020404" pitchFamily="49" charset="0"/>
                  </a:rPr>
                  <a:t>)</a:t>
                </a:r>
                <a:r>
                  <a:rPr lang="en-GB" altLang="en-US" sz="800" dirty="0"/>
                  <a:t> </a:t>
                </a:r>
              </a:p>
              <a:p>
                <a:pPr fontAlgn="auto"/>
                <a:r>
                  <a:rPr lang="en-GB" dirty="0"/>
                  <a:t>Use ‘</a:t>
                </a:r>
                <a:r>
                  <a:rPr lang="en-GB" dirty="0" err="1"/>
                  <a:t>msg.ranges</a:t>
                </a:r>
                <a:r>
                  <a:rPr lang="en-GB" dirty="0"/>
                  <a:t>[0]’ to read the range (distance) of a barrier which is in 0 degree</a:t>
                </a:r>
              </a:p>
              <a:p>
                <a:pPr fontAlgn="auto"/>
                <a:r>
                  <a:rPr lang="en-GB" dirty="0"/>
                  <a:t>So you have the direction, 0 degree, and the distance of the barrier, i.e. (r,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𝛳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GB" dirty="0"/>
                  <a:t>)</a:t>
                </a:r>
              </a:p>
              <a:p>
                <a:pPr fontAlgn="auto"/>
                <a:r>
                  <a:rPr lang="en-GB" dirty="0"/>
                  <a:t>Find the local position of the barrier at (r,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𝛳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GB" dirty="0"/>
                  <a:t>), i.e.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GB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GB" dirty="0"/>
                  <a:t>),  using the trigonometry</a:t>
                </a:r>
              </a:p>
              <a:p>
                <a:pPr fontAlgn="auto"/>
                <a:r>
                  <a:rPr lang="en-GB" dirty="0"/>
                  <a:t>Map the local coordinate of the barrier, i.e.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GB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GB" dirty="0"/>
                  <a:t>), to the global coordinate system using rotation and translation</a:t>
                </a:r>
              </a:p>
              <a:p>
                <a:pPr fontAlgn="auto"/>
                <a:endParaRPr lang="en-GB" altLang="en-US" dirty="0"/>
              </a:p>
              <a:p>
                <a:pPr marL="109728" indent="0" fontAlgn="auto">
                  <a:buNone/>
                </a:pPr>
                <a:r>
                  <a:rPr lang="en-GB" altLang="en-US" sz="2400" dirty="0"/>
                  <a:t> </a:t>
                </a:r>
                <a:endParaRPr lang="en-GB" altLang="en-US" sz="2400" dirty="0">
                  <a:latin typeface="Arial" panose="020B0604020202020204" pitchFamily="34" charset="0"/>
                </a:endParaRPr>
              </a:p>
              <a:p>
                <a:pPr marL="109728" indent="0" fontAlgn="auto">
                  <a:buNone/>
                </a:pPr>
                <a:endParaRPr lang="en-GB" dirty="0"/>
              </a:p>
              <a:p>
                <a:pPr marL="109728" indent="0" fontAlgn="auto">
                  <a:buNone/>
                </a:pPr>
                <a:endParaRPr lang="en-GB" sz="2400" dirty="0"/>
              </a:p>
              <a:p>
                <a:pPr fontAlgn="auto"/>
                <a:endParaRPr lang="en-GB" sz="2400" dirty="0"/>
              </a:p>
            </p:txBody>
          </p:sp>
        </mc:Choice>
        <mc:Fallback xmlns="">
          <p:sp>
            <p:nvSpPr>
              <p:cNvPr id="11" name="Content Placeholder 1">
                <a:extLst>
                  <a:ext uri="{FF2B5EF4-FFF2-40B4-BE49-F238E27FC236}">
                    <a16:creationId xmlns:a16="http://schemas.microsoft.com/office/drawing/2014/main" id="{3F899F1D-D3DC-4B7B-8A1B-D238EA6359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7560" y="1632671"/>
                <a:ext cx="9091200" cy="4827992"/>
              </a:xfrm>
              <a:prstGeom prst="rect">
                <a:avLst/>
              </a:prstGeom>
              <a:blipFill>
                <a:blip r:embed="rId4"/>
                <a:stretch>
                  <a:fillRect t="-16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49323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8464" y="274638"/>
            <a:ext cx="9282236" cy="1143000"/>
          </a:xfrm>
        </p:spPr>
        <p:txBody>
          <a:bodyPr>
            <a:normAutofit/>
          </a:bodyPr>
          <a:lstStyle/>
          <a:p>
            <a:endParaRPr lang="en-GB" sz="2700" dirty="0"/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5745088" y="2492896"/>
            <a:ext cx="3919736" cy="4827992"/>
          </a:xfrm>
        </p:spPr>
        <p:txBody>
          <a:bodyPr>
            <a:normAutofit/>
          </a:bodyPr>
          <a:lstStyle/>
          <a:p>
            <a:endParaRPr lang="en-GB" dirty="0"/>
          </a:p>
          <a:p>
            <a:endParaRPr lang="en-GB" dirty="0"/>
          </a:p>
        </p:txBody>
      </p:sp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-1527720" y="-143296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itchFamily="1" charset="0"/>
              <a:ea typeface="+mn-ea"/>
              <a:cs typeface="+mn-cs"/>
            </a:endParaRP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-1527720" y="-143296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itchFamily="1" charset="0"/>
              <a:ea typeface="+mn-ea"/>
              <a:cs typeface="+mn-cs"/>
            </a:endParaRPr>
          </a:p>
        </p:txBody>
      </p:sp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-1527720" y="-143296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itchFamily="1" charset="0"/>
              <a:ea typeface="+mn-ea"/>
              <a:cs typeface="+mn-cs"/>
            </a:endParaRPr>
          </a:p>
        </p:txBody>
      </p:sp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3F899F1D-D3DC-4B7B-8A1B-D238EA635981}"/>
              </a:ext>
            </a:extLst>
          </p:cNvPr>
          <p:cNvSpPr txBox="1">
            <a:spLocks/>
          </p:cNvSpPr>
          <p:nvPr/>
        </p:nvSpPr>
        <p:spPr>
          <a:xfrm>
            <a:off x="-87560" y="1632671"/>
            <a:ext cx="9091200" cy="482799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E32D91"/>
              </a:buClr>
              <a:buSzPct val="68000"/>
              <a:buFont typeface="Wingdings 3"/>
              <a:buChar char=""/>
              <a:tabLst/>
              <a:defRPr/>
            </a:pPr>
            <a:r>
              <a:rPr lang="en-GB" altLang="en-US" dirty="0">
                <a:solidFill>
                  <a:prstClr val="black"/>
                </a:solidFill>
                <a:latin typeface="Lucida Sans Unicode"/>
              </a:rPr>
              <a:t>Please see the lab sheet for Lesson 6 on LZ to work on this week practical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E32D91"/>
              </a:buClr>
              <a:buSzPct val="68000"/>
              <a:buFont typeface="Wingdings 3"/>
              <a:buChar char=""/>
              <a:tabLst/>
              <a:defRPr/>
            </a:pPr>
            <a:endParaRPr kumimoji="0" lang="en-GB" altLang="en-US" sz="2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  <a:p>
            <a:pPr marL="109728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E32D91"/>
              </a:buClr>
              <a:buSzPct val="68000"/>
              <a:buFont typeface="Wingdings 3"/>
              <a:buNone/>
              <a:tabLst/>
              <a:defRPr/>
            </a:pPr>
            <a:endParaRPr kumimoji="0" lang="en-GB" sz="2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  <a:p>
            <a:pPr marL="109728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E32D91"/>
              </a:buClr>
              <a:buSzPct val="68000"/>
              <a:buFont typeface="Wingdings 3"/>
              <a:buNone/>
              <a:tabLst/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E32D91"/>
              </a:buClr>
              <a:buSzPct val="68000"/>
              <a:buFont typeface="Wingdings 3"/>
              <a:buChar char=""/>
              <a:tabLst/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4451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3012" name="Rectangle 4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274320" indent="-274320">
                  <a:lnSpc>
                    <a:spcPct val="90000"/>
                  </a:lnSpc>
                  <a:buClr>
                    <a:schemeClr val="accent3"/>
                  </a:buClr>
                  <a:buFont typeface="Wingdings 2"/>
                  <a:buChar char=""/>
                  <a:tabLst>
                    <a:tab pos="3810000" algn="l"/>
                  </a:tabLst>
                  <a:defRPr/>
                </a:pPr>
                <a:r>
                  <a:rPr lang="en-GB" sz="2800" dirty="0"/>
                  <a:t>Visualising a grid map using </a:t>
                </a:r>
                <a:r>
                  <a:rPr lang="en-GB" sz="2800" dirty="0" err="1"/>
                  <a:t>rviz</a:t>
                </a:r>
                <a:endParaRPr lang="en-GB" sz="2800" dirty="0"/>
              </a:p>
              <a:p>
                <a:pPr marL="274320" indent="-274320">
                  <a:lnSpc>
                    <a:spcPct val="90000"/>
                  </a:lnSpc>
                  <a:buClr>
                    <a:schemeClr val="accent3"/>
                  </a:buClr>
                  <a:buFont typeface="Wingdings 2"/>
                  <a:buChar char=""/>
                  <a:tabLst>
                    <a:tab pos="3810000" algn="l"/>
                  </a:tabLst>
                  <a:defRPr/>
                </a:pPr>
                <a:r>
                  <a:rPr lang="en-GB" dirty="0"/>
                  <a:t>Create a package contain python code to create a map</a:t>
                </a:r>
              </a:p>
              <a:p>
                <a:pPr marL="624078" indent="-514350" fontAlgn="auto">
                  <a:buFont typeface="+mj-lt"/>
                  <a:buAutoNum type="arabicPeriod"/>
                </a:pPr>
                <a:r>
                  <a:rPr lang="en-GB" sz="2800" dirty="0"/>
                  <a:t>Use the odometry data in ‘/</a:t>
                </a:r>
                <a:r>
                  <a:rPr lang="en-GB" sz="2800" dirty="0" err="1"/>
                  <a:t>odom</a:t>
                </a:r>
                <a:r>
                  <a:rPr lang="en-GB" sz="2800" dirty="0"/>
                  <a:t>’ topic to find the position and orientation of the robot, i.e. </a:t>
                </a:r>
                <a:r>
                  <a:rPr lang="en-GB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GB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GB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𝛳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GB" dirty="0"/>
                  <a:t>)</a:t>
                </a:r>
                <a:endParaRPr lang="en-GB" sz="2800" dirty="0"/>
              </a:p>
              <a:p>
                <a:pPr marL="624078" indent="-514350" fontAlgn="auto">
                  <a:buFont typeface="+mj-lt"/>
                  <a:buAutoNum type="arabicPeriod"/>
                </a:pPr>
                <a:r>
                  <a:rPr lang="en-GB" sz="2800" dirty="0"/>
                  <a:t>Use the sensor reading from ‘scan’ topic to find the position of an obstacle</a:t>
                </a:r>
              </a:p>
              <a:p>
                <a:pPr marL="624078" indent="-514350" fontAlgn="auto">
                  <a:buFont typeface="+mj-lt"/>
                  <a:buAutoNum type="arabicPeriod"/>
                </a:pPr>
                <a:r>
                  <a:rPr lang="en-GB" sz="2800" dirty="0"/>
                  <a:t>Find the corresponding cell on the grid map to update</a:t>
                </a:r>
              </a:p>
              <a:p>
                <a:pPr marL="566928" indent="-457200" fontAlgn="auto">
                  <a:buFont typeface="+mj-lt"/>
                  <a:buAutoNum type="arabicPeriod"/>
                </a:pPr>
                <a:endParaRPr lang="en-GB" sz="2000" dirty="0"/>
              </a:p>
              <a:p>
                <a:pPr marL="274320" indent="-274320">
                  <a:lnSpc>
                    <a:spcPct val="90000"/>
                  </a:lnSpc>
                  <a:buClr>
                    <a:schemeClr val="accent3"/>
                  </a:buClr>
                  <a:buFont typeface="Wingdings 2"/>
                  <a:buChar char=""/>
                  <a:tabLst>
                    <a:tab pos="3810000" algn="l"/>
                  </a:tabLst>
                  <a:defRPr/>
                </a:pPr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43012" name="Rectang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10" t="-2022" r="-2324" b="-12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Overview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Visualising a grid map using </a:t>
            </a:r>
            <a:r>
              <a:rPr lang="en-GB" dirty="0" err="1">
                <a:effectLst/>
              </a:rPr>
              <a:t>rviz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err="1"/>
              <a:t>Rviz</a:t>
            </a:r>
            <a:r>
              <a:rPr lang="en-GB" dirty="0"/>
              <a:t>, abbreviation for ROS visualization, </a:t>
            </a:r>
            <a:r>
              <a:rPr lang="en-GB" b="1" dirty="0"/>
              <a:t>is</a:t>
            </a:r>
            <a:r>
              <a:rPr lang="en-GB" dirty="0"/>
              <a:t> a powerful 3D visualization tool for ROS</a:t>
            </a:r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566016-D631-45D7-86C1-0ED3A5DA4CB3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648" y="2852936"/>
            <a:ext cx="5730240" cy="24726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Create an empty package called ‘mapping’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92255C1-B1D1-4B24-95F0-7A3E119344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552" y="2023055"/>
            <a:ext cx="7944011" cy="3442509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46E123F3-51D9-4736-8A9D-85790F70A7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1378" y="18942"/>
            <a:ext cx="403243" cy="419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28528" tIns="45720" rIns="9144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Low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GB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8464" y="274638"/>
            <a:ext cx="9282236" cy="1143000"/>
          </a:xfrm>
        </p:spPr>
        <p:txBody>
          <a:bodyPr>
            <a:normAutofit/>
          </a:bodyPr>
          <a:lstStyle/>
          <a:p>
            <a:r>
              <a:rPr lang="en-GB" sz="2700" dirty="0">
                <a:effectLst/>
              </a:rPr>
              <a:t>‘Mapper()’ class will create a map from laser scan data</a:t>
            </a:r>
            <a:endParaRPr lang="en-GB" sz="2700" dirty="0"/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3919736" cy="4827992"/>
          </a:xfrm>
        </p:spPr>
        <p:txBody>
          <a:bodyPr>
            <a:normAutofit/>
          </a:bodyPr>
          <a:lstStyle/>
          <a:p>
            <a:r>
              <a:rPr lang="en-GB" sz="2400" dirty="0"/>
              <a:t>Subscribes to ‘scan’ topic</a:t>
            </a:r>
          </a:p>
          <a:p>
            <a:r>
              <a:rPr lang="en-GB" altLang="en-US" sz="2400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its call back function is   ‘</a:t>
            </a:r>
            <a:r>
              <a:rPr lang="en-GB" altLang="en-US" sz="2400" dirty="0" err="1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self.scan_callback</a:t>
            </a:r>
            <a:r>
              <a:rPr lang="en-GB" altLang="en-US" sz="2400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’</a:t>
            </a:r>
            <a:r>
              <a:rPr lang="en-GB" altLang="en-US" sz="2400" dirty="0"/>
              <a:t> </a:t>
            </a:r>
            <a:endParaRPr lang="en-GB" altLang="en-US" sz="2400" dirty="0">
              <a:latin typeface="Arial" panose="020B0604020202020204" pitchFamily="34" charset="0"/>
            </a:endParaRPr>
          </a:p>
          <a:p>
            <a:endParaRPr lang="en-GB" sz="2400" dirty="0"/>
          </a:p>
          <a:p>
            <a:endParaRPr lang="en-GB" sz="2400" dirty="0"/>
          </a:p>
        </p:txBody>
      </p:sp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-1527720" y="-143296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-1527720" y="-143296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-1527720" y="-143296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ED67BFD-2EC6-42D5-B6A8-5BE9AF34AB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760"/>
          <a:stretch/>
        </p:blipFill>
        <p:spPr>
          <a:xfrm>
            <a:off x="4232921" y="1348918"/>
            <a:ext cx="5400600" cy="509281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8464" y="274638"/>
            <a:ext cx="9282236" cy="1143000"/>
          </a:xfrm>
        </p:spPr>
        <p:txBody>
          <a:bodyPr>
            <a:normAutofit/>
          </a:bodyPr>
          <a:lstStyle/>
          <a:p>
            <a:r>
              <a:rPr lang="en-GB" sz="2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‘Mapper()’ class has a</a:t>
            </a:r>
            <a:r>
              <a:rPr lang="en-GB" altLang="en-US" sz="2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</a:t>
            </a:r>
            <a:r>
              <a:rPr lang="en-GB" altLang="en-US" sz="2800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all back function:   ‘</a:t>
            </a:r>
            <a:r>
              <a:rPr lang="en-GB" altLang="en-US" sz="2800" dirty="0" err="1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self.scan_callback</a:t>
            </a:r>
            <a:r>
              <a:rPr lang="en-GB" altLang="en-US" sz="2800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’</a:t>
            </a:r>
            <a:endParaRPr lang="en-GB" sz="2700" dirty="0"/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3919736" cy="4827992"/>
          </a:xfrm>
        </p:spPr>
        <p:txBody>
          <a:bodyPr>
            <a:normAutofit/>
          </a:bodyPr>
          <a:lstStyle/>
          <a:p>
            <a:endParaRPr lang="en-GB" dirty="0"/>
          </a:p>
          <a:p>
            <a:endParaRPr lang="en-GB" dirty="0"/>
          </a:p>
        </p:txBody>
      </p:sp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-1527720" y="-143296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-1527720" y="-143296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-1527720" y="-143296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0F3078-7B38-4F87-8E7E-7875BCC13F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1486" y="1097941"/>
            <a:ext cx="6138541" cy="5594765"/>
          </a:xfrm>
          <a:prstGeom prst="rect">
            <a:avLst/>
          </a:prstGeom>
        </p:spPr>
      </p:pic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3F899F1D-D3DC-4B7B-8A1B-D238EA635981}"/>
              </a:ext>
            </a:extLst>
          </p:cNvPr>
          <p:cNvSpPr txBox="1">
            <a:spLocks/>
          </p:cNvSpPr>
          <p:nvPr/>
        </p:nvSpPr>
        <p:spPr>
          <a:xfrm>
            <a:off x="-105752" y="1612461"/>
            <a:ext cx="3919736" cy="482799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/>
            <a:r>
              <a:rPr lang="en-GB" altLang="en-US" dirty="0"/>
              <a:t>You could write your code in this function to plot on the map shown in </a:t>
            </a:r>
            <a:r>
              <a:rPr lang="en-GB" altLang="en-US" dirty="0" err="1"/>
              <a:t>rviz</a:t>
            </a:r>
            <a:r>
              <a:rPr lang="en-GB" altLang="en-US" dirty="0"/>
              <a:t> </a:t>
            </a:r>
          </a:p>
          <a:p>
            <a:pPr fontAlgn="auto"/>
            <a:r>
              <a:rPr lang="en-GB" dirty="0"/>
              <a:t>Adjust the values of the grid cells, self._</a:t>
            </a:r>
            <a:r>
              <a:rPr lang="en-GB" dirty="0" err="1"/>
              <a:t>map.grid</a:t>
            </a:r>
            <a:r>
              <a:rPr lang="en-GB" dirty="0"/>
              <a:t>[</a:t>
            </a:r>
            <a:r>
              <a:rPr lang="en-GB" dirty="0" err="1"/>
              <a:t>i</a:t>
            </a:r>
            <a:r>
              <a:rPr lang="en-GB" dirty="0"/>
              <a:t>, j], and see what will happen on </a:t>
            </a:r>
            <a:r>
              <a:rPr lang="en-GB" dirty="0" err="1"/>
              <a:t>rviz</a:t>
            </a:r>
            <a:endParaRPr lang="en-GB" altLang="en-US" sz="2400" dirty="0">
              <a:latin typeface="Arial" panose="020B0604020202020204" pitchFamily="34" charset="0"/>
            </a:endParaRPr>
          </a:p>
          <a:p>
            <a:pPr fontAlgn="auto"/>
            <a:endParaRPr lang="en-GB" sz="2400" dirty="0"/>
          </a:p>
          <a:p>
            <a:pPr fontAlgn="auto"/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180997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8464" y="274638"/>
            <a:ext cx="9282236" cy="1143000"/>
          </a:xfrm>
        </p:spPr>
        <p:txBody>
          <a:bodyPr>
            <a:normAutofit/>
          </a:bodyPr>
          <a:lstStyle/>
          <a:p>
            <a:r>
              <a:rPr lang="en-GB" sz="2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Creating a map</a:t>
            </a:r>
            <a:endParaRPr lang="en-GB" sz="2700" dirty="0"/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3919736" cy="4827992"/>
          </a:xfrm>
        </p:spPr>
        <p:txBody>
          <a:bodyPr>
            <a:normAutofit/>
          </a:bodyPr>
          <a:lstStyle/>
          <a:p>
            <a:endParaRPr lang="en-GB" dirty="0"/>
          </a:p>
          <a:p>
            <a:endParaRPr lang="en-GB" dirty="0"/>
          </a:p>
        </p:txBody>
      </p:sp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-1527720" y="-143296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-1527720" y="-143296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-1527720" y="-143296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1">
                <a:extLst>
                  <a:ext uri="{FF2B5EF4-FFF2-40B4-BE49-F238E27FC236}">
                    <a16:creationId xmlns:a16="http://schemas.microsoft.com/office/drawing/2014/main" id="{3F899F1D-D3DC-4B7B-8A1B-D238EA63598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105752" y="1612461"/>
                <a:ext cx="9091200" cy="4827992"/>
              </a:xfrm>
              <a:prstGeom prst="rect">
                <a:avLst/>
              </a:prstGeom>
            </p:spPr>
            <p:txBody>
              <a:bodyPr vert="horz">
                <a:normAutofit/>
              </a:bodyPr>
              <a:lstStyle>
                <a:lvl1pPr marL="365760" indent="-256032" algn="l" rtl="0" eaLnBrk="1" latinLnBrk="0" hangingPunct="1">
                  <a:spcBef>
                    <a:spcPts val="400"/>
                  </a:spcBef>
                  <a:spcAft>
                    <a:spcPts val="0"/>
                  </a:spcAft>
                  <a:buClr>
                    <a:schemeClr val="accent1"/>
                  </a:buClr>
                  <a:buSzPct val="68000"/>
                  <a:buFont typeface="Wingdings 3"/>
                  <a:buChar char=""/>
                  <a:defRPr kumimoji="0"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21792" indent="-228600" algn="l" rtl="0" eaLnBrk="1" latinLnBrk="0" hangingPunct="1">
                  <a:spcBef>
                    <a:spcPts val="324"/>
                  </a:spcBef>
                  <a:buClr>
                    <a:schemeClr val="accent1"/>
                  </a:buClr>
                  <a:buFont typeface="Verdana"/>
                  <a:buChar char="◦"/>
                  <a:defRPr kumimoji="0"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9536" indent="-228600" algn="l" rtl="0" eaLnBrk="1" latinLnBrk="0" hangingPunct="1">
                  <a:spcBef>
                    <a:spcPts val="350"/>
                  </a:spcBef>
                  <a:buClr>
                    <a:schemeClr val="accent2"/>
                  </a:buClr>
                  <a:buSzPct val="100000"/>
                  <a:buFont typeface="Wingdings 2"/>
                  <a:buChar char=""/>
                  <a:defRPr kumimoji="0"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143000" indent="-228600" algn="l" rtl="0" eaLnBrk="1" latinLnBrk="0" hangingPunct="1">
                  <a:spcBef>
                    <a:spcPts val="350"/>
                  </a:spcBef>
                  <a:buClr>
                    <a:schemeClr val="accent2"/>
                  </a:buClr>
                  <a:buFont typeface="Wingdings 2"/>
                  <a:buChar char=""/>
                  <a:defRPr kumimoji="0"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1" latinLnBrk="0" hangingPunct="1">
                  <a:spcBef>
                    <a:spcPts val="350"/>
                  </a:spcBef>
                  <a:buClr>
                    <a:schemeClr val="accent2"/>
                  </a:buClr>
                  <a:buFont typeface="Wingdings 2"/>
                  <a:buChar char="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00200" indent="-228600" algn="l" rtl="0" eaLnBrk="1" latinLnBrk="0" hangingPunct="1">
                  <a:spcBef>
                    <a:spcPts val="350"/>
                  </a:spcBef>
                  <a:buClr>
                    <a:schemeClr val="accent3"/>
                  </a:buClr>
                  <a:buFont typeface="Wingdings 2"/>
                  <a:buChar char="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228600" algn="l" rtl="0" eaLnBrk="1" latinLnBrk="0" hangingPunct="1">
                  <a:spcBef>
                    <a:spcPts val="350"/>
                  </a:spcBef>
                  <a:buClr>
                    <a:schemeClr val="accent3"/>
                  </a:buClr>
                  <a:buFont typeface="Wingdings 2"/>
                  <a:buChar char="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57400" indent="-228600" algn="l" rtl="0" eaLnBrk="1" latinLnBrk="0" hangingPunct="1">
                  <a:spcBef>
                    <a:spcPts val="350"/>
                  </a:spcBef>
                  <a:buClr>
                    <a:schemeClr val="accent3"/>
                  </a:buClr>
                  <a:buFont typeface="Wingdings 2"/>
                  <a:buChar char="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286000" indent="-228600" algn="l" rtl="0" eaLnBrk="1" latinLnBrk="0" hangingPunct="1">
                  <a:spcBef>
                    <a:spcPts val="350"/>
                  </a:spcBef>
                  <a:buClr>
                    <a:schemeClr val="accent3"/>
                  </a:buClr>
                  <a:buFont typeface="Wingdings 2"/>
                  <a:buChar char=""/>
                  <a:defRPr kumimoji="0"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  <a:extLst/>
              </a:lstStyle>
              <a:p>
                <a:pPr marL="624078" indent="-514350" fontAlgn="auto">
                  <a:buFont typeface="+mj-lt"/>
                  <a:buAutoNum type="arabicPeriod"/>
                </a:pPr>
                <a:r>
                  <a:rPr lang="en-GB" sz="2900" dirty="0"/>
                  <a:t>Use the odometry data in ‘/</a:t>
                </a:r>
                <a:r>
                  <a:rPr lang="en-GB" sz="2900" dirty="0" err="1"/>
                  <a:t>odom</a:t>
                </a:r>
                <a:r>
                  <a:rPr lang="en-GB" sz="2900" dirty="0"/>
                  <a:t>’ topic to find the position and orientation of the robot in a 2D global coordinate system, i.e. </a:t>
                </a:r>
                <a:r>
                  <a:rPr lang="en-GB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GB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GB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𝛳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GB" dirty="0"/>
                  <a:t>)</a:t>
                </a:r>
                <a:endParaRPr lang="en-GB" sz="2900" dirty="0"/>
              </a:p>
              <a:p>
                <a:pPr marL="624078" indent="-514350" fontAlgn="auto">
                  <a:buFont typeface="+mj-lt"/>
                  <a:buAutoNum type="arabicPeriod"/>
                </a:pPr>
                <a:r>
                  <a:rPr lang="en-GB" sz="2900" dirty="0"/>
                  <a:t>Use the sensor reading from ‘scan’ topic to find the position of an obstacle, </a:t>
                </a:r>
                <a:r>
                  <a:rPr lang="en-GB" dirty="0"/>
                  <a:t>i.e.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GB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GB" dirty="0"/>
                  <a:t>)</a:t>
                </a:r>
                <a:endParaRPr lang="en-GB" sz="2900" dirty="0"/>
              </a:p>
              <a:p>
                <a:pPr marL="624078" indent="-514350" fontAlgn="auto">
                  <a:buFont typeface="+mj-lt"/>
                  <a:buAutoNum type="arabicPeriod"/>
                </a:pPr>
                <a:r>
                  <a:rPr lang="en-GB" sz="2900" dirty="0"/>
                  <a:t>Find the corresponding cell on the grid related to each obstacle, and change the probability of the cell on the grid map corresponding to the obstacle to 1 </a:t>
                </a:r>
              </a:p>
              <a:p>
                <a:pPr marL="566928" indent="-457200" fontAlgn="auto">
                  <a:buFont typeface="+mj-lt"/>
                  <a:buAutoNum type="arabicPeriod"/>
                </a:pPr>
                <a:endParaRPr lang="en-GB" sz="2400" dirty="0"/>
              </a:p>
              <a:p>
                <a:pPr fontAlgn="auto"/>
                <a:endParaRPr lang="en-GB" sz="2400" dirty="0"/>
              </a:p>
            </p:txBody>
          </p:sp>
        </mc:Choice>
        <mc:Fallback xmlns="">
          <p:sp>
            <p:nvSpPr>
              <p:cNvPr id="11" name="Content Placeholder 1">
                <a:extLst>
                  <a:ext uri="{FF2B5EF4-FFF2-40B4-BE49-F238E27FC236}">
                    <a16:creationId xmlns:a16="http://schemas.microsoft.com/office/drawing/2014/main" id="{3F899F1D-D3DC-4B7B-8A1B-D238EA6359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5752" y="1612461"/>
                <a:ext cx="9091200" cy="4827992"/>
              </a:xfrm>
              <a:prstGeom prst="rect">
                <a:avLst/>
              </a:prstGeom>
              <a:blipFill>
                <a:blip r:embed="rId3"/>
                <a:stretch>
                  <a:fillRect t="-1389" r="-26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5871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E4174041-EB9B-4529-BFE4-73E919FB625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368" y="404664"/>
            <a:ext cx="9906000" cy="55721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5AF62F7C-CE6A-4618-B50F-6CEF8247161F}"/>
                  </a:ext>
                </a:extLst>
              </p:cNvPr>
              <p:cNvSpPr/>
              <p:nvPr/>
            </p:nvSpPr>
            <p:spPr>
              <a:xfrm>
                <a:off x="4101196" y="3462494"/>
                <a:ext cx="170360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GB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GB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𝛳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GB" dirty="0"/>
                  <a:t>)</a:t>
                </a: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5AF62F7C-CE6A-4618-B50F-6CEF824716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1196" y="3462494"/>
                <a:ext cx="1703608" cy="461665"/>
              </a:xfrm>
              <a:prstGeom prst="rect">
                <a:avLst/>
              </a:prstGeom>
              <a:blipFill>
                <a:blip r:embed="rId3"/>
                <a:stretch>
                  <a:fillRect l="-5735" t="-11842" r="-4659" b="-2763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2619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/>
              <p:cNvSpPr>
                <a:spLocks noGrp="1"/>
              </p:cNvSpPr>
              <p:nvPr>
                <p:ph type="title"/>
              </p:nvPr>
            </p:nvSpPr>
            <p:spPr>
              <a:xfrm>
                <a:off x="128464" y="274638"/>
                <a:ext cx="9282236" cy="1143000"/>
              </a:xfrm>
            </p:spPr>
            <p:txBody>
              <a:bodyPr>
                <a:normAutofit/>
              </a:bodyPr>
              <a:lstStyle/>
              <a:p>
                <a:r>
                  <a:rPr lang="en-GB" sz="2800" dirty="0"/>
                  <a:t>1-Use the odometry data in ‘/</a:t>
                </a:r>
                <a:r>
                  <a:rPr lang="en-GB" sz="2800" dirty="0" err="1"/>
                  <a:t>odom</a:t>
                </a:r>
                <a:r>
                  <a:rPr lang="en-GB" sz="2800" dirty="0"/>
                  <a:t>’ topic to find:</a:t>
                </a:r>
                <a:br>
                  <a:rPr lang="en-GB" sz="2800" dirty="0"/>
                </a:br>
                <a:r>
                  <a:rPr lang="en-GB" sz="28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GB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GB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𝛳</m:t>
                        </m:r>
                      </m:e>
                      <m: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GB" sz="2800" dirty="0"/>
                  <a:t>)</a:t>
                </a:r>
                <a:endParaRPr lang="en-GB" sz="2700" dirty="0"/>
              </a:p>
            </p:txBody>
          </p:sp>
        </mc:Choice>
        <mc:Fallback xmlns="">
          <p:sp>
            <p:nvSpPr>
              <p:cNvPr id="4" name="Tit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28464" y="274638"/>
                <a:ext cx="9282236" cy="114300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5745088" y="2492896"/>
            <a:ext cx="3919736" cy="4827992"/>
          </a:xfrm>
        </p:spPr>
        <p:txBody>
          <a:bodyPr>
            <a:normAutofit/>
          </a:bodyPr>
          <a:lstStyle/>
          <a:p>
            <a:endParaRPr lang="en-GB" dirty="0"/>
          </a:p>
          <a:p>
            <a:endParaRPr lang="en-GB" dirty="0"/>
          </a:p>
        </p:txBody>
      </p:sp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-1527720" y="-143296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-1527720" y="-143296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-1527720" y="-143296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3F899F1D-D3DC-4B7B-8A1B-D238EA635981}"/>
              </a:ext>
            </a:extLst>
          </p:cNvPr>
          <p:cNvSpPr txBox="1">
            <a:spLocks/>
          </p:cNvSpPr>
          <p:nvPr/>
        </p:nvSpPr>
        <p:spPr>
          <a:xfrm>
            <a:off x="-87560" y="1632671"/>
            <a:ext cx="9091200" cy="482799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 fontAlgn="auto">
              <a:buNone/>
            </a:pPr>
            <a:r>
              <a:rPr lang="en-GB" dirty="0"/>
              <a:t>Subscribe to the ‘/</a:t>
            </a:r>
            <a:r>
              <a:rPr lang="en-GB" dirty="0" err="1"/>
              <a:t>odom</a:t>
            </a:r>
            <a:r>
              <a:rPr lang="en-GB" dirty="0"/>
              <a:t>’ topic</a:t>
            </a:r>
          </a:p>
          <a:p>
            <a:pPr marL="109728" indent="0" fontAlgn="auto">
              <a:buNone/>
            </a:pPr>
            <a:r>
              <a:rPr lang="en-GB" altLang="en-US" sz="2400" dirty="0">
                <a:solidFill>
                  <a:srgbClr val="000000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sub = </a:t>
            </a:r>
            <a:r>
              <a:rPr lang="en-GB" altLang="en-US" sz="2400" dirty="0" err="1">
                <a:solidFill>
                  <a:srgbClr val="000000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rospy.Subscriber</a:t>
            </a:r>
            <a:r>
              <a:rPr lang="en-GB" altLang="en-US" sz="2400" dirty="0">
                <a:solidFill>
                  <a:srgbClr val="000000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('/</a:t>
            </a:r>
            <a:r>
              <a:rPr lang="en-GB" altLang="en-US" sz="2400" dirty="0" err="1">
                <a:solidFill>
                  <a:srgbClr val="000000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odom</a:t>
            </a:r>
            <a:r>
              <a:rPr lang="en-GB" altLang="en-US" sz="2400" dirty="0">
                <a:solidFill>
                  <a:srgbClr val="000000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', Odometry, </a:t>
            </a:r>
            <a:r>
              <a:rPr lang="en-GB" altLang="en-US" sz="2400" dirty="0" err="1">
                <a:solidFill>
                  <a:srgbClr val="000000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get_rotation</a:t>
            </a:r>
            <a:r>
              <a:rPr lang="en-GB" altLang="en-US" sz="2400" dirty="0">
                <a:solidFill>
                  <a:srgbClr val="000000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lang="en-GB" altLang="en-US" sz="2400" dirty="0"/>
              <a:t> </a:t>
            </a:r>
            <a:endParaRPr lang="en-GB" altLang="en-US" sz="2400" dirty="0">
              <a:latin typeface="Arial" panose="020B0604020202020204" pitchFamily="34" charset="0"/>
            </a:endParaRPr>
          </a:p>
          <a:p>
            <a:pPr marL="109728" indent="0" fontAlgn="auto">
              <a:buNone/>
            </a:pPr>
            <a:endParaRPr lang="en-GB" dirty="0"/>
          </a:p>
          <a:p>
            <a:pPr marL="109728" indent="0" fontAlgn="auto">
              <a:buNone/>
            </a:pPr>
            <a:endParaRPr lang="en-GB" sz="2400" dirty="0"/>
          </a:p>
          <a:p>
            <a:pPr fontAlgn="auto"/>
            <a:endParaRPr lang="en-GB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17026A-4F01-456E-A325-00D29D964D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496" y="2702099"/>
            <a:ext cx="3284906" cy="37585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3E8148B-0E0F-420D-8709-F0EBA8D83F43}"/>
                  </a:ext>
                </a:extLst>
              </p:cNvPr>
              <p:cNvSpPr/>
              <p:nvPr/>
            </p:nvSpPr>
            <p:spPr>
              <a:xfrm>
                <a:off x="4576662" y="4095694"/>
                <a:ext cx="5054293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eaLnBrk="0" hangingPunct="0"/>
                <a:r>
                  <a:rPr lang="en-GB" altLang="en-US" dirty="0">
                    <a:solidFill>
                      <a:srgbClr val="000000"/>
                    </a:solidFill>
                    <a:latin typeface="Arial Unicode MS"/>
                    <a:ea typeface="Times New Roman" panose="02020603050405020304" pitchFamily="18" charset="0"/>
                    <a:cs typeface="Courier New" panose="02070309020205020404" pitchFamily="49" charset="0"/>
                  </a:rPr>
                  <a:t>msg.pose.pose.</a:t>
                </a:r>
                <a:r>
                  <a:rPr lang="en-GB" altLang="en-US" dirty="0" err="1">
                    <a:solidFill>
                      <a:srgbClr val="000000"/>
                    </a:solidFill>
                    <a:latin typeface="Arial Unicode MS"/>
                    <a:ea typeface="Times New Roman" panose="02020603050405020304" pitchFamily="18" charset="0"/>
                    <a:cs typeface="Courier New" panose="02070309020205020404" pitchFamily="49" charset="0"/>
                  </a:rPr>
                  <a:t>position</a:t>
                </a:r>
                <a:r>
                  <a:rPr lang="en-GB" altLang="en-US" dirty="0">
                    <a:solidFill>
                      <a:srgbClr val="000000"/>
                    </a:solidFill>
                    <a:latin typeface="Arial Unicode MS"/>
                    <a:ea typeface="Times New Roman" panose="02020603050405020304" pitchFamily="18" charset="0"/>
                    <a:cs typeface="Courier New" panose="02070309020205020404" pitchFamily="49" charset="0"/>
                  </a:rPr>
                  <a:t>-&gt;(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GB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GB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GB" altLang="en-US" dirty="0">
                    <a:solidFill>
                      <a:srgbClr val="000000"/>
                    </a:solidFill>
                    <a:latin typeface="Arial Unicode MS"/>
                    <a:ea typeface="Times New Roman" panose="02020603050405020304" pitchFamily="18" charset="0"/>
                    <a:cs typeface="Courier New" panose="02070309020205020404" pitchFamily="49" charset="0"/>
                  </a:rPr>
                  <a:t>)</a:t>
                </a:r>
              </a:p>
              <a:p>
                <a:pPr lvl="0" eaLnBrk="0" hangingPunct="0"/>
                <a:r>
                  <a:rPr lang="en-GB" altLang="en-US" dirty="0" err="1">
                    <a:solidFill>
                      <a:srgbClr val="000000"/>
                    </a:solidFill>
                    <a:latin typeface="Arial Unicode MS"/>
                    <a:ea typeface="Times New Roman" panose="02020603050405020304" pitchFamily="18" charset="0"/>
                    <a:cs typeface="Courier New" panose="02070309020205020404" pitchFamily="49" charset="0"/>
                  </a:rPr>
                  <a:t>msg.pose.pose.orientation</a:t>
                </a:r>
                <a:r>
                  <a:rPr lang="en-GB" altLang="en-US" dirty="0">
                    <a:solidFill>
                      <a:srgbClr val="000000"/>
                    </a:solidFill>
                    <a:latin typeface="Arial Unicode MS"/>
                    <a:ea typeface="Times New Roman" panose="02020603050405020304" pitchFamily="18" charset="0"/>
                    <a:cs typeface="Courier New" panose="02070309020205020404" pitchFamily="49" charset="0"/>
                  </a:rPr>
                  <a:t>-&gt;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𝛳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en-GB" alt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3E8148B-0E0F-420D-8709-F0EBA8D83F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6662" y="4095694"/>
                <a:ext cx="5054293" cy="830997"/>
              </a:xfrm>
              <a:prstGeom prst="rect">
                <a:avLst/>
              </a:prstGeom>
              <a:blipFill>
                <a:blip r:embed="rId5"/>
                <a:stretch>
                  <a:fillRect l="-1930" t="-6618" r="-1327" b="-1691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76396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72771F4AF69174D82B38EF03E8CBE14" ma:contentTypeVersion="12" ma:contentTypeDescription="Create a new document." ma:contentTypeScope="" ma:versionID="be8ed455f6024e56528a5f3bbe4699b9">
  <xsd:schema xmlns:xsd="http://www.w3.org/2001/XMLSchema" xmlns:xs="http://www.w3.org/2001/XMLSchema" xmlns:p="http://schemas.microsoft.com/office/2006/metadata/properties" xmlns:ns3="577b542d-e0d5-4055-9832-63eea4b82505" xmlns:ns4="a8035ec4-5048-4597-971f-fd2dbf5e36b4" targetNamespace="http://schemas.microsoft.com/office/2006/metadata/properties" ma:root="true" ma:fieldsID="96f1b6d33cb5e33f83b04df208974182" ns3:_="" ns4:_="">
    <xsd:import namespace="577b542d-e0d5-4055-9832-63eea4b82505"/>
    <xsd:import namespace="a8035ec4-5048-4597-971f-fd2dbf5e36b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7b542d-e0d5-4055-9832-63eea4b8250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8035ec4-5048-4597-971f-fd2dbf5e36b4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B32FE6E-B803-432B-A9F4-4D9D598416E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4481358-2910-4E72-90E9-3D33E663B5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77b542d-e0d5-4055-9832-63eea4b82505"/>
    <ds:schemaRef ds:uri="a8035ec4-5048-4597-971f-fd2dbf5e36b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A1F00E2-CEF4-40EE-AA55-9BF2C832D6BB}">
  <ds:schemaRefs>
    <ds:schemaRef ds:uri="http://purl.org/dc/terms/"/>
    <ds:schemaRef ds:uri="577b542d-e0d5-4055-9832-63eea4b82505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a8035ec4-5048-4597-971f-fd2dbf5e36b4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7317</TotalTime>
  <Words>637</Words>
  <Application>Microsoft Office PowerPoint</Application>
  <PresentationFormat>A4 Paper (210x297 mm)</PresentationFormat>
  <Paragraphs>51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Verdana</vt:lpstr>
      <vt:lpstr>Lucida Sans Unicode</vt:lpstr>
      <vt:lpstr>Wingdings 2</vt:lpstr>
      <vt:lpstr>Wingdings 3</vt:lpstr>
      <vt:lpstr>Tahoma</vt:lpstr>
      <vt:lpstr>Cambria Math</vt:lpstr>
      <vt:lpstr>Arial</vt:lpstr>
      <vt:lpstr>Arial Unicode MS</vt:lpstr>
      <vt:lpstr>Calibri</vt:lpstr>
      <vt:lpstr>Times New Roman</vt:lpstr>
      <vt:lpstr>Concourse</vt:lpstr>
      <vt:lpstr>Lesson 6 – ROS - Assignment 1 Creating a 2D Map of an Unknown Environment by tutulebot3  </vt:lpstr>
      <vt:lpstr>Overview</vt:lpstr>
      <vt:lpstr>Visualising a grid map using rviz</vt:lpstr>
      <vt:lpstr>Create an empty package called ‘mapping’ </vt:lpstr>
      <vt:lpstr>‘Mapper()’ class will create a map from laser scan data</vt:lpstr>
      <vt:lpstr>‘Mapper()’ class has a call back function:   ‘self.scan_callback’</vt:lpstr>
      <vt:lpstr>Creating a map</vt:lpstr>
      <vt:lpstr>PowerPoint Presentation</vt:lpstr>
      <vt:lpstr>1-Use the odometry data in ‘/odom’ topic to find: (x_r, y_r, ϴ_r)</vt:lpstr>
      <vt:lpstr>2-Use ‘scan’ topic to find the position of an obstacle: (x_s, y_s)</vt:lpstr>
      <vt:lpstr>PowerPoint Presentation</vt:lpstr>
      <vt:lpstr>Use ‘scan’ topic to find the position of an obstacle: (x_s, y_s)</vt:lpstr>
      <vt:lpstr>PowerPoint Presentation</vt:lpstr>
    </vt:vector>
  </TitlesOfParts>
  <Company>De Montfort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CSCI2012 Introduction to Mobile Robots  Lecture 03-2</dc:title>
  <dc:creator>Jon Garibaldi</dc:creator>
  <cp:lastModifiedBy>Aboozar Taherkhani</cp:lastModifiedBy>
  <cp:revision>343</cp:revision>
  <cp:lastPrinted>2020-03-04T13:12:56Z</cp:lastPrinted>
  <dcterms:created xsi:type="dcterms:W3CDTF">2001-02-02T13:18:10Z</dcterms:created>
  <dcterms:modified xsi:type="dcterms:W3CDTF">2025-01-08T20:19:03Z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0x010100672771F4AF69174D82B38EF03E8CBE14</vt:lpwstr>
  </property>
</Properties>
</file>