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43" r:id="rId4"/>
  </p:sldMasterIdLst>
  <p:notesMasterIdLst>
    <p:notesMasterId r:id="rId36"/>
  </p:notesMasterIdLst>
  <p:handoutMasterIdLst>
    <p:handoutMasterId r:id="rId37"/>
  </p:handoutMasterIdLst>
  <p:sldIdLst>
    <p:sldId id="374" r:id="rId5"/>
    <p:sldId id="279" r:id="rId6"/>
    <p:sldId id="342" r:id="rId7"/>
    <p:sldId id="343" r:id="rId8"/>
    <p:sldId id="344" r:id="rId9"/>
    <p:sldId id="345" r:id="rId10"/>
    <p:sldId id="346" r:id="rId11"/>
    <p:sldId id="347" r:id="rId12"/>
    <p:sldId id="372" r:id="rId13"/>
    <p:sldId id="373" r:id="rId14"/>
    <p:sldId id="348" r:id="rId15"/>
    <p:sldId id="350" r:id="rId16"/>
    <p:sldId id="375" r:id="rId17"/>
    <p:sldId id="349" r:id="rId18"/>
    <p:sldId id="353" r:id="rId19"/>
    <p:sldId id="354" r:id="rId20"/>
    <p:sldId id="356" r:id="rId21"/>
    <p:sldId id="355" r:id="rId22"/>
    <p:sldId id="364" r:id="rId23"/>
    <p:sldId id="357" r:id="rId24"/>
    <p:sldId id="358" r:id="rId25"/>
    <p:sldId id="359" r:id="rId26"/>
    <p:sldId id="360" r:id="rId27"/>
    <p:sldId id="367" r:id="rId28"/>
    <p:sldId id="361" r:id="rId29"/>
    <p:sldId id="362" r:id="rId30"/>
    <p:sldId id="363" r:id="rId31"/>
    <p:sldId id="365" r:id="rId32"/>
    <p:sldId id="366" r:id="rId33"/>
    <p:sldId id="368" r:id="rId34"/>
    <p:sldId id="369" r:id="rId35"/>
  </p:sldIdLst>
  <p:sldSz cx="9906000" cy="6858000" type="A4"/>
  <p:notesSz cx="6781800" cy="99187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1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1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1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1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3E92F"/>
    <a:srgbClr val="C83296"/>
    <a:srgbClr val="CC33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89429" autoAdjust="0"/>
  </p:normalViewPr>
  <p:slideViewPr>
    <p:cSldViewPr>
      <p:cViewPr varScale="1">
        <p:scale>
          <a:sx n="99" d="100"/>
          <a:sy n="99" d="100"/>
        </p:scale>
        <p:origin x="778" y="-41"/>
      </p:cViewPr>
      <p:guideLst>
        <p:guide orient="horz"/>
        <p:guide/>
      </p:guideLst>
    </p:cSldViewPr>
  </p:slideViewPr>
  <p:outlineViewPr>
    <p:cViewPr varScale="1">
      <p:scale>
        <a:sx n="170" d="200"/>
        <a:sy n="170" d="200"/>
      </p:scale>
      <p:origin x="-784" y="-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1698" y="-84"/>
      </p:cViewPr>
      <p:guideLst>
        <p:guide orient="horz" pos="3124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431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525463" y="328613"/>
            <a:ext cx="5730875" cy="3967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498475" y="4683125"/>
            <a:ext cx="5789613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defRPr/>
            </a:pPr>
            <a:endParaRPr lang="en-US" dirty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973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77863" y="4711700"/>
            <a:ext cx="5426075" cy="4462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2352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91368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42950" y="1752602"/>
            <a:ext cx="84201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42950" y="3611607"/>
            <a:ext cx="84201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4078" y="4953000"/>
            <a:ext cx="9910079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6464584-E22B-4A31-B771-90749CD8AE5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481330"/>
            <a:ext cx="89154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DB6E57-BE05-4096-B205-122F46862A51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4347" y="274641"/>
            <a:ext cx="1925593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85165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0C9A72-29A1-40D9-BFFA-FA939C1E987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537E97-28D4-4ADF-823D-CC3F05097A7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74" y="1059712"/>
            <a:ext cx="84201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9606" y="2931712"/>
            <a:ext cx="4953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138CF-8B1D-4CF7-A583-40FCEE5A261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Chevron 6"/>
          <p:cNvSpPr/>
          <p:nvPr/>
        </p:nvSpPr>
        <p:spPr>
          <a:xfrm>
            <a:off x="3939737" y="3005472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737786" y="3005472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481329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481329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190E4B-AB5A-4DD4-BCAA-4B65A224953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89154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5410200"/>
            <a:ext cx="4376870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32112" y="5410200"/>
            <a:ext cx="4378590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95300" y="1444295"/>
            <a:ext cx="4376870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1444295"/>
            <a:ext cx="4378590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C696DD-5BEE-404E-A4F6-6FA894FA4F2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0D001-2B65-4D4A-B846-8367062095D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23D6CA-5411-47D1-A1C4-4BEA48FBEF7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876800"/>
            <a:ext cx="8105257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787900" y="5355102"/>
            <a:ext cx="4305808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90600" y="274320"/>
            <a:ext cx="8103108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87618" y="6407944"/>
            <a:ext cx="2080260" cy="365760"/>
          </a:xfrm>
        </p:spPr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AEABB5-A025-4D0B-9A79-B6A0BA2685B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6335" y="5443402"/>
            <a:ext cx="77597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7650" y="189968"/>
            <a:ext cx="94107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45079" y="6407945"/>
            <a:ext cx="254657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0187FF0-148B-4CEC-9933-CE45C5803BE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" y="4865122"/>
            <a:ext cx="8748385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40879" y="5944936"/>
            <a:ext cx="5352343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26194" y="5939011"/>
            <a:ext cx="3997989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545" y="5791253"/>
            <a:ext cx="3685840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0006" y="5787739"/>
            <a:ext cx="3689301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9386121" y="4988440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9184171" y="4988440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40879" y="5944936"/>
            <a:ext cx="5352343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26194" y="5939011"/>
            <a:ext cx="3997989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545" y="5791253"/>
            <a:ext cx="3685840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0006" y="5787739"/>
            <a:ext cx="3689301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95300" y="1481329"/>
            <a:ext cx="8915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287618" y="6407944"/>
            <a:ext cx="208026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745079" y="6407945"/>
            <a:ext cx="254657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367878" y="6407945"/>
            <a:ext cx="39624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28E9261-7078-44C0-9D47-F7A508239FBC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lizondo@dmu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45612" y="548680"/>
            <a:ext cx="8599875" cy="1829761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GB" sz="2400" dirty="0"/>
              <a:t>Lesson 5</a:t>
            </a:r>
            <a:br>
              <a:rPr lang="en-GB" sz="2400" dirty="0"/>
            </a:br>
            <a:r>
              <a:rPr lang="en-GB" sz="2400"/>
              <a:t>Occupancy Grids (1)</a:t>
            </a:r>
            <a:br>
              <a:rPr lang="en-GB" sz="2400" dirty="0"/>
            </a:br>
            <a:r>
              <a:rPr lang="en-GB" sz="2400" dirty="0"/>
              <a:t>Probabilistic Modelling of a Sonar Sensor</a:t>
            </a:r>
            <a:br>
              <a:rPr lang="en-GB" sz="2400" dirty="0"/>
            </a:br>
            <a:br>
              <a:rPr lang="en-GB" sz="2400" dirty="0">
                <a:latin typeface="Calibri" pitchFamily="34" charset="0"/>
              </a:rPr>
            </a:br>
            <a:endParaRPr lang="en-GB" sz="2400" dirty="0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48544" y="2864254"/>
            <a:ext cx="8420100" cy="923330"/>
          </a:xfrm>
        </p:spPr>
        <p:txBody>
          <a:bodyPr>
            <a:normAutofit/>
          </a:bodyPr>
          <a:lstStyle/>
          <a:p>
            <a:pPr marR="0" lvl="0" algn="l" defTabSz="457200">
              <a:spcBef>
                <a:spcPts val="0"/>
              </a:spcBef>
              <a:buClrTx/>
              <a:buSzTx/>
            </a:pPr>
            <a:r>
              <a:rPr lang="en-GB" sz="2400" dirty="0">
                <a:latin typeface="Calibri" pitchFamily="34" charset="0"/>
              </a:rPr>
              <a:t>AI for Mobile Robots:</a:t>
            </a:r>
          </a:p>
          <a:p>
            <a:pPr marR="0" lvl="0" algn="l" defTabSz="457200">
              <a:spcBef>
                <a:spcPts val="0"/>
              </a:spcBef>
              <a:buClrTx/>
              <a:buSzTx/>
            </a:pPr>
            <a:r>
              <a:rPr lang="en-GB" sz="2400" dirty="0">
                <a:latin typeface="Calibri" pitchFamily="34" charset="0"/>
              </a:rPr>
              <a:t> Intelligent Mobile Robotics </a:t>
            </a:r>
          </a:p>
          <a:p>
            <a:pPr marR="0" eaLnBrk="1" hangingPunct="1">
              <a:lnSpc>
                <a:spcPct val="80000"/>
              </a:lnSpc>
            </a:pPr>
            <a:endParaRPr lang="en-GB" sz="2400" dirty="0">
              <a:latin typeface="Calibr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86DE59-B63F-49BC-BC93-88474E8715C6}"/>
              </a:ext>
            </a:extLst>
          </p:cNvPr>
          <p:cNvSpPr/>
          <p:nvPr/>
        </p:nvSpPr>
        <p:spPr>
          <a:xfrm>
            <a:off x="1856656" y="3933056"/>
            <a:ext cx="75452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Dr.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Aboozar Taherkhani (PhD)</a:t>
            </a:r>
          </a:p>
          <a:p>
            <a:r>
              <a:rPr lang="en-GB" dirty="0">
                <a:latin typeface="Arial"/>
                <a:ea typeface="Arial"/>
                <a:cs typeface="Arial"/>
                <a:sym typeface="Arial"/>
              </a:rPr>
              <a:t>email: aboozar.taherkhani</a:t>
            </a:r>
            <a:r>
              <a:rPr lang="en-GB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@dmu.ac.uk</a:t>
            </a:r>
            <a:endParaRPr lang="en-GB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468E6268-AD18-4ACD-812D-5E59948AB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68" y="0"/>
            <a:ext cx="3312368" cy="16561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Sonar Model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36576" y="1988832"/>
          <a:ext cx="8331200" cy="47201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 flipV="1">
            <a:off x="2864768" y="4365104"/>
            <a:ext cx="3384376" cy="1080120"/>
          </a:xfrm>
          <a:prstGeom prst="line">
            <a:avLst/>
          </a:prstGeom>
          <a:ln w="38100">
            <a:solidFill>
              <a:srgbClr val="03E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432720" y="4941168"/>
            <a:ext cx="936104" cy="936104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6177136" y="4221112"/>
            <a:ext cx="216000" cy="216000"/>
          </a:xfrm>
          <a:prstGeom prst="ellipse">
            <a:avLst/>
          </a:prstGeom>
          <a:solidFill>
            <a:srgbClr val="03E92F"/>
          </a:solidFill>
          <a:ln>
            <a:solidFill>
              <a:srgbClr val="03E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>
            <a:endCxn id="6" idx="7"/>
          </p:cNvCxnSpPr>
          <p:nvPr/>
        </p:nvCxnSpPr>
        <p:spPr>
          <a:xfrm rot="5400000" flipH="1" flipV="1">
            <a:off x="2864768" y="5078258"/>
            <a:ext cx="366967" cy="3669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77136" y="3717032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61112" y="4839543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3" name="Oval 12"/>
          <p:cNvSpPr/>
          <p:nvPr/>
        </p:nvSpPr>
        <p:spPr>
          <a:xfrm>
            <a:off x="5745088" y="4797152"/>
            <a:ext cx="216000" cy="216000"/>
          </a:xfrm>
          <a:prstGeom prst="ellipse">
            <a:avLst/>
          </a:prstGeom>
          <a:solidFill>
            <a:srgbClr val="03E92F"/>
          </a:solidFill>
          <a:ln>
            <a:solidFill>
              <a:srgbClr val="03E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</a:rPr>
              <a:t>We need a model of a sonar sensor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</a:rPr>
              <a:t>But what should its properties be?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Sonar Model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</a:rPr>
              <a:t>We need a model of a sonar sensor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</a:rPr>
              <a:t>But what should its properties be?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</a:rPr>
              <a:t>Region 1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</a:rPr>
              <a:t>The area immediately around the sonar reading 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</a:rPr>
              <a:t>Grid squares in this area have a probability of 1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</a:rPr>
              <a:t>To mark the obstacle taking into account: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</a:rPr>
              <a:t>Uncertainty in the </a:t>
            </a:r>
            <a:r>
              <a:rPr lang="en-US" b="1" dirty="0">
                <a:latin typeface="+mj-lt"/>
              </a:rPr>
              <a:t>distance reading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</a:rPr>
              <a:t>Uncertainty in </a:t>
            </a:r>
            <a:r>
              <a:rPr lang="en-US" b="1" dirty="0">
                <a:latin typeface="+mj-lt"/>
              </a:rPr>
              <a:t>angle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Sonar Model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</a:rPr>
              <a:t>Simplest model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Sonar Model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36576" y="1988832"/>
          <a:ext cx="8331200" cy="47201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flipV="1">
            <a:off x="2864768" y="4365104"/>
            <a:ext cx="3384376" cy="1080120"/>
          </a:xfrm>
          <a:prstGeom prst="line">
            <a:avLst/>
          </a:prstGeom>
          <a:ln w="38100">
            <a:solidFill>
              <a:srgbClr val="03E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432720" y="4941168"/>
            <a:ext cx="936104" cy="936104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6177136" y="4221112"/>
            <a:ext cx="216000" cy="216000"/>
          </a:xfrm>
          <a:prstGeom prst="ellipse">
            <a:avLst/>
          </a:prstGeom>
          <a:solidFill>
            <a:srgbClr val="03E92F"/>
          </a:solidFill>
          <a:ln>
            <a:solidFill>
              <a:srgbClr val="03E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rot="5400000" flipH="1" flipV="1">
            <a:off x="2864768" y="5078258"/>
            <a:ext cx="366967" cy="3669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21415860">
            <a:off x="3409757" y="5189407"/>
            <a:ext cx="4176464" cy="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952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8" name="Rectangle 17"/>
          <p:cNvSpPr/>
          <p:nvPr/>
        </p:nvSpPr>
        <p:spPr>
          <a:xfrm rot="19362821">
            <a:off x="2942028" y="4045976"/>
            <a:ext cx="4176464" cy="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952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9" name="Arc 18"/>
          <p:cNvSpPr/>
          <p:nvPr/>
        </p:nvSpPr>
        <p:spPr>
          <a:xfrm rot="1923754">
            <a:off x="4303141" y="2668184"/>
            <a:ext cx="3494524" cy="3254184"/>
          </a:xfrm>
          <a:prstGeom prst="arc">
            <a:avLst>
              <a:gd name="adj1" fmla="val 15701882"/>
              <a:gd name="adj2" fmla="val 2125192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c 19"/>
          <p:cNvSpPr/>
          <p:nvPr/>
        </p:nvSpPr>
        <p:spPr>
          <a:xfrm rot="2352505">
            <a:off x="3032390" y="2939538"/>
            <a:ext cx="3818796" cy="3556154"/>
          </a:xfrm>
          <a:prstGeom prst="arc">
            <a:avLst>
              <a:gd name="adj1" fmla="val 16083955"/>
              <a:gd name="adj2" fmla="val 200528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c 20"/>
          <p:cNvSpPr/>
          <p:nvPr/>
        </p:nvSpPr>
        <p:spPr>
          <a:xfrm rot="2266631">
            <a:off x="2979417" y="3485301"/>
            <a:ext cx="3029966" cy="2821576"/>
          </a:xfrm>
          <a:prstGeom prst="arc">
            <a:avLst>
              <a:gd name="adj1" fmla="val 16259955"/>
              <a:gd name="adj2" fmla="val 199188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5464114" y="3068960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33120" y="2636912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32920" y="3975447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4898936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</a:rPr>
              <a:t>The area in between the sonar and obstacle should be free of obstacles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</a:rPr>
              <a:t>Grid squares in this area have a probability of 0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</a:rPr>
              <a:t>This is region 2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</a:rPr>
              <a:t>The area in on the other side of obstacle we have no knowledge of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</a:rPr>
              <a:t>Grid squares in this area have a probability of 0.5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</a:rPr>
              <a:t>This is region 3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Sonar Model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</a:rPr>
              <a:t>Simplest model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Sonar Model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36576" y="1988832"/>
          <a:ext cx="8331200" cy="47201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flipV="1">
            <a:off x="2864768" y="4365104"/>
            <a:ext cx="3384376" cy="1080120"/>
          </a:xfrm>
          <a:prstGeom prst="line">
            <a:avLst/>
          </a:prstGeom>
          <a:ln w="38100">
            <a:solidFill>
              <a:srgbClr val="03E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432720" y="4941168"/>
            <a:ext cx="936104" cy="936104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6177136" y="4221112"/>
            <a:ext cx="216000" cy="216000"/>
          </a:xfrm>
          <a:prstGeom prst="ellipse">
            <a:avLst/>
          </a:prstGeom>
          <a:solidFill>
            <a:srgbClr val="03E92F"/>
          </a:solidFill>
          <a:ln>
            <a:solidFill>
              <a:srgbClr val="03E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rot="5400000" flipH="1" flipV="1">
            <a:off x="2864768" y="5078258"/>
            <a:ext cx="366967" cy="3669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21415860">
            <a:off x="3409757" y="5189407"/>
            <a:ext cx="4176464" cy="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952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8" name="Rectangle 17"/>
          <p:cNvSpPr/>
          <p:nvPr/>
        </p:nvSpPr>
        <p:spPr>
          <a:xfrm rot="19362821">
            <a:off x="2942028" y="4045976"/>
            <a:ext cx="4176464" cy="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952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9" name="Arc 18"/>
          <p:cNvSpPr/>
          <p:nvPr/>
        </p:nvSpPr>
        <p:spPr>
          <a:xfrm rot="1923754">
            <a:off x="4303141" y="2668184"/>
            <a:ext cx="3494524" cy="3254184"/>
          </a:xfrm>
          <a:prstGeom prst="arc">
            <a:avLst>
              <a:gd name="adj1" fmla="val 15701882"/>
              <a:gd name="adj2" fmla="val 2125192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c 19"/>
          <p:cNvSpPr/>
          <p:nvPr/>
        </p:nvSpPr>
        <p:spPr>
          <a:xfrm rot="2352505">
            <a:off x="3032390" y="2939538"/>
            <a:ext cx="3818796" cy="3556154"/>
          </a:xfrm>
          <a:prstGeom prst="arc">
            <a:avLst>
              <a:gd name="adj1" fmla="val 16083955"/>
              <a:gd name="adj2" fmla="val 200528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c 20"/>
          <p:cNvSpPr/>
          <p:nvPr/>
        </p:nvSpPr>
        <p:spPr>
          <a:xfrm rot="2266631">
            <a:off x="2979417" y="3485301"/>
            <a:ext cx="3029966" cy="2821576"/>
          </a:xfrm>
          <a:prstGeom prst="arc">
            <a:avLst>
              <a:gd name="adj1" fmla="val 16259955"/>
              <a:gd name="adj2" fmla="val 199188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5464114" y="3068960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33120" y="2636912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32920" y="3975447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36576" y="2137871"/>
          <a:ext cx="8331200" cy="47201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</a:rPr>
              <a:t>Simplest model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Sonar Model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864768" y="4365104"/>
            <a:ext cx="3384376" cy="1080120"/>
          </a:xfrm>
          <a:prstGeom prst="line">
            <a:avLst/>
          </a:prstGeom>
          <a:ln w="38100">
            <a:solidFill>
              <a:srgbClr val="03E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432720" y="4941168"/>
            <a:ext cx="936104" cy="936104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6177136" y="4221112"/>
            <a:ext cx="216000" cy="216000"/>
          </a:xfrm>
          <a:prstGeom prst="ellipse">
            <a:avLst/>
          </a:prstGeom>
          <a:solidFill>
            <a:srgbClr val="03E92F"/>
          </a:solidFill>
          <a:ln>
            <a:solidFill>
              <a:srgbClr val="03E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rot="5400000" flipH="1" flipV="1">
            <a:off x="2864768" y="5078258"/>
            <a:ext cx="366967" cy="3669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21415860">
            <a:off x="3409757" y="5189407"/>
            <a:ext cx="4176464" cy="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952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8" name="Rectangle 17"/>
          <p:cNvSpPr/>
          <p:nvPr/>
        </p:nvSpPr>
        <p:spPr>
          <a:xfrm rot="19362821">
            <a:off x="2942028" y="4045976"/>
            <a:ext cx="4176464" cy="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952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9" name="Arc 18"/>
          <p:cNvSpPr/>
          <p:nvPr/>
        </p:nvSpPr>
        <p:spPr>
          <a:xfrm rot="1923754">
            <a:off x="4303141" y="2668184"/>
            <a:ext cx="3494524" cy="3254184"/>
          </a:xfrm>
          <a:prstGeom prst="arc">
            <a:avLst>
              <a:gd name="adj1" fmla="val 15701882"/>
              <a:gd name="adj2" fmla="val 2125192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c 19"/>
          <p:cNvSpPr/>
          <p:nvPr/>
        </p:nvSpPr>
        <p:spPr>
          <a:xfrm rot="2352505">
            <a:off x="3032390" y="2939538"/>
            <a:ext cx="3818796" cy="3556154"/>
          </a:xfrm>
          <a:prstGeom prst="arc">
            <a:avLst>
              <a:gd name="adj1" fmla="val 16083955"/>
              <a:gd name="adj2" fmla="val 200528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c 20"/>
          <p:cNvSpPr/>
          <p:nvPr/>
        </p:nvSpPr>
        <p:spPr>
          <a:xfrm rot="2266631">
            <a:off x="2979417" y="3485301"/>
            <a:ext cx="3029966" cy="2821576"/>
          </a:xfrm>
          <a:prstGeom prst="arc">
            <a:avLst>
              <a:gd name="adj1" fmla="val 16259955"/>
              <a:gd name="adj2" fmla="val 199188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5464114" y="3068960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33120" y="2636912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32920" y="3975447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</a:rPr>
              <a:t>Simplest model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Sonar Model</a:t>
            </a:r>
          </a:p>
        </p:txBody>
      </p:sp>
      <p:cxnSp>
        <p:nvCxnSpPr>
          <p:cNvPr id="26" name="Straight Connector 25"/>
          <p:cNvCxnSpPr/>
          <p:nvPr/>
        </p:nvCxnSpPr>
        <p:spPr>
          <a:xfrm rot="5400000" flipH="1" flipV="1">
            <a:off x="560512" y="3645024"/>
            <a:ext cx="2304256" cy="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568624" y="4725144"/>
            <a:ext cx="5544616" cy="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24608" y="2060848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41232" y="4869160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Dist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448944" y="2636912"/>
            <a:ext cx="720080" cy="20882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5169024" y="3717032"/>
            <a:ext cx="1008112" cy="100811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1287650" y="2420888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87650" y="4509120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92960" y="4767535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36122" y="4767535"/>
            <a:ext cx="3529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  <a:p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2936776" y="4767535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</a:rPr>
              <a:t>Improving this model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Sonar Model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36576" y="1988832"/>
          <a:ext cx="8331200" cy="47201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flipV="1">
            <a:off x="2864768" y="4365104"/>
            <a:ext cx="3384376" cy="1080120"/>
          </a:xfrm>
          <a:prstGeom prst="line">
            <a:avLst/>
          </a:prstGeom>
          <a:ln w="38100">
            <a:solidFill>
              <a:srgbClr val="03E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432720" y="4941168"/>
            <a:ext cx="936104" cy="936104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6177136" y="4221112"/>
            <a:ext cx="216000" cy="216000"/>
          </a:xfrm>
          <a:prstGeom prst="ellipse">
            <a:avLst/>
          </a:prstGeom>
          <a:solidFill>
            <a:srgbClr val="03E92F"/>
          </a:solidFill>
          <a:ln>
            <a:solidFill>
              <a:srgbClr val="03E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rot="5400000" flipH="1" flipV="1">
            <a:off x="2864768" y="5078258"/>
            <a:ext cx="366967" cy="3669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21415860">
            <a:off x="3409757" y="5189407"/>
            <a:ext cx="4176464" cy="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952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8" name="Rectangle 17"/>
          <p:cNvSpPr/>
          <p:nvPr/>
        </p:nvSpPr>
        <p:spPr>
          <a:xfrm rot="19362821">
            <a:off x="2942028" y="4045976"/>
            <a:ext cx="4176464" cy="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952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9" name="Arc 18"/>
          <p:cNvSpPr/>
          <p:nvPr/>
        </p:nvSpPr>
        <p:spPr>
          <a:xfrm rot="1923754">
            <a:off x="4303141" y="2668184"/>
            <a:ext cx="3494524" cy="3254184"/>
          </a:xfrm>
          <a:prstGeom prst="arc">
            <a:avLst>
              <a:gd name="adj1" fmla="val 15701882"/>
              <a:gd name="adj2" fmla="val 2125192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c 19"/>
          <p:cNvSpPr/>
          <p:nvPr/>
        </p:nvSpPr>
        <p:spPr>
          <a:xfrm rot="2352505">
            <a:off x="3032390" y="2939538"/>
            <a:ext cx="3818796" cy="3556154"/>
          </a:xfrm>
          <a:prstGeom prst="arc">
            <a:avLst>
              <a:gd name="adj1" fmla="val 16083955"/>
              <a:gd name="adj2" fmla="val 200528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c 20"/>
          <p:cNvSpPr/>
          <p:nvPr/>
        </p:nvSpPr>
        <p:spPr>
          <a:xfrm rot="2266631">
            <a:off x="2979417" y="3485301"/>
            <a:ext cx="3029966" cy="2821576"/>
          </a:xfrm>
          <a:prstGeom prst="arc">
            <a:avLst>
              <a:gd name="adj1" fmla="val 16259955"/>
              <a:gd name="adj2" fmla="val 199188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5464114" y="3068960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33120" y="2636912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32920" y="3975447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25" name="Arc 24"/>
          <p:cNvSpPr/>
          <p:nvPr/>
        </p:nvSpPr>
        <p:spPr>
          <a:xfrm rot="1923754">
            <a:off x="4677678" y="2452160"/>
            <a:ext cx="3494524" cy="3254184"/>
          </a:xfrm>
          <a:prstGeom prst="arc">
            <a:avLst>
              <a:gd name="adj1" fmla="val 15701882"/>
              <a:gd name="adj2" fmla="val 18724840"/>
            </a:avLst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7617296" y="2607295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Tend to 0.5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961112" y="5301208"/>
            <a:ext cx="792088" cy="72008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17096" y="5445224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Tend to 0.5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</a:rPr>
              <a:t>More complex model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Sonar Model</a:t>
            </a:r>
          </a:p>
        </p:txBody>
      </p:sp>
      <p:cxnSp>
        <p:nvCxnSpPr>
          <p:cNvPr id="26" name="Straight Connector 25"/>
          <p:cNvCxnSpPr/>
          <p:nvPr/>
        </p:nvCxnSpPr>
        <p:spPr>
          <a:xfrm rot="5400000" flipH="1" flipV="1">
            <a:off x="560512" y="3645024"/>
            <a:ext cx="2304256" cy="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568624" y="4725144"/>
            <a:ext cx="5544616" cy="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24608" y="2060848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41232" y="4869160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Dist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87650" y="2420888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87650" y="4509120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92960" y="4767535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36122" y="4767535"/>
            <a:ext cx="3529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  <a:p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2936776" y="4767535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6" name="Freeform 15"/>
          <p:cNvSpPr/>
          <p:nvPr/>
        </p:nvSpPr>
        <p:spPr>
          <a:xfrm>
            <a:off x="1706252" y="4365104"/>
            <a:ext cx="2743200" cy="348298"/>
          </a:xfrm>
          <a:custGeom>
            <a:avLst/>
            <a:gdLst>
              <a:gd name="connsiteX0" fmla="*/ 0 w 2743200"/>
              <a:gd name="connsiteY0" fmla="*/ 461913 h 461913"/>
              <a:gd name="connsiteX1" fmla="*/ 2743200 w 2743200"/>
              <a:gd name="connsiteY1" fmla="*/ 0 h 46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43200" h="461913">
                <a:moveTo>
                  <a:pt x="0" y="461913"/>
                </a:moveTo>
                <a:cubicBezTo>
                  <a:pt x="1144571" y="322082"/>
                  <a:pt x="2289142" y="182252"/>
                  <a:pt x="2743200" y="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4422743" y="2496532"/>
            <a:ext cx="1742387" cy="2216870"/>
          </a:xfrm>
          <a:custGeom>
            <a:avLst/>
            <a:gdLst>
              <a:gd name="connsiteX0" fmla="*/ 26709 w 1742387"/>
              <a:gd name="connsiteY0" fmla="*/ 1754957 h 2216870"/>
              <a:gd name="connsiteX1" fmla="*/ 26709 w 1742387"/>
              <a:gd name="connsiteY1" fmla="*/ 1698396 h 2216870"/>
              <a:gd name="connsiteX2" fmla="*/ 186964 w 1742387"/>
              <a:gd name="connsiteY2" fmla="*/ 76986 h 2216870"/>
              <a:gd name="connsiteX3" fmla="*/ 752572 w 1742387"/>
              <a:gd name="connsiteY3" fmla="*/ 1236482 h 2216870"/>
              <a:gd name="connsiteX4" fmla="*/ 1506717 w 1742387"/>
              <a:gd name="connsiteY4" fmla="*/ 1773810 h 2216870"/>
              <a:gd name="connsiteX5" fmla="*/ 1742387 w 1742387"/>
              <a:gd name="connsiteY5" fmla="*/ 2216870 h 221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2387" h="2216870">
                <a:moveTo>
                  <a:pt x="26709" y="1754957"/>
                </a:moveTo>
                <a:cubicBezTo>
                  <a:pt x="13354" y="1866507"/>
                  <a:pt x="0" y="1978058"/>
                  <a:pt x="26709" y="1698396"/>
                </a:cubicBezTo>
                <a:cubicBezTo>
                  <a:pt x="53418" y="1418734"/>
                  <a:pt x="65987" y="153972"/>
                  <a:pt x="186964" y="76986"/>
                </a:cubicBezTo>
                <a:cubicBezTo>
                  <a:pt x="307941" y="0"/>
                  <a:pt x="532613" y="953678"/>
                  <a:pt x="752572" y="1236482"/>
                </a:cubicBezTo>
                <a:cubicBezTo>
                  <a:pt x="972531" y="1519286"/>
                  <a:pt x="1341748" y="1610412"/>
                  <a:pt x="1506717" y="1773810"/>
                </a:cubicBezTo>
                <a:cubicBezTo>
                  <a:pt x="1671686" y="1937208"/>
                  <a:pt x="1703109" y="2146169"/>
                  <a:pt x="1742387" y="221687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The occupancy grid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Modeling a sonar sensor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 err="1">
                <a:latin typeface="+mj-lt"/>
              </a:rPr>
              <a:t>Maths</a:t>
            </a:r>
            <a:endParaRPr lang="en-US" sz="28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Implementation details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Overview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</a:rPr>
              <a:t>Some useful functions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Sonar Model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0872" y="5157192"/>
            <a:ext cx="2734744" cy="96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b="5858"/>
          <a:stretch>
            <a:fillRect/>
          </a:stretch>
        </p:blipFill>
        <p:spPr bwMode="auto">
          <a:xfrm>
            <a:off x="2076089" y="1988840"/>
            <a:ext cx="586971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</a:rPr>
              <a:t>Some useful functions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Sonar Model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b="6103"/>
          <a:stretch>
            <a:fillRect/>
          </a:stretch>
        </p:blipFill>
        <p:spPr bwMode="auto">
          <a:xfrm>
            <a:off x="1640632" y="1977808"/>
            <a:ext cx="6624736" cy="332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52052" y="5531322"/>
            <a:ext cx="2544028" cy="994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</a:rPr>
              <a:t>Some useful functions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Sonar Model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b="5859"/>
          <a:stretch>
            <a:fillRect/>
          </a:stretch>
        </p:blipFill>
        <p:spPr bwMode="auto">
          <a:xfrm>
            <a:off x="1580034" y="1902024"/>
            <a:ext cx="6901358" cy="3471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09156" y="5517232"/>
            <a:ext cx="5224164" cy="79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9049C3-F6A7-50F4-7B25-25D9D2CFE4B3}"/>
              </a:ext>
            </a:extLst>
          </p:cNvPr>
          <p:cNvSpPr txBox="1"/>
          <p:nvPr/>
        </p:nvSpPr>
        <p:spPr>
          <a:xfrm>
            <a:off x="2576736" y="505973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E5D9F-2B73-8E9A-44E1-F4F1DC483A6D}"/>
              </a:ext>
            </a:extLst>
          </p:cNvPr>
          <p:cNvSpPr txBox="1"/>
          <p:nvPr/>
        </p:nvSpPr>
        <p:spPr>
          <a:xfrm>
            <a:off x="5004742" y="502372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6D5FB6-3D94-B441-3EE8-D711967C4ACA}"/>
              </a:ext>
            </a:extLst>
          </p:cNvPr>
          <p:cNvSpPr txBox="1"/>
          <p:nvPr/>
        </p:nvSpPr>
        <p:spPr>
          <a:xfrm>
            <a:off x="6177136" y="5028375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CBE13-9B76-3150-8AA0-D527CA622330}"/>
              </a:ext>
            </a:extLst>
          </p:cNvPr>
          <p:cNvSpPr txBox="1"/>
          <p:nvPr/>
        </p:nvSpPr>
        <p:spPr>
          <a:xfrm>
            <a:off x="6897216" y="5074978"/>
            <a:ext cx="35458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3120" y="4728940"/>
            <a:ext cx="3615486" cy="208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</a:rPr>
              <a:t>Some useful functions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Sonar Model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 b="5769"/>
          <a:stretch>
            <a:fillRect/>
          </a:stretch>
        </p:blipFill>
        <p:spPr bwMode="auto">
          <a:xfrm>
            <a:off x="344488" y="1844824"/>
            <a:ext cx="7008420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6D4D86-3210-9B88-356F-844410B27039}"/>
              </a:ext>
            </a:extLst>
          </p:cNvPr>
          <p:cNvSpPr txBox="1"/>
          <p:nvPr/>
        </p:nvSpPr>
        <p:spPr>
          <a:xfrm>
            <a:off x="2576736" y="505973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A5BDA-FC4C-63A2-68C8-C3AC8C04087D}"/>
              </a:ext>
            </a:extLst>
          </p:cNvPr>
          <p:cNvSpPr txBox="1"/>
          <p:nvPr/>
        </p:nvSpPr>
        <p:spPr>
          <a:xfrm>
            <a:off x="4520952" y="5082171"/>
            <a:ext cx="35458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1D7E21-09B0-7569-0DA1-8503A42B6C3D}"/>
              </a:ext>
            </a:extLst>
          </p:cNvPr>
          <p:cNvSpPr txBox="1"/>
          <p:nvPr/>
        </p:nvSpPr>
        <p:spPr>
          <a:xfrm>
            <a:off x="5731147" y="5082170"/>
            <a:ext cx="32733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</a:rPr>
              <a:t>Some useful functions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Sonar Model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-447600" y="558924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 flipV="1">
            <a:off x="560512" y="3356992"/>
            <a:ext cx="2304256" cy="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68624" y="4437112"/>
            <a:ext cx="5544616" cy="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24608" y="177281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41232" y="458112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64968" y="436510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712640" y="3212976"/>
            <a:ext cx="1224136" cy="144016"/>
          </a:xfrm>
          <a:prstGeom prst="line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3980892" y="2744924"/>
            <a:ext cx="1296144" cy="1080120"/>
          </a:xfrm>
          <a:prstGeom prst="line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H="1">
            <a:off x="4844988" y="2960948"/>
            <a:ext cx="936104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5457056" y="3573016"/>
            <a:ext cx="1368152" cy="504056"/>
          </a:xfrm>
          <a:prstGeom prst="line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4088904" y="3789040"/>
            <a:ext cx="14401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0800000">
            <a:off x="2936776" y="3212976"/>
            <a:ext cx="1152128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0800000">
            <a:off x="1280593" y="3068960"/>
            <a:ext cx="3528391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48544" y="278092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584848" y="3861048"/>
            <a:ext cx="142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n-1</a:t>
            </a:r>
            <a:r>
              <a:rPr lang="en-GB" dirty="0"/>
              <a:t>,y</a:t>
            </a:r>
            <a:r>
              <a:rPr lang="en-GB" baseline="-25000" dirty="0"/>
              <a:t>n-1</a:t>
            </a:r>
            <a:r>
              <a:rPr lang="en-GB" dirty="0"/>
              <a:t>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64968" y="2132856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</a:t>
            </a:r>
            <a:r>
              <a:rPr lang="en-GB" dirty="0" err="1"/>
              <a:t>x</a:t>
            </a:r>
            <a:r>
              <a:rPr lang="en-GB" baseline="-25000" dirty="0" err="1"/>
              <a:t>n</a:t>
            </a:r>
            <a:r>
              <a:rPr lang="en-GB" dirty="0" err="1"/>
              <a:t>,y</a:t>
            </a:r>
            <a:r>
              <a:rPr lang="en-GB" baseline="-25000" dirty="0" err="1"/>
              <a:t>n</a:t>
            </a:r>
            <a:r>
              <a:rPr lang="en-GB" dirty="0"/>
              <a:t>)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64768" y="5157192"/>
            <a:ext cx="4283742" cy="774948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</a:rPr>
              <a:t>Example from Murphy page 379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Sonar Model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l="27041" t="33990" r="30435" b="15938"/>
          <a:stretch>
            <a:fillRect/>
          </a:stretch>
        </p:blipFill>
        <p:spPr bwMode="auto">
          <a:xfrm>
            <a:off x="1649104" y="1916832"/>
            <a:ext cx="6607792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</a:rPr>
              <a:t>Example from me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Sonar Model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 l="2751" t="42868" r="4604" b="13151"/>
          <a:stretch>
            <a:fillRect/>
          </a:stretch>
        </p:blipFill>
        <p:spPr bwMode="auto">
          <a:xfrm>
            <a:off x="1352600" y="1916832"/>
            <a:ext cx="720080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</a:rPr>
              <a:t>How to get create a model like this?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</a:rPr>
              <a:t>Use parametric functions</a:t>
            </a: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</a:rPr>
              <a:t>Bell curve</a:t>
            </a: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</a:rPr>
              <a:t>Triangle</a:t>
            </a: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</a:rPr>
              <a:t>Trapezoid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</a:rPr>
              <a:t>Parameters</a:t>
            </a: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</a:rPr>
              <a:t>Angle</a:t>
            </a: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</a:rPr>
              <a:t>Distance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</a:rPr>
              <a:t>Combine these functions and plot in polar space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Sonar Model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</a:rPr>
              <a:t>Example using linear interpolation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</a:rPr>
              <a:t>Use two linear functions of distance for m and e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</a:rPr>
              <a:t>Interpolate across these for angle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Sonar Model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864768" y="4365104"/>
            <a:ext cx="3384376" cy="1080120"/>
          </a:xfrm>
          <a:prstGeom prst="line">
            <a:avLst/>
          </a:prstGeom>
          <a:ln w="38100">
            <a:solidFill>
              <a:srgbClr val="03E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432720" y="4941168"/>
            <a:ext cx="936104" cy="936104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6177136" y="4221112"/>
            <a:ext cx="216000" cy="216000"/>
          </a:xfrm>
          <a:prstGeom prst="ellipse">
            <a:avLst/>
          </a:prstGeom>
          <a:solidFill>
            <a:srgbClr val="03E92F"/>
          </a:solidFill>
          <a:ln>
            <a:solidFill>
              <a:srgbClr val="03E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rot="5400000" flipH="1" flipV="1">
            <a:off x="2864768" y="5078258"/>
            <a:ext cx="366967" cy="3669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 rot="21415860">
            <a:off x="3409757" y="5189407"/>
            <a:ext cx="4176464" cy="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952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0" name="Rectangle 9"/>
          <p:cNvSpPr/>
          <p:nvPr/>
        </p:nvSpPr>
        <p:spPr>
          <a:xfrm rot="19362821">
            <a:off x="2942028" y="4045976"/>
            <a:ext cx="4176464" cy="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952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1" name="Arc 10"/>
          <p:cNvSpPr/>
          <p:nvPr/>
        </p:nvSpPr>
        <p:spPr>
          <a:xfrm rot="1923754">
            <a:off x="4303141" y="2668184"/>
            <a:ext cx="3494524" cy="3254184"/>
          </a:xfrm>
          <a:prstGeom prst="arc">
            <a:avLst>
              <a:gd name="adj1" fmla="val 15701882"/>
              <a:gd name="adj2" fmla="val 2125192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440832" y="2708920"/>
            <a:ext cx="3096344" cy="23762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584824" y="4590944"/>
            <a:ext cx="2808312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9389363">
            <a:off x="4018090" y="3609571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3000mm</a:t>
            </a:r>
          </a:p>
        </p:txBody>
      </p:sp>
      <p:sp>
        <p:nvSpPr>
          <p:cNvPr id="29" name="TextBox 28"/>
          <p:cNvSpPr txBox="1"/>
          <p:nvPr/>
        </p:nvSpPr>
        <p:spPr>
          <a:xfrm rot="20646742">
            <a:off x="5585481" y="38287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β</a:t>
            </a:r>
            <a:endParaRPr lang="en-GB" dirty="0"/>
          </a:p>
        </p:txBody>
      </p:sp>
      <p:sp>
        <p:nvSpPr>
          <p:cNvPr id="30" name="Arc 29"/>
          <p:cNvSpPr/>
          <p:nvPr/>
        </p:nvSpPr>
        <p:spPr>
          <a:xfrm rot="1620089">
            <a:off x="4549970" y="3832501"/>
            <a:ext cx="1070586" cy="1019280"/>
          </a:xfrm>
          <a:prstGeom prst="arc">
            <a:avLst>
              <a:gd name="adj1" fmla="val 15940556"/>
              <a:gd name="adj2" fmla="val 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 rot="20646742">
            <a:off x="5009419" y="476486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965718" y="3979791"/>
            <a:ext cx="4320480" cy="14401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20483242">
            <a:off x="7661671" y="3543133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</a:p>
        </p:txBody>
      </p:sp>
      <p:sp>
        <p:nvSpPr>
          <p:cNvPr id="35" name="TextBox 34"/>
          <p:cNvSpPr txBox="1"/>
          <p:nvPr/>
        </p:nvSpPr>
        <p:spPr>
          <a:xfrm rot="18885864">
            <a:off x="6433787" y="233162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512840" y="5157192"/>
            <a:ext cx="4104456" cy="2160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585914" y="491155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60469" y="4357478"/>
            <a:ext cx="429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GB" dirty="0"/>
          </a:p>
        </p:txBody>
      </p:sp>
      <p:sp>
        <p:nvSpPr>
          <p:cNvPr id="41" name="Arc 40"/>
          <p:cNvSpPr/>
          <p:nvPr/>
        </p:nvSpPr>
        <p:spPr>
          <a:xfrm rot="1620089">
            <a:off x="5804515" y="4155184"/>
            <a:ext cx="1297798" cy="1329862"/>
          </a:xfrm>
          <a:prstGeom prst="arc">
            <a:avLst>
              <a:gd name="adj1" fmla="val 15940556"/>
              <a:gd name="adj2" fmla="val 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</a:rPr>
              <a:t>Function m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/>
              <a:t>Points = {(0,0),(max(0,d-150),0.25), (d,1.0), (min(d+150,3000),0.5), (3000,0.5)}</a:t>
            </a: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Sonar Model</a:t>
            </a:r>
          </a:p>
        </p:txBody>
      </p:sp>
      <p:cxnSp>
        <p:nvCxnSpPr>
          <p:cNvPr id="26" name="Straight Connector 25"/>
          <p:cNvCxnSpPr/>
          <p:nvPr/>
        </p:nvCxnSpPr>
        <p:spPr>
          <a:xfrm rot="5400000" flipH="1" flipV="1">
            <a:off x="560512" y="3356992"/>
            <a:ext cx="2304256" cy="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568624" y="4437112"/>
            <a:ext cx="5544616" cy="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24608" y="1772816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41232" y="4149080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Dist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87650" y="2132856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87650" y="4221088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48944" y="44795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55313" y="4479503"/>
            <a:ext cx="8579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3000</a:t>
            </a:r>
          </a:p>
          <a:p>
            <a:endParaRPr lang="en-GB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712640" y="3933056"/>
            <a:ext cx="2664296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3692860" y="3032956"/>
            <a:ext cx="1584176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4268924" y="2744924"/>
            <a:ext cx="936104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>
            <a:off x="4880992" y="3356992"/>
            <a:ext cx="1656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38" idx="0"/>
          </p:cNvCxnSpPr>
          <p:nvPr/>
        </p:nvCxnSpPr>
        <p:spPr>
          <a:xfrm rot="16200000" flipH="1">
            <a:off x="3544287" y="3397553"/>
            <a:ext cx="2130623" cy="3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>
          <a:xfrm>
            <a:off x="4871749" y="3356993"/>
            <a:ext cx="9242" cy="1152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6200000" flipH="1">
            <a:off x="4088905" y="4221088"/>
            <a:ext cx="57606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6200000" flipH="1">
            <a:off x="5961112" y="3933057"/>
            <a:ext cx="11521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5ABB378-085F-49D1-871D-7C8BEA4D155D}"/>
              </a:ext>
            </a:extLst>
          </p:cNvPr>
          <p:cNvCxnSpPr>
            <a:cxnSpLocks/>
          </p:cNvCxnSpPr>
          <p:nvPr/>
        </p:nvCxnSpPr>
        <p:spPr>
          <a:xfrm flipH="1">
            <a:off x="4376936" y="4293096"/>
            <a:ext cx="2520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E685C35-55E5-4DB5-BA92-51E5D1366FF9}"/>
              </a:ext>
            </a:extLst>
          </p:cNvPr>
          <p:cNvSpPr txBox="1"/>
          <p:nvPr/>
        </p:nvSpPr>
        <p:spPr>
          <a:xfrm>
            <a:off x="4340932" y="4083750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150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D11937-EE43-4FE3-B9D0-BDE0DB189E26}"/>
              </a:ext>
            </a:extLst>
          </p:cNvPr>
          <p:cNvCxnSpPr/>
          <p:nvPr/>
        </p:nvCxnSpPr>
        <p:spPr>
          <a:xfrm flipH="1">
            <a:off x="1712640" y="3933056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1CF09B4-567A-4F28-951A-F3FBA65A45FF}"/>
              </a:ext>
            </a:extLst>
          </p:cNvPr>
          <p:cNvSpPr txBox="1"/>
          <p:nvPr/>
        </p:nvSpPr>
        <p:spPr>
          <a:xfrm>
            <a:off x="1273228" y="3813717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0.25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F2F8DA-E1C1-4904-B1C1-B66B6DA42233}"/>
              </a:ext>
            </a:extLst>
          </p:cNvPr>
          <p:cNvCxnSpPr>
            <a:cxnSpLocks/>
          </p:cNvCxnSpPr>
          <p:nvPr/>
        </p:nvCxnSpPr>
        <p:spPr>
          <a:xfrm flipH="1">
            <a:off x="1712640" y="3356991"/>
            <a:ext cx="31683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03FBD05-0594-412A-B3DD-0E12EA706AC6}"/>
              </a:ext>
            </a:extLst>
          </p:cNvPr>
          <p:cNvSpPr txBox="1"/>
          <p:nvPr/>
        </p:nvSpPr>
        <p:spPr>
          <a:xfrm>
            <a:off x="1314774" y="3205318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0.5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scattergram in the previous lesson is binary:</a:t>
            </a:r>
          </a:p>
          <a:p>
            <a:pPr lvl="1"/>
            <a:r>
              <a:rPr lang="en-GB" dirty="0"/>
              <a:t>A point in space is either occupied or not</a:t>
            </a:r>
          </a:p>
          <a:p>
            <a:r>
              <a:rPr lang="en-GB" dirty="0"/>
              <a:t>Range readings are </a:t>
            </a:r>
            <a:r>
              <a:rPr lang="en-GB" dirty="0" err="1"/>
              <a:t>determenestics</a:t>
            </a:r>
            <a:endParaRPr lang="en-GB" dirty="0"/>
          </a:p>
          <a:p>
            <a:r>
              <a:rPr lang="en-GB" dirty="0"/>
              <a:t>However there are uncertainties:</a:t>
            </a:r>
          </a:p>
          <a:p>
            <a:pPr lvl="1"/>
            <a:r>
              <a:rPr lang="en-GB" dirty="0"/>
              <a:t>Wind</a:t>
            </a:r>
          </a:p>
          <a:p>
            <a:pPr lvl="1"/>
            <a:r>
              <a:rPr lang="en-GB" dirty="0"/>
              <a:t>Humidity</a:t>
            </a:r>
          </a:p>
          <a:p>
            <a:pPr lvl="1"/>
            <a:r>
              <a:rPr lang="en-GB" dirty="0"/>
              <a:t>Obstacle material properties</a:t>
            </a:r>
          </a:p>
          <a:p>
            <a:r>
              <a:rPr lang="en-GB" dirty="0"/>
              <a:t>Occupancy grids attempt to mitigate some of these </a:t>
            </a:r>
            <a:r>
              <a:rPr lang="en-GB" dirty="0" err="1"/>
              <a:t>uncertainities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Occupancy Grid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</a:rPr>
              <a:t>Function e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/>
              <a:t>Points = {(0,0.4),(max(0,d-150),0.5), (d,0.6), (min(d+150,3000),0.5), (3000,0.5)}</a:t>
            </a: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Sonar Model</a:t>
            </a:r>
          </a:p>
        </p:txBody>
      </p:sp>
      <p:cxnSp>
        <p:nvCxnSpPr>
          <p:cNvPr id="26" name="Straight Connector 25"/>
          <p:cNvCxnSpPr/>
          <p:nvPr/>
        </p:nvCxnSpPr>
        <p:spPr>
          <a:xfrm rot="5400000" flipH="1" flipV="1">
            <a:off x="560512" y="3356992"/>
            <a:ext cx="2304256" cy="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568624" y="4437112"/>
            <a:ext cx="5544616" cy="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24608" y="1772816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41232" y="4191471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Dist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87650" y="2132856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87650" y="4221088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54400" y="44795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55313" y="4479503"/>
            <a:ext cx="8579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3000</a:t>
            </a:r>
          </a:p>
          <a:p>
            <a:endParaRPr lang="en-GB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712640" y="3356992"/>
            <a:ext cx="2664296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4340932" y="3104964"/>
            <a:ext cx="288032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4592960" y="3068960"/>
            <a:ext cx="288032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>
            <a:off x="4880992" y="3356992"/>
            <a:ext cx="1656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38" idx="0"/>
          </p:cNvCxnSpPr>
          <p:nvPr/>
        </p:nvCxnSpPr>
        <p:spPr>
          <a:xfrm rot="16200000" flipH="1">
            <a:off x="3909783" y="3757594"/>
            <a:ext cx="1410542" cy="33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6200000" flipH="1">
            <a:off x="4304926" y="3933056"/>
            <a:ext cx="11521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6200000" flipH="1">
            <a:off x="3800873" y="3933054"/>
            <a:ext cx="1152128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6200000" flipH="1">
            <a:off x="5961112" y="3933057"/>
            <a:ext cx="11521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E130C9D-CC66-4BB7-BFF7-625FCA907335}"/>
              </a:ext>
            </a:extLst>
          </p:cNvPr>
          <p:cNvSpPr txBox="1"/>
          <p:nvPr/>
        </p:nvSpPr>
        <p:spPr>
          <a:xfrm>
            <a:off x="1248117" y="3620269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0.4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17F632A-631C-4F5E-94A5-9F8C1D4B5053}"/>
              </a:ext>
            </a:extLst>
          </p:cNvPr>
          <p:cNvCxnSpPr>
            <a:cxnSpLocks/>
          </p:cNvCxnSpPr>
          <p:nvPr/>
        </p:nvCxnSpPr>
        <p:spPr>
          <a:xfrm flipH="1">
            <a:off x="1712641" y="3068960"/>
            <a:ext cx="28803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0E3133E-6301-451A-8AF8-5862872352C3}"/>
              </a:ext>
            </a:extLst>
          </p:cNvPr>
          <p:cNvSpPr txBox="1"/>
          <p:nvPr/>
        </p:nvSpPr>
        <p:spPr>
          <a:xfrm>
            <a:off x="1248117" y="2941925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0.6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 Cartesian Co-</a:t>
            </a:r>
            <a:r>
              <a:rPr lang="en-GB" dirty="0" err="1"/>
              <a:t>ord</a:t>
            </a:r>
            <a:r>
              <a:rPr lang="en-GB" dirty="0"/>
              <a:t> Space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6410" t="25154" r="27482" b="12011"/>
          <a:stretch>
            <a:fillRect/>
          </a:stretch>
        </p:blipFill>
        <p:spPr bwMode="auto">
          <a:xfrm>
            <a:off x="786662" y="1420103"/>
            <a:ext cx="8332676" cy="5613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Occupancy Grid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Divide mapping area into a grid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36576" y="1988832"/>
          <a:ext cx="8331200" cy="47201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Occupancy Grid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Grid size is proportional to computational complexity:</a:t>
            </a:r>
          </a:p>
          <a:p>
            <a:pPr lvl="1"/>
            <a:r>
              <a:rPr lang="en-GB" dirty="0"/>
              <a:t>How big is the area you are working in?</a:t>
            </a:r>
          </a:p>
          <a:p>
            <a:pPr lvl="2"/>
            <a:r>
              <a:rPr lang="en-GB" dirty="0"/>
              <a:t>5m X 5m</a:t>
            </a:r>
          </a:p>
          <a:p>
            <a:pPr lvl="1"/>
            <a:r>
              <a:rPr lang="en-GB" dirty="0"/>
              <a:t>Let a grid square cover 5cm X 5cm area</a:t>
            </a:r>
          </a:p>
          <a:p>
            <a:pPr lvl="2"/>
            <a:r>
              <a:rPr lang="en-GB" dirty="0"/>
              <a:t>100 x 100 squares</a:t>
            </a:r>
          </a:p>
          <a:p>
            <a:pPr lvl="2"/>
            <a:r>
              <a:rPr lang="en-GB" dirty="0"/>
              <a:t>10000 squares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Occupancy Grid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</a:t>
            </a:r>
            <a:r>
              <a:rPr lang="en-GB" u="sng" dirty="0"/>
              <a:t>each grid square </a:t>
            </a:r>
            <a:r>
              <a:rPr lang="en-GB" dirty="0"/>
              <a:t>represents </a:t>
            </a:r>
            <a:r>
              <a:rPr lang="en-GB" u="sng" dirty="0"/>
              <a:t>an area </a:t>
            </a:r>
            <a:r>
              <a:rPr lang="en-GB" dirty="0"/>
              <a:t>of some size</a:t>
            </a:r>
          </a:p>
          <a:p>
            <a:r>
              <a:rPr lang="en-GB" dirty="0"/>
              <a:t>Each square is assigned a probability</a:t>
            </a:r>
          </a:p>
          <a:p>
            <a:r>
              <a:rPr lang="en-GB" dirty="0"/>
              <a:t>This is the probability that the square is occupied</a:t>
            </a:r>
          </a:p>
          <a:p>
            <a:pPr lvl="1"/>
            <a:r>
              <a:rPr lang="en-GB" dirty="0"/>
              <a:t>0 = definitely not occupied (white)</a:t>
            </a:r>
          </a:p>
          <a:p>
            <a:pPr lvl="1"/>
            <a:r>
              <a:rPr lang="en-GB" dirty="0"/>
              <a:t>1 = definitely occupied (black)</a:t>
            </a:r>
          </a:p>
          <a:p>
            <a:pPr lvl="1"/>
            <a:r>
              <a:rPr lang="en-GB" dirty="0"/>
              <a:t>0.5 = Equal chance of being occupied or unoccupied (grey)</a:t>
            </a:r>
          </a:p>
          <a:p>
            <a:r>
              <a:rPr lang="en-GB" dirty="0"/>
              <a:t>All squares are initialised to 0.5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Occupancy Grid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Initial occupancy grid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36576" y="1988832"/>
          <a:ext cx="8331200" cy="47201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Occupancy Grid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But how do we update it?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36576" y="1988832"/>
          <a:ext cx="8331200" cy="47201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5223"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 flipV="1">
            <a:off x="2864768" y="4365104"/>
            <a:ext cx="3384376" cy="1080120"/>
          </a:xfrm>
          <a:prstGeom prst="line">
            <a:avLst/>
          </a:prstGeom>
          <a:ln w="38100">
            <a:solidFill>
              <a:srgbClr val="03E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432720" y="4941168"/>
            <a:ext cx="936104" cy="936104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6177136" y="4221112"/>
            <a:ext cx="216000" cy="216000"/>
          </a:xfrm>
          <a:prstGeom prst="ellipse">
            <a:avLst/>
          </a:prstGeom>
          <a:solidFill>
            <a:srgbClr val="03E92F"/>
          </a:solidFill>
          <a:ln>
            <a:solidFill>
              <a:srgbClr val="03E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 rot="20417418">
            <a:off x="3522091" y="416015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Sonar reading</a:t>
            </a:r>
          </a:p>
        </p:txBody>
      </p:sp>
      <p:cxnSp>
        <p:nvCxnSpPr>
          <p:cNvPr id="9" name="Straight Connector 8"/>
          <p:cNvCxnSpPr>
            <a:endCxn id="6" idx="7"/>
          </p:cNvCxnSpPr>
          <p:nvPr/>
        </p:nvCxnSpPr>
        <p:spPr>
          <a:xfrm rot="5400000" flipH="1" flipV="1">
            <a:off x="2864768" y="5078258"/>
            <a:ext cx="366967" cy="3669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</a:rPr>
              <a:t>Why do we need a sonar model?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</a:rPr>
              <a:t>Readings are inaccurate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</a:rPr>
              <a:t>Say we get a reading at (22.2,43.2) at a heading 70</a:t>
            </a:r>
            <a:r>
              <a:rPr lang="en-US" dirty="0">
                <a:latin typeface="+mj-lt"/>
                <a:sym typeface="Symbol"/>
              </a:rPr>
              <a:t>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  <a:sym typeface="Symbol"/>
              </a:rPr>
              <a:t>A probabilistic model of the sonar allows us to model the inaccuracies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  <a:sym typeface="Symbol"/>
              </a:rPr>
              <a:t>We can ask the questions like:</a:t>
            </a: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  <a:sym typeface="Symbol"/>
              </a:rPr>
              <a:t>Given the reading, what is the probability that there is an obstacle at (21.2,42.1)?</a:t>
            </a: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dirty="0">
              <a:latin typeface="+mj-lt"/>
              <a:sym typeface="Symbol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  <a:sym typeface="Symbol"/>
              </a:rPr>
              <a:t>General question: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dirty="0">
                <a:latin typeface="+mj-lt"/>
                <a:sym typeface="Symbol"/>
              </a:rPr>
              <a:t>Given the potential for uncertainty in the sonar reading at P what do I know about Q?</a:t>
            </a: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Sonar Model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2771F4AF69174D82B38EF03E8CBE14" ma:contentTypeVersion="10" ma:contentTypeDescription="Create a new document." ma:contentTypeScope="" ma:versionID="e667e74f83f4260b0e7e236d5706e9f5">
  <xsd:schema xmlns:xsd="http://www.w3.org/2001/XMLSchema" xmlns:xs="http://www.w3.org/2001/XMLSchema" xmlns:p="http://schemas.microsoft.com/office/2006/metadata/properties" xmlns:ns3="577b542d-e0d5-4055-9832-63eea4b82505" xmlns:ns4="a8035ec4-5048-4597-971f-fd2dbf5e36b4" targetNamespace="http://schemas.microsoft.com/office/2006/metadata/properties" ma:root="true" ma:fieldsID="e7c7d76f22b515418daad65e0c1d9b64" ns3:_="" ns4:_="">
    <xsd:import namespace="577b542d-e0d5-4055-9832-63eea4b82505"/>
    <xsd:import namespace="a8035ec4-5048-4597-971f-fd2dbf5e36b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7b542d-e0d5-4055-9832-63eea4b825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035ec4-5048-4597-971f-fd2dbf5e3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31D121-5595-4427-AD05-27A699AB63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7b542d-e0d5-4055-9832-63eea4b82505"/>
    <ds:schemaRef ds:uri="a8035ec4-5048-4597-971f-fd2dbf5e3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35DA8-7B06-4CAA-97C2-D2D7F4146B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DE8E8A-3F5D-4CE4-BEE2-B3CBDB09F125}">
  <ds:schemaRefs>
    <ds:schemaRef ds:uri="http://schemas.microsoft.com/office/infopath/2007/PartnerControls"/>
    <ds:schemaRef ds:uri="http://purl.org/dc/terms/"/>
    <ds:schemaRef ds:uri="577b542d-e0d5-4055-9832-63eea4b82505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a8035ec4-5048-4597-971f-fd2dbf5e36b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4956</TotalTime>
  <Words>702</Words>
  <Application>Microsoft Office PowerPoint</Application>
  <PresentationFormat>A4 Paper (210x297 mm)</PresentationFormat>
  <Paragraphs>205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Lucida Sans Unicode</vt:lpstr>
      <vt:lpstr>Tahoma</vt:lpstr>
      <vt:lpstr>Times New Roman</vt:lpstr>
      <vt:lpstr>Verdana</vt:lpstr>
      <vt:lpstr>Wingdings 2</vt:lpstr>
      <vt:lpstr>Wingdings 3</vt:lpstr>
      <vt:lpstr>Concourse</vt:lpstr>
      <vt:lpstr>Lesson 5 Occupancy Grids (1) Probabilistic Modelling of a Sonar Sensor  </vt:lpstr>
      <vt:lpstr>Overview</vt:lpstr>
      <vt:lpstr>The Occupancy Grid</vt:lpstr>
      <vt:lpstr>The Occupancy Grid</vt:lpstr>
      <vt:lpstr>The Occupancy Grid</vt:lpstr>
      <vt:lpstr>The Occupancy Grid</vt:lpstr>
      <vt:lpstr>The Occupancy Grid</vt:lpstr>
      <vt:lpstr>The Occupancy Grid</vt:lpstr>
      <vt:lpstr>Sonar Model</vt:lpstr>
      <vt:lpstr>Sonar Model</vt:lpstr>
      <vt:lpstr>Sonar Model</vt:lpstr>
      <vt:lpstr>Sonar Model</vt:lpstr>
      <vt:lpstr>Sonar Model</vt:lpstr>
      <vt:lpstr>Sonar Model</vt:lpstr>
      <vt:lpstr>Sonar Model</vt:lpstr>
      <vt:lpstr>Sonar Model</vt:lpstr>
      <vt:lpstr>Sonar Model</vt:lpstr>
      <vt:lpstr>Sonar Model</vt:lpstr>
      <vt:lpstr>Sonar Model</vt:lpstr>
      <vt:lpstr>Sonar Model</vt:lpstr>
      <vt:lpstr>Sonar Model</vt:lpstr>
      <vt:lpstr>Sonar Model</vt:lpstr>
      <vt:lpstr>Sonar Model</vt:lpstr>
      <vt:lpstr>Sonar Model</vt:lpstr>
      <vt:lpstr>Sonar Model</vt:lpstr>
      <vt:lpstr>Sonar Model</vt:lpstr>
      <vt:lpstr>Sonar Model</vt:lpstr>
      <vt:lpstr>Sonar Model</vt:lpstr>
      <vt:lpstr>Sonar Model</vt:lpstr>
      <vt:lpstr>Sonar Model</vt:lpstr>
      <vt:lpstr>In Cartesian Co-ord Space</vt:lpstr>
    </vt:vector>
  </TitlesOfParts>
  <Company>De Montfort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CSCI2012 Introduction to Mobile Robots  Lecture 03-2</dc:title>
  <dc:creator>Jon Garibaldi</dc:creator>
  <cp:lastModifiedBy>Aboozar Taherkhani</cp:lastModifiedBy>
  <cp:revision>299</cp:revision>
  <cp:lastPrinted>2020-02-26T20:36:30Z</cp:lastPrinted>
  <dcterms:created xsi:type="dcterms:W3CDTF">2001-02-02T13:18:10Z</dcterms:created>
  <dcterms:modified xsi:type="dcterms:W3CDTF">2025-01-05T23:07:55Z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0x010100672771F4AF69174D82B38EF03E8CBE14</vt:lpwstr>
  </property>
</Properties>
</file>