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743" r:id="rId4"/>
  </p:sldMasterIdLst>
  <p:notesMasterIdLst>
    <p:notesMasterId r:id="rId17"/>
  </p:notesMasterIdLst>
  <p:handoutMasterIdLst>
    <p:handoutMasterId r:id="rId18"/>
  </p:handoutMasterIdLst>
  <p:sldIdLst>
    <p:sldId id="374" r:id="rId5"/>
    <p:sldId id="279" r:id="rId6"/>
    <p:sldId id="380" r:id="rId7"/>
    <p:sldId id="342" r:id="rId8"/>
    <p:sldId id="344" r:id="rId9"/>
    <p:sldId id="345" r:id="rId10"/>
    <p:sldId id="375" r:id="rId11"/>
    <p:sldId id="376" r:id="rId12"/>
    <p:sldId id="348" r:id="rId13"/>
    <p:sldId id="377" r:id="rId14"/>
    <p:sldId id="378" r:id="rId15"/>
    <p:sldId id="379" r:id="rId16"/>
  </p:sldIdLst>
  <p:sldSz cx="9906000" cy="6858000" type="A4"/>
  <p:notesSz cx="6781800" cy="9918700"/>
  <p:embeddedFontLst>
    <p:embeddedFont>
      <p:font typeface="Calibri" panose="020F0502020204030204" pitchFamily="34" charset="0"/>
      <p:regular r:id="rId19"/>
      <p:bold r:id="rId20"/>
      <p:italic r:id="rId21"/>
      <p:boldItalic r:id="rId22"/>
    </p:embeddedFont>
    <p:embeddedFont>
      <p:font typeface="Lucida Sans Unicode" panose="020B0602030504020204" pitchFamily="34" charset="0"/>
      <p:regular r:id="rId23"/>
    </p:embeddedFont>
    <p:embeddedFont>
      <p:font typeface="Tahoma" panose="020B0604030504040204" pitchFamily="34" charset="0"/>
      <p:regular r:id="rId24"/>
      <p:bold r:id="rId25"/>
    </p:embeddedFont>
    <p:embeddedFont>
      <p:font typeface="Verdana" panose="020B0604030504040204" pitchFamily="34" charset="0"/>
      <p:regular r:id="rId26"/>
      <p:bold r:id="rId27"/>
      <p:italic r:id="rId28"/>
      <p:boldItalic r:id="rId29"/>
    </p:embeddedFont>
    <p:embeddedFont>
      <p:font typeface="Wingdings 2" panose="05020102010507070707" pitchFamily="18" charset="2"/>
      <p:regular r:id="rId30"/>
    </p:embeddedFont>
    <p:embeddedFont>
      <p:font typeface="Wingdings 3" panose="05040102010807070707" pitchFamily="18" charset="2"/>
      <p:regular r:id="rId31"/>
    </p:embeddedFont>
  </p:embeddedFontLst>
  <p:defaultTextStyle>
    <a:defPPr>
      <a:defRPr lang="en-GB"/>
    </a:defPPr>
    <a:lvl1pPr algn="l" rtl="0" fontAlgn="base">
      <a:spcBef>
        <a:spcPct val="0"/>
      </a:spcBef>
      <a:spcAft>
        <a:spcPct val="0"/>
      </a:spcAft>
      <a:defRPr sz="2400" kern="1200">
        <a:solidFill>
          <a:schemeClr val="tx1"/>
        </a:solidFill>
        <a:latin typeface="Tahoma" pitchFamily="1" charset="0"/>
        <a:ea typeface="+mn-ea"/>
        <a:cs typeface="+mn-cs"/>
      </a:defRPr>
    </a:lvl1pPr>
    <a:lvl2pPr marL="457200" algn="l" rtl="0" fontAlgn="base">
      <a:spcBef>
        <a:spcPct val="0"/>
      </a:spcBef>
      <a:spcAft>
        <a:spcPct val="0"/>
      </a:spcAft>
      <a:defRPr sz="2400" kern="1200">
        <a:solidFill>
          <a:schemeClr val="tx1"/>
        </a:solidFill>
        <a:latin typeface="Tahoma" pitchFamily="1" charset="0"/>
        <a:ea typeface="+mn-ea"/>
        <a:cs typeface="+mn-cs"/>
      </a:defRPr>
    </a:lvl2pPr>
    <a:lvl3pPr marL="914400" algn="l" rtl="0" fontAlgn="base">
      <a:spcBef>
        <a:spcPct val="0"/>
      </a:spcBef>
      <a:spcAft>
        <a:spcPct val="0"/>
      </a:spcAft>
      <a:defRPr sz="2400" kern="1200">
        <a:solidFill>
          <a:schemeClr val="tx1"/>
        </a:solidFill>
        <a:latin typeface="Tahoma" pitchFamily="1" charset="0"/>
        <a:ea typeface="+mn-ea"/>
        <a:cs typeface="+mn-cs"/>
      </a:defRPr>
    </a:lvl3pPr>
    <a:lvl4pPr marL="1371600" algn="l" rtl="0" fontAlgn="base">
      <a:spcBef>
        <a:spcPct val="0"/>
      </a:spcBef>
      <a:spcAft>
        <a:spcPct val="0"/>
      </a:spcAft>
      <a:defRPr sz="2400" kern="1200">
        <a:solidFill>
          <a:schemeClr val="tx1"/>
        </a:solidFill>
        <a:latin typeface="Tahoma" pitchFamily="1" charset="0"/>
        <a:ea typeface="+mn-ea"/>
        <a:cs typeface="+mn-cs"/>
      </a:defRPr>
    </a:lvl4pPr>
    <a:lvl5pPr marL="1828800" algn="l" rtl="0" fontAlgn="base">
      <a:spcBef>
        <a:spcPct val="0"/>
      </a:spcBef>
      <a:spcAft>
        <a:spcPct val="0"/>
      </a:spcAft>
      <a:defRPr sz="2400" kern="1200">
        <a:solidFill>
          <a:schemeClr val="tx1"/>
        </a:solidFill>
        <a:latin typeface="Tahoma" pitchFamily="1" charset="0"/>
        <a:ea typeface="+mn-ea"/>
        <a:cs typeface="+mn-cs"/>
      </a:defRPr>
    </a:lvl5pPr>
    <a:lvl6pPr marL="2286000" algn="l" defTabSz="914400" rtl="0" eaLnBrk="1" latinLnBrk="0" hangingPunct="1">
      <a:defRPr sz="2400" kern="1200">
        <a:solidFill>
          <a:schemeClr val="tx1"/>
        </a:solidFill>
        <a:latin typeface="Tahoma" pitchFamily="1" charset="0"/>
        <a:ea typeface="+mn-ea"/>
        <a:cs typeface="+mn-cs"/>
      </a:defRPr>
    </a:lvl6pPr>
    <a:lvl7pPr marL="2743200" algn="l" defTabSz="914400" rtl="0" eaLnBrk="1" latinLnBrk="0" hangingPunct="1">
      <a:defRPr sz="2400" kern="1200">
        <a:solidFill>
          <a:schemeClr val="tx1"/>
        </a:solidFill>
        <a:latin typeface="Tahoma" pitchFamily="1" charset="0"/>
        <a:ea typeface="+mn-ea"/>
        <a:cs typeface="+mn-cs"/>
      </a:defRPr>
    </a:lvl7pPr>
    <a:lvl8pPr marL="3200400" algn="l" defTabSz="914400" rtl="0" eaLnBrk="1" latinLnBrk="0" hangingPunct="1">
      <a:defRPr sz="2400" kern="1200">
        <a:solidFill>
          <a:schemeClr val="tx1"/>
        </a:solidFill>
        <a:latin typeface="Tahoma" pitchFamily="1" charset="0"/>
        <a:ea typeface="+mn-ea"/>
        <a:cs typeface="+mn-cs"/>
      </a:defRPr>
    </a:lvl8pPr>
    <a:lvl9pPr marL="3657600" algn="l" defTabSz="914400" rtl="0" eaLnBrk="1" latinLnBrk="0" hangingPunct="1">
      <a:defRPr sz="2400" kern="1200">
        <a:solidFill>
          <a:schemeClr val="tx1"/>
        </a:solidFill>
        <a:latin typeface="Tahoma" pitchFamily="1"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3124">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3E92F"/>
    <a:srgbClr val="C83296"/>
    <a:srgbClr val="CC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06" autoAdjust="0"/>
    <p:restoredTop sz="89429" autoAdjust="0"/>
  </p:normalViewPr>
  <p:slideViewPr>
    <p:cSldViewPr>
      <p:cViewPr varScale="1">
        <p:scale>
          <a:sx n="89" d="100"/>
          <a:sy n="89" d="100"/>
        </p:scale>
        <p:origin x="878" y="31"/>
      </p:cViewPr>
      <p:guideLst>
        <p:guide orient="horz"/>
        <p:guide/>
      </p:guideLst>
    </p:cSldViewPr>
  </p:slideViewPr>
  <p:outlineViewPr>
    <p:cViewPr varScale="1">
      <p:scale>
        <a:sx n="170" d="200"/>
        <a:sy n="170" d="200"/>
      </p:scale>
      <p:origin x="-784" y="-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698" y="-84"/>
      </p:cViewPr>
      <p:guideLst>
        <p:guide orient="horz" pos="3124"/>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oozar Taherkhani" userId="c2570633-3add-40a2-b63d-9e0537bf3dbc" providerId="ADAL" clId="{2D43D3A1-EE6B-4ABA-AB44-F272779C396F}"/>
    <pc:docChg chg="modSld">
      <pc:chgData name="Aboozar Taherkhani" userId="c2570633-3add-40a2-b63d-9e0537bf3dbc" providerId="ADAL" clId="{2D43D3A1-EE6B-4ABA-AB44-F272779C396F}" dt="2024-12-10T06:53:11.328" v="13" actId="20577"/>
      <pc:docMkLst>
        <pc:docMk/>
      </pc:docMkLst>
      <pc:sldChg chg="modSp mod">
        <pc:chgData name="Aboozar Taherkhani" userId="c2570633-3add-40a2-b63d-9e0537bf3dbc" providerId="ADAL" clId="{2D43D3A1-EE6B-4ABA-AB44-F272779C396F}" dt="2024-12-10T06:53:11.328" v="13" actId="20577"/>
        <pc:sldMkLst>
          <pc:docMk/>
          <pc:sldMk cId="0" sldId="374"/>
        </pc:sldMkLst>
        <pc:spChg chg="mod">
          <ac:chgData name="Aboozar Taherkhani" userId="c2570633-3add-40a2-b63d-9e0537bf3dbc" providerId="ADAL" clId="{2D43D3A1-EE6B-4ABA-AB44-F272779C396F}" dt="2024-12-10T06:53:11.328" v="13" actId="20577"/>
          <ac:spMkLst>
            <pc:docMk/>
            <pc:sldMk cId="0" sldId="374"/>
            <ac:spMk id="3074" creationId="{00000000-0000-0000-0000-000000000000}"/>
          </ac:spMkLst>
        </pc:spChg>
      </pc:sldChg>
    </pc:docChg>
  </pc:docChgLst>
  <pc:docChgLst>
    <pc:chgData name="Aboozar Taherkhani" userId="c2570633-3add-40a2-b63d-9e0537bf3dbc" providerId="ADAL" clId="{D7CA636F-D8FC-4BB0-81DF-5B6A45534F77}"/>
    <pc:docChg chg="undo custSel modSld">
      <pc:chgData name="Aboozar Taherkhani" userId="c2570633-3add-40a2-b63d-9e0537bf3dbc" providerId="ADAL" clId="{D7CA636F-D8FC-4BB0-81DF-5B6A45534F77}" dt="2025-01-06T14:52:48.347" v="132" actId="20577"/>
      <pc:docMkLst>
        <pc:docMk/>
      </pc:docMkLst>
      <pc:sldChg chg="modSp mod">
        <pc:chgData name="Aboozar Taherkhani" userId="c2570633-3add-40a2-b63d-9e0537bf3dbc" providerId="ADAL" clId="{D7CA636F-D8FC-4BB0-81DF-5B6A45534F77}" dt="2025-01-06T12:12:58.215" v="114" actId="114"/>
        <pc:sldMkLst>
          <pc:docMk/>
          <pc:sldMk cId="0" sldId="342"/>
        </pc:sldMkLst>
        <pc:spChg chg="mod">
          <ac:chgData name="Aboozar Taherkhani" userId="c2570633-3add-40a2-b63d-9e0537bf3dbc" providerId="ADAL" clId="{D7CA636F-D8FC-4BB0-81DF-5B6A45534F77}" dt="2025-01-06T12:12:58.215" v="114" actId="114"/>
          <ac:spMkLst>
            <pc:docMk/>
            <pc:sldMk cId="0" sldId="342"/>
            <ac:spMk id="2" creationId="{00000000-0000-0000-0000-000000000000}"/>
          </ac:spMkLst>
        </pc:spChg>
      </pc:sldChg>
      <pc:sldChg chg="modSp mod">
        <pc:chgData name="Aboozar Taherkhani" userId="c2570633-3add-40a2-b63d-9e0537bf3dbc" providerId="ADAL" clId="{D7CA636F-D8FC-4BB0-81DF-5B6A45534F77}" dt="2025-01-06T14:52:48.347" v="132" actId="20577"/>
        <pc:sldMkLst>
          <pc:docMk/>
          <pc:sldMk cId="234008942" sldId="378"/>
        </pc:sldMkLst>
        <pc:spChg chg="mod">
          <ac:chgData name="Aboozar Taherkhani" userId="c2570633-3add-40a2-b63d-9e0537bf3dbc" providerId="ADAL" clId="{D7CA636F-D8FC-4BB0-81DF-5B6A45534F77}" dt="2025-01-06T14:52:48.347" v="132" actId="20577"/>
          <ac:spMkLst>
            <pc:docMk/>
            <pc:sldMk cId="234008942" sldId="378"/>
            <ac:spMk id="7" creationId="{FCB87F44-93E3-406B-A048-EFB0C5403051}"/>
          </ac:spMkLst>
        </pc:spChg>
      </pc:sldChg>
      <pc:sldChg chg="modSp mod">
        <pc:chgData name="Aboozar Taherkhani" userId="c2570633-3add-40a2-b63d-9e0537bf3dbc" providerId="ADAL" clId="{D7CA636F-D8FC-4BB0-81DF-5B6A45534F77}" dt="2025-01-06T12:11:18.981" v="106" actId="20577"/>
        <pc:sldMkLst>
          <pc:docMk/>
          <pc:sldMk cId="3862387016" sldId="380"/>
        </pc:sldMkLst>
        <pc:spChg chg="mod">
          <ac:chgData name="Aboozar Taherkhani" userId="c2570633-3add-40a2-b63d-9e0537bf3dbc" providerId="ADAL" clId="{D7CA636F-D8FC-4BB0-81DF-5B6A45534F77}" dt="2025-01-06T12:11:18.981" v="106" actId="20577"/>
          <ac:spMkLst>
            <pc:docMk/>
            <pc:sldMk cId="3862387016" sldId="380"/>
            <ac:spMk id="2" creationId="{A0AFDCFC-6272-4FEF-BD9F-45B95FA6377D}"/>
          </ac:spMkLst>
        </pc:spChg>
        <pc:picChg chg="mod">
          <ac:chgData name="Aboozar Taherkhani" userId="c2570633-3add-40a2-b63d-9e0537bf3dbc" providerId="ADAL" clId="{D7CA636F-D8FC-4BB0-81DF-5B6A45534F77}" dt="2025-01-06T12:10:37.214" v="100" actId="1076"/>
          <ac:picMkLst>
            <pc:docMk/>
            <pc:sldMk cId="3862387016" sldId="380"/>
            <ac:picMk id="7170" creationId="{D415E631-1F81-411E-8531-034F5C3C8BC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431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bwMode="auto">
          <a:xfrm>
            <a:off x="525463" y="328613"/>
            <a:ext cx="5730875" cy="3967162"/>
          </a:xfrm>
          <a:prstGeom prst="rect">
            <a:avLst/>
          </a:prstGeom>
          <a:solidFill>
            <a:srgbClr val="FFFFFF"/>
          </a:solidFill>
          <a:ln w="9525">
            <a:solidFill>
              <a:srgbClr val="000000"/>
            </a:solidFill>
            <a:miter lim="800000"/>
            <a:headEnd/>
            <a:tailEnd/>
          </a:ln>
        </p:spPr>
      </p:sp>
      <p:sp>
        <p:nvSpPr>
          <p:cNvPr id="2050" name="Text Box 2"/>
          <p:cNvSpPr txBox="1">
            <a:spLocks noChangeArrowheads="1"/>
          </p:cNvSpPr>
          <p:nvPr/>
        </p:nvSpPr>
        <p:spPr bwMode="auto">
          <a:xfrm>
            <a:off x="498475" y="4683125"/>
            <a:ext cx="5789613" cy="4400550"/>
          </a:xfrm>
          <a:prstGeom prst="rect">
            <a:avLst/>
          </a:prstGeom>
          <a:noFill/>
          <a:ln w="9525">
            <a:noFill/>
            <a:miter lim="800000"/>
            <a:headEnd/>
            <a:tailEnd/>
          </a:ln>
        </p:spPr>
        <p:txBody>
          <a:bodyPr lIns="0" tIns="0" rIns="0" bIns="0"/>
          <a:lstStyle/>
          <a:p>
            <a:pPr eaLnBrk="0" hangingPunct="0">
              <a:defRPr/>
            </a:pPr>
            <a:endParaRPr lang="en-US" dirty="0">
              <a:latin typeface="Times New Roman" pitchFamily="1" charset="0"/>
            </a:endParaRPr>
          </a:p>
        </p:txBody>
      </p:sp>
    </p:spTree>
    <p:extLst>
      <p:ext uri="{BB962C8B-B14F-4D97-AF65-F5344CB8AC3E}">
        <p14:creationId xmlns:p14="http://schemas.microsoft.com/office/powerpoint/2010/main" val="1071973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nswers.ros.org/question/198843/need-explanation-on-sensor_msgslaserscanms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bwMode="auto">
          <a:xfrm>
            <a:off x="677863" y="4711700"/>
            <a:ext cx="5426075" cy="4462463"/>
          </a:xfrm>
          <a:prstGeom prst="rect">
            <a:avLst/>
          </a:prstGeom>
          <a:noFill/>
          <a:ln>
            <a:miter lim="800000"/>
            <a:headEnd/>
            <a:tailEnd/>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r>
              <a:rPr lang="en-GB" dirty="0"/>
              <a:t>http://docs.ros.org/en/jade/api/geometry_msgs/html/msg/Vector3.html</a:t>
            </a:r>
          </a:p>
          <a:p>
            <a:r>
              <a:rPr lang="en-GB" dirty="0"/>
              <a:t>https://w3.cs.jmu.edu/spragunr/CS354/handouts/frames.pdf</a:t>
            </a:r>
          </a:p>
        </p:txBody>
      </p:sp>
    </p:spTree>
    <p:extLst>
      <p:ext uri="{BB962C8B-B14F-4D97-AF65-F5344CB8AC3E}">
        <p14:creationId xmlns:p14="http://schemas.microsoft.com/office/powerpoint/2010/main" val="1021204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endParaRPr lang="en-GB" dirty="0"/>
          </a:p>
        </p:txBody>
      </p:sp>
    </p:spTree>
    <p:extLst>
      <p:ext uri="{BB962C8B-B14F-4D97-AF65-F5344CB8AC3E}">
        <p14:creationId xmlns:p14="http://schemas.microsoft.com/office/powerpoint/2010/main" val="4044691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endParaRPr lang="en-GB" dirty="0"/>
          </a:p>
        </p:txBody>
      </p:sp>
    </p:spTree>
    <p:extLst>
      <p:ext uri="{BB962C8B-B14F-4D97-AF65-F5344CB8AC3E}">
        <p14:creationId xmlns:p14="http://schemas.microsoft.com/office/powerpoint/2010/main" val="307090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73613"/>
            <a:ext cx="5426075" cy="3905250"/>
          </a:xfrm>
          <a:prstGeom prst="rect">
            <a:avLst/>
          </a:prstGeom>
        </p:spPr>
        <p:txBody>
          <a:bodyPr/>
          <a:lstStyle/>
          <a:p>
            <a:r>
              <a:rPr lang="en-GB" dirty="0"/>
              <a:t>https://oceanservice.noaa.gov/facts/lidar.html#:~:text=Lidar%2C%20which%20stands%20for%20Light,variable%20distances)%20to%20the%20Earth.</a:t>
            </a:r>
          </a:p>
          <a:p>
            <a:r>
              <a:rPr lang="en-GB" dirty="0"/>
              <a:t>https://emanual.robotis.com/docs/en/platform/turtlebot3/features/#specifications</a:t>
            </a:r>
          </a:p>
        </p:txBody>
      </p:sp>
    </p:spTree>
    <p:extLst>
      <p:ext uri="{BB962C8B-B14F-4D97-AF65-F5344CB8AC3E}">
        <p14:creationId xmlns:p14="http://schemas.microsoft.com/office/powerpoint/2010/main" val="74682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1" kern="1200" dirty="0" err="1">
                <a:solidFill>
                  <a:schemeClr val="tx1"/>
                </a:solidFill>
                <a:effectLst/>
                <a:latin typeface="Times New Roman" pitchFamily="1" charset="0"/>
                <a:ea typeface="+mn-ea"/>
                <a:cs typeface="+mn-cs"/>
              </a:rPr>
              <a:t>angle_min</a:t>
            </a:r>
            <a:r>
              <a:rPr lang="en-GB" sz="1200" kern="1200" dirty="0">
                <a:solidFill>
                  <a:schemeClr val="tx1"/>
                </a:solidFill>
                <a:effectLst/>
                <a:latin typeface="Times New Roman" pitchFamily="1" charset="0"/>
                <a:ea typeface="+mn-ea"/>
                <a:cs typeface="+mn-cs"/>
              </a:rPr>
              <a:t> and </a:t>
            </a:r>
            <a:r>
              <a:rPr lang="en-GB" sz="1200" b="1" kern="1200" dirty="0" err="1">
                <a:solidFill>
                  <a:schemeClr val="tx1"/>
                </a:solidFill>
                <a:effectLst/>
                <a:latin typeface="Times New Roman" pitchFamily="1" charset="0"/>
                <a:ea typeface="+mn-ea"/>
                <a:cs typeface="+mn-cs"/>
              </a:rPr>
              <a:t>angle_max</a:t>
            </a:r>
            <a:r>
              <a:rPr lang="en-GB" sz="1200" kern="1200" dirty="0">
                <a:solidFill>
                  <a:schemeClr val="tx1"/>
                </a:solidFill>
                <a:effectLst/>
                <a:latin typeface="Times New Roman" pitchFamily="1" charset="0"/>
                <a:ea typeface="+mn-ea"/>
                <a:cs typeface="+mn-cs"/>
              </a:rPr>
              <a:t> show the limits of field of view in radian which is started from -</a:t>
            </a:r>
            <a:r>
              <a:rPr lang="en-GB" sz="1200" b="1" kern="1200" dirty="0">
                <a:solidFill>
                  <a:schemeClr val="tx1"/>
                </a:solidFill>
                <a:effectLst/>
                <a:latin typeface="Times New Roman" pitchFamily="1" charset="0"/>
                <a:ea typeface="+mn-ea"/>
                <a:cs typeface="+mn-cs"/>
              </a:rPr>
              <a:t> </a:t>
            </a:r>
            <a:r>
              <a:rPr lang="en-GB" sz="1200" b="1" kern="1200" dirty="0" err="1">
                <a:solidFill>
                  <a:schemeClr val="tx1"/>
                </a:solidFill>
                <a:effectLst/>
                <a:latin typeface="Times New Roman" pitchFamily="1" charset="0"/>
                <a:ea typeface="+mn-ea"/>
                <a:cs typeface="+mn-cs"/>
              </a:rPr>
              <a:t>angle_min</a:t>
            </a:r>
            <a:r>
              <a:rPr lang="en-GB" sz="1200" kern="1200" dirty="0">
                <a:solidFill>
                  <a:schemeClr val="tx1"/>
                </a:solidFill>
                <a:effectLst/>
                <a:latin typeface="Times New Roman" pitchFamily="1" charset="0"/>
                <a:ea typeface="+mn-ea"/>
                <a:cs typeface="+mn-cs"/>
              </a:rPr>
              <a:t>  to </a:t>
            </a:r>
            <a:r>
              <a:rPr lang="en-GB" sz="1200" b="1" kern="1200" dirty="0" err="1">
                <a:solidFill>
                  <a:schemeClr val="tx1"/>
                </a:solidFill>
                <a:effectLst/>
                <a:latin typeface="Times New Roman" pitchFamily="1" charset="0"/>
                <a:ea typeface="+mn-ea"/>
                <a:cs typeface="+mn-cs"/>
              </a:rPr>
              <a:t>angle_max</a:t>
            </a:r>
            <a:r>
              <a:rPr lang="en-GB" sz="1200" kern="1200" dirty="0">
                <a:solidFill>
                  <a:schemeClr val="tx1"/>
                </a:solidFill>
                <a:effectLst/>
                <a:latin typeface="Times New Roman" pitchFamily="1" charset="0"/>
                <a:ea typeface="+mn-ea"/>
                <a:cs typeface="+mn-cs"/>
              </a:rPr>
              <a:t>  degree. The array of ‘ranges’ shows the distance from obstacle which is calculated in different direction in the field of the view. The ranges might continue 360 readings that indicate the distances of the closest obstacle in 360 direction in the 360 degree of the field of the view of the robot. See </a:t>
            </a:r>
            <a:r>
              <a:rPr lang="en-GB" sz="1200" kern="1200" dirty="0" err="1">
                <a:solidFill>
                  <a:schemeClr val="tx1"/>
                </a:solidFill>
                <a:effectLst/>
                <a:latin typeface="Times New Roman" pitchFamily="1" charset="0"/>
                <a:ea typeface="+mn-ea"/>
                <a:cs typeface="+mn-cs"/>
              </a:rPr>
              <a:t>sppendix</a:t>
            </a:r>
            <a:r>
              <a:rPr lang="en-GB" sz="1200" kern="1200" dirty="0">
                <a:solidFill>
                  <a:schemeClr val="tx1"/>
                </a:solidFill>
                <a:effectLst/>
                <a:latin typeface="Times New Roman" pitchFamily="1" charset="0"/>
                <a:ea typeface="+mn-ea"/>
                <a:cs typeface="+mn-cs"/>
              </a:rPr>
              <a:t> A for more information. Let have a close look at the range array.</a:t>
            </a:r>
          </a:p>
          <a:p>
            <a:br>
              <a:rPr lang="en-GB" sz="1200" kern="1200" dirty="0">
                <a:solidFill>
                  <a:schemeClr val="tx1"/>
                </a:solidFill>
                <a:effectLst/>
                <a:latin typeface="Times New Roman" pitchFamily="1" charset="0"/>
                <a:ea typeface="+mn-ea"/>
                <a:cs typeface="+mn-cs"/>
              </a:rPr>
            </a:br>
            <a:r>
              <a:rPr lang="en-GB" sz="1200" kern="1200" dirty="0">
                <a:solidFill>
                  <a:schemeClr val="tx1"/>
                </a:solidFill>
                <a:effectLst/>
                <a:latin typeface="Times New Roman" pitchFamily="1" charset="0"/>
                <a:ea typeface="+mn-ea"/>
                <a:cs typeface="+mn-cs"/>
              </a:rPr>
              <a:t>[4] need explanation on </a:t>
            </a:r>
            <a:r>
              <a:rPr lang="en-GB" sz="1200" kern="1200" dirty="0" err="1">
                <a:solidFill>
                  <a:schemeClr val="tx1"/>
                </a:solidFill>
                <a:effectLst/>
                <a:latin typeface="Times New Roman" pitchFamily="1" charset="0"/>
                <a:ea typeface="+mn-ea"/>
                <a:cs typeface="+mn-cs"/>
              </a:rPr>
              <a:t>sensor_msgs</a:t>
            </a:r>
            <a:r>
              <a:rPr lang="en-GB" sz="1200" kern="1200" dirty="0">
                <a:solidFill>
                  <a:schemeClr val="tx1"/>
                </a:solidFill>
                <a:effectLst/>
                <a:latin typeface="Times New Roman" pitchFamily="1" charset="0"/>
                <a:ea typeface="+mn-ea"/>
                <a:cs typeface="+mn-cs"/>
              </a:rPr>
              <a:t>/LaserScan.msg</a:t>
            </a:r>
          </a:p>
          <a:p>
            <a:r>
              <a:rPr lang="en-GB" sz="1200" u="sng" kern="1200" dirty="0">
                <a:solidFill>
                  <a:schemeClr val="tx1"/>
                </a:solidFill>
                <a:effectLst/>
                <a:latin typeface="Times New Roman" pitchFamily="1" charset="0"/>
                <a:ea typeface="+mn-ea"/>
                <a:cs typeface="+mn-cs"/>
                <a:hlinkClick r:id="rId3"/>
              </a:rPr>
              <a:t>https://answers.ros.org/question/198843/need-explanation-on-sensor_msgslaserscanmsg/</a:t>
            </a:r>
            <a:endParaRPr lang="en-GB" sz="1200" kern="1200" dirty="0">
              <a:solidFill>
                <a:schemeClr val="tx1"/>
              </a:solidFill>
              <a:effectLst/>
              <a:latin typeface="Times New Roman" pitchFamily="1" charset="0"/>
              <a:ea typeface="+mn-ea"/>
              <a:cs typeface="+mn-cs"/>
            </a:endParaRP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 charset="0"/>
                <a:ea typeface="+mn-ea"/>
                <a:cs typeface="+mn-cs"/>
              </a:rPr>
              <a:t>Use the following command to convert the mode of the python file, i.e. scan.py, to an executable file:</a:t>
            </a:r>
            <a:r>
              <a:rPr lang="en-GB" dirty="0">
                <a:effectLst/>
              </a:rPr>
              <a:t> </a:t>
            </a:r>
            <a:r>
              <a:rPr lang="en-GB" sz="1200" kern="1200" dirty="0">
                <a:solidFill>
                  <a:schemeClr val="tx1"/>
                </a:solidFill>
                <a:effectLst/>
                <a:latin typeface="Times New Roman" pitchFamily="1" charset="0"/>
                <a:ea typeface="+mn-ea"/>
                <a:cs typeface="+mn-cs"/>
              </a:rPr>
              <a:t>$ </a:t>
            </a:r>
            <a:r>
              <a:rPr lang="en-GB" sz="1200" kern="1200" dirty="0" err="1">
                <a:solidFill>
                  <a:schemeClr val="tx1"/>
                </a:solidFill>
                <a:effectLst/>
                <a:latin typeface="Times New Roman" pitchFamily="1" charset="0"/>
                <a:ea typeface="+mn-ea"/>
                <a:cs typeface="+mn-cs"/>
              </a:rPr>
              <a:t>chmod</a:t>
            </a:r>
            <a:r>
              <a:rPr lang="en-GB" sz="1200" kern="1200" dirty="0">
                <a:solidFill>
                  <a:schemeClr val="tx1"/>
                </a:solidFill>
                <a:effectLst/>
                <a:latin typeface="Times New Roman" pitchFamily="1" charset="0"/>
                <a:ea typeface="+mn-ea"/>
                <a:cs typeface="+mn-cs"/>
              </a:rPr>
              <a:t> +x src/scan.py</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kern="1200" dirty="0">
                <a:solidFill>
                  <a:schemeClr val="tx1"/>
                </a:solidFill>
                <a:effectLst/>
                <a:latin typeface="Times New Roman" pitchFamily="1" charset="0"/>
                <a:ea typeface="+mn-ea"/>
                <a:cs typeface="+mn-cs"/>
              </a:rPr>
              <a:t>Use the following command to convert the mode of the python file, i.e. scan.py, to an executable file:</a:t>
            </a:r>
            <a:r>
              <a:rPr lang="en-GB" dirty="0">
                <a:effectLst/>
              </a:rPr>
              <a:t> </a:t>
            </a:r>
            <a:r>
              <a:rPr lang="en-GB" sz="1200" kern="1200" dirty="0">
                <a:solidFill>
                  <a:schemeClr val="tx1"/>
                </a:solidFill>
                <a:effectLst/>
                <a:latin typeface="Times New Roman" pitchFamily="1" charset="0"/>
                <a:ea typeface="+mn-ea"/>
                <a:cs typeface="+mn-cs"/>
              </a:rPr>
              <a:t>$ </a:t>
            </a:r>
            <a:r>
              <a:rPr lang="en-GB" sz="1200" kern="1200" dirty="0" err="1">
                <a:solidFill>
                  <a:schemeClr val="tx1"/>
                </a:solidFill>
                <a:effectLst/>
                <a:latin typeface="Times New Roman" pitchFamily="1" charset="0"/>
                <a:ea typeface="+mn-ea"/>
                <a:cs typeface="+mn-cs"/>
              </a:rPr>
              <a:t>chmod</a:t>
            </a:r>
            <a:r>
              <a:rPr lang="en-GB" sz="1200" kern="1200" dirty="0">
                <a:solidFill>
                  <a:schemeClr val="tx1"/>
                </a:solidFill>
                <a:effectLst/>
                <a:latin typeface="Times New Roman" pitchFamily="1" charset="0"/>
                <a:ea typeface="+mn-ea"/>
                <a:cs typeface="+mn-cs"/>
              </a:rPr>
              <a:t> +x src/scan.py</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alt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Create a launch file called ‘</a:t>
            </a:r>
            <a:r>
              <a:rPr lang="en-GB" altLang="en-US" sz="12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laser.launch</a:t>
            </a:r>
            <a:r>
              <a:rPr lang="en-GB" altLang="en-US" sz="1200" dirty="0">
                <a:solidFill>
                  <a:srgbClr val="333333"/>
                </a:solidFill>
                <a:latin typeface="Arial" panose="020B0604020202020204" pitchFamily="34" charset="0"/>
                <a:ea typeface="Times New Roman" panose="02020603050405020304" pitchFamily="18" charset="0"/>
                <a:cs typeface="Arial" panose="020B0604020202020204" pitchFamily="34" charset="0"/>
              </a:rPr>
              <a:t>’ for your package in the launch folder that contains the subscriber node described in the ‘scan.py’ file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sz="1200" kern="1200" dirty="0">
              <a:solidFill>
                <a:schemeClr val="tx1"/>
              </a:solidFill>
              <a:effectLst/>
              <a:latin typeface="Times New Roman" pitchFamily="1" charset="0"/>
              <a:ea typeface="+mn-ea"/>
              <a:cs typeface="+mn-cs"/>
            </a:endParaRPr>
          </a:p>
          <a:p>
            <a:endParaRPr lang="en-GB" dirty="0"/>
          </a:p>
        </p:txBody>
      </p:sp>
    </p:spTree>
    <p:extLst>
      <p:ext uri="{BB962C8B-B14F-4D97-AF65-F5344CB8AC3E}">
        <p14:creationId xmlns:p14="http://schemas.microsoft.com/office/powerpoint/2010/main" val="419988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endParaRPr lang="en-GB" dirty="0"/>
          </a:p>
        </p:txBody>
      </p:sp>
    </p:spTree>
    <p:extLst>
      <p:ext uri="{BB962C8B-B14F-4D97-AF65-F5344CB8AC3E}">
        <p14:creationId xmlns:p14="http://schemas.microsoft.com/office/powerpoint/2010/main" val="70748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7863" y="4711700"/>
            <a:ext cx="5426075" cy="4462463"/>
          </a:xfrm>
          <a:prstGeom prst="rect">
            <a:avLst/>
          </a:prstGeom>
        </p:spPr>
        <p:txBody>
          <a:bodyPr>
            <a:normAutofit/>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742950" y="1752602"/>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4078" y="4953000"/>
            <a:ext cx="9910079"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r>
              <a:rPr lang="en-US"/>
              <a:t>© De Montfort University, 2005</a:t>
            </a:r>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GB"/>
              <a:t>© De Montfort University, 2008, COMP5121 - w07</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6464584-E22B-4A31-B771-90749CD8AE55}" type="slidenum">
              <a:rPr lang="en-GB" smtClean="0"/>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95300" y="1481330"/>
            <a:ext cx="89154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 De Montfort University, 2005</a:t>
            </a:r>
            <a:endParaRPr lang="en-GB"/>
          </a:p>
        </p:txBody>
      </p:sp>
      <p:sp>
        <p:nvSpPr>
          <p:cNvPr id="5" name="Footer Placeholder 4"/>
          <p:cNvSpPr>
            <a:spLocks noGrp="1"/>
          </p:cNvSpPr>
          <p:nvPr>
            <p:ph type="ftr" sz="quarter" idx="11"/>
          </p:nvPr>
        </p:nvSpPr>
        <p:spPr/>
        <p:txBody>
          <a:bodyPr/>
          <a:lstStyle/>
          <a:p>
            <a:pPr>
              <a:defRPr/>
            </a:pPr>
            <a:r>
              <a:rPr lang="en-GB"/>
              <a:t>© De Montfort University, 2008, COMP5121 - w07</a:t>
            </a:r>
          </a:p>
        </p:txBody>
      </p:sp>
      <p:sp>
        <p:nvSpPr>
          <p:cNvPr id="6" name="Slide Number Placeholder 5"/>
          <p:cNvSpPr>
            <a:spLocks noGrp="1"/>
          </p:cNvSpPr>
          <p:nvPr>
            <p:ph type="sldNum" sz="quarter" idx="12"/>
          </p:nvPr>
        </p:nvSpPr>
        <p:spPr/>
        <p:txBody>
          <a:bodyPr/>
          <a:lstStyle/>
          <a:p>
            <a:pPr>
              <a:defRPr/>
            </a:pPr>
            <a:fld id="{F8DB6E57-BE05-4096-B205-122F46862A51}" type="slidenum">
              <a:rPr lang="en-GB" smtClean="0"/>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4347" y="274641"/>
            <a:ext cx="1925593"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274641"/>
            <a:ext cx="685165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 De Montfort University, 2005</a:t>
            </a:r>
            <a:endParaRPr lang="en-GB"/>
          </a:p>
        </p:txBody>
      </p:sp>
      <p:sp>
        <p:nvSpPr>
          <p:cNvPr id="5" name="Footer Placeholder 4"/>
          <p:cNvSpPr>
            <a:spLocks noGrp="1"/>
          </p:cNvSpPr>
          <p:nvPr>
            <p:ph type="ftr" sz="quarter" idx="11"/>
          </p:nvPr>
        </p:nvSpPr>
        <p:spPr/>
        <p:txBody>
          <a:bodyPr/>
          <a:lstStyle/>
          <a:p>
            <a:pPr>
              <a:defRPr/>
            </a:pPr>
            <a:r>
              <a:rPr lang="en-GB"/>
              <a:t>© De Montfort University, 2008, COMP5121 - w07</a:t>
            </a:r>
          </a:p>
        </p:txBody>
      </p:sp>
      <p:sp>
        <p:nvSpPr>
          <p:cNvPr id="6" name="Slide Number Placeholder 5"/>
          <p:cNvSpPr>
            <a:spLocks noGrp="1"/>
          </p:cNvSpPr>
          <p:nvPr>
            <p:ph type="sldNum" sz="quarter" idx="12"/>
          </p:nvPr>
        </p:nvSpPr>
        <p:spPr/>
        <p:txBody>
          <a:bodyPr/>
          <a:lstStyle/>
          <a:p>
            <a:pPr>
              <a:defRPr/>
            </a:pPr>
            <a:fld id="{F90C9A72-29A1-40D9-BFFA-FA939C1E9870}" type="slidenum">
              <a:rPr lang="en-GB" smtClean="0"/>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 De Montfort University, 2005</a:t>
            </a:r>
            <a:endParaRPr lang="en-GB"/>
          </a:p>
        </p:txBody>
      </p:sp>
      <p:sp>
        <p:nvSpPr>
          <p:cNvPr id="5" name="Footer Placeholder 4"/>
          <p:cNvSpPr>
            <a:spLocks noGrp="1"/>
          </p:cNvSpPr>
          <p:nvPr>
            <p:ph type="ftr" sz="quarter" idx="11"/>
          </p:nvPr>
        </p:nvSpPr>
        <p:spPr/>
        <p:txBody>
          <a:bodyPr/>
          <a:lstStyle/>
          <a:p>
            <a:pPr>
              <a:defRPr/>
            </a:pPr>
            <a:r>
              <a:rPr lang="en-GB"/>
              <a:t>© De Montfort University, 2008, COMP5121 - w07</a:t>
            </a:r>
          </a:p>
        </p:txBody>
      </p:sp>
      <p:sp>
        <p:nvSpPr>
          <p:cNvPr id="6" name="Slide Number Placeholder 5"/>
          <p:cNvSpPr>
            <a:spLocks noGrp="1"/>
          </p:cNvSpPr>
          <p:nvPr>
            <p:ph type="sldNum" sz="quarter" idx="12"/>
          </p:nvPr>
        </p:nvSpPr>
        <p:spPr/>
        <p:txBody>
          <a:bodyPr/>
          <a:lstStyle/>
          <a:p>
            <a:pPr>
              <a:defRPr/>
            </a:pPr>
            <a:fld id="{BF537E97-28D4-4ADF-823D-CC3F05097A70}" type="slidenum">
              <a:rPr lang="en-GB" smtClean="0"/>
              <a:pPr>
                <a:defRPr/>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74" y="1059712"/>
            <a:ext cx="84201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4249606" y="2931712"/>
            <a:ext cx="4953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r>
              <a:rPr lang="en-US"/>
              <a:t>© De Montfort University, 2005</a:t>
            </a:r>
            <a:endParaRPr lang="en-GB"/>
          </a:p>
        </p:txBody>
      </p:sp>
      <p:sp>
        <p:nvSpPr>
          <p:cNvPr id="5" name="Footer Placeholder 4"/>
          <p:cNvSpPr>
            <a:spLocks noGrp="1"/>
          </p:cNvSpPr>
          <p:nvPr>
            <p:ph type="ftr" sz="quarter" idx="11"/>
          </p:nvPr>
        </p:nvSpPr>
        <p:spPr/>
        <p:txBody>
          <a:bodyPr/>
          <a:lstStyle/>
          <a:p>
            <a:pPr>
              <a:defRPr/>
            </a:pPr>
            <a:r>
              <a:rPr lang="en-GB"/>
              <a:t>© De Montfort University, 2008, COMP5121 - w07</a:t>
            </a:r>
          </a:p>
        </p:txBody>
      </p:sp>
      <p:sp>
        <p:nvSpPr>
          <p:cNvPr id="6" name="Slide Number Placeholder 5"/>
          <p:cNvSpPr>
            <a:spLocks noGrp="1"/>
          </p:cNvSpPr>
          <p:nvPr>
            <p:ph type="sldNum" sz="quarter" idx="12"/>
          </p:nvPr>
        </p:nvSpPr>
        <p:spPr/>
        <p:txBody>
          <a:bodyPr/>
          <a:lstStyle/>
          <a:p>
            <a:pPr>
              <a:defRPr/>
            </a:pPr>
            <a:fld id="{60D138CF-8B1D-4CF7-A583-40FCEE5A261B}" type="slidenum">
              <a:rPr lang="en-GB" smtClean="0"/>
              <a:pPr>
                <a:defRPr/>
              </a:pPr>
              <a:t>‹#›</a:t>
            </a:fld>
            <a:endParaRPr lang="en-GB" dirty="0"/>
          </a:p>
        </p:txBody>
      </p:sp>
      <p:sp>
        <p:nvSpPr>
          <p:cNvPr id="7" name="Chevron 6"/>
          <p:cNvSpPr/>
          <p:nvPr/>
        </p:nvSpPr>
        <p:spPr>
          <a:xfrm>
            <a:off x="3939737" y="3005472"/>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737786" y="3005472"/>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5300" y="1481329"/>
            <a:ext cx="437515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035550" y="1481329"/>
            <a:ext cx="437515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r>
              <a:rPr lang="en-US"/>
              <a:t>© De Montfort University, 2005</a:t>
            </a:r>
            <a:endParaRPr lang="en-GB"/>
          </a:p>
        </p:txBody>
      </p:sp>
      <p:sp>
        <p:nvSpPr>
          <p:cNvPr id="6" name="Footer Placeholder 5"/>
          <p:cNvSpPr>
            <a:spLocks noGrp="1"/>
          </p:cNvSpPr>
          <p:nvPr>
            <p:ph type="ftr" sz="quarter" idx="11"/>
          </p:nvPr>
        </p:nvSpPr>
        <p:spPr/>
        <p:txBody>
          <a:bodyPr/>
          <a:lstStyle/>
          <a:p>
            <a:pPr>
              <a:defRPr/>
            </a:pPr>
            <a:r>
              <a:rPr lang="en-GB"/>
              <a:t>© De Montfort University, 2008, COMP5121 - w07</a:t>
            </a:r>
          </a:p>
        </p:txBody>
      </p:sp>
      <p:sp>
        <p:nvSpPr>
          <p:cNvPr id="7" name="Slide Number Placeholder 6"/>
          <p:cNvSpPr>
            <a:spLocks noGrp="1"/>
          </p:cNvSpPr>
          <p:nvPr>
            <p:ph type="sldNum" sz="quarter" idx="12"/>
          </p:nvPr>
        </p:nvSpPr>
        <p:spPr/>
        <p:txBody>
          <a:bodyPr/>
          <a:lstStyle/>
          <a:p>
            <a:pPr>
              <a:defRPr/>
            </a:pPr>
            <a:fld id="{AB190E4B-AB5A-4DD4-BCAA-4B65A224953A}" type="slidenum">
              <a:rPr lang="en-GB" smtClean="0"/>
              <a:pPr>
                <a:defRPr/>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95300" y="5410200"/>
            <a:ext cx="437687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2" y="5410200"/>
            <a:ext cx="437859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1444295"/>
            <a:ext cx="4376870"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1444295"/>
            <a:ext cx="437859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r>
              <a:rPr lang="en-US"/>
              <a:t>© De Montfort University, 2005</a:t>
            </a:r>
            <a:endParaRPr lang="en-GB"/>
          </a:p>
        </p:txBody>
      </p:sp>
      <p:sp>
        <p:nvSpPr>
          <p:cNvPr id="8" name="Footer Placeholder 7"/>
          <p:cNvSpPr>
            <a:spLocks noGrp="1"/>
          </p:cNvSpPr>
          <p:nvPr>
            <p:ph type="ftr" sz="quarter" idx="11"/>
          </p:nvPr>
        </p:nvSpPr>
        <p:spPr/>
        <p:txBody>
          <a:bodyPr/>
          <a:lstStyle/>
          <a:p>
            <a:pPr>
              <a:defRPr/>
            </a:pPr>
            <a:r>
              <a:rPr lang="en-GB"/>
              <a:t>© De Montfort University, 2008, COMP5121 - w07</a:t>
            </a:r>
          </a:p>
        </p:txBody>
      </p:sp>
      <p:sp>
        <p:nvSpPr>
          <p:cNvPr id="9" name="Slide Number Placeholder 8"/>
          <p:cNvSpPr>
            <a:spLocks noGrp="1"/>
          </p:cNvSpPr>
          <p:nvPr>
            <p:ph type="sldNum" sz="quarter" idx="12"/>
          </p:nvPr>
        </p:nvSpPr>
        <p:spPr/>
        <p:txBody>
          <a:bodyPr/>
          <a:lstStyle/>
          <a:p>
            <a:pPr>
              <a:defRPr/>
            </a:pPr>
            <a:fld id="{B2C696DD-5BEE-404E-A4F6-6FA894FA4F2B}" type="slidenum">
              <a:rPr lang="en-GB" smtClean="0"/>
              <a:pPr>
                <a:defRPr/>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 De Montfort University, 2005</a:t>
            </a:r>
            <a:endParaRPr lang="en-GB"/>
          </a:p>
        </p:txBody>
      </p:sp>
      <p:sp>
        <p:nvSpPr>
          <p:cNvPr id="4" name="Footer Placeholder 3"/>
          <p:cNvSpPr>
            <a:spLocks noGrp="1"/>
          </p:cNvSpPr>
          <p:nvPr>
            <p:ph type="ftr" sz="quarter" idx="11"/>
          </p:nvPr>
        </p:nvSpPr>
        <p:spPr/>
        <p:txBody>
          <a:bodyPr/>
          <a:lstStyle/>
          <a:p>
            <a:pPr>
              <a:defRPr/>
            </a:pPr>
            <a:r>
              <a:rPr lang="en-GB"/>
              <a:t>© De Montfort University, 2008, COMP5121 - w07</a:t>
            </a:r>
          </a:p>
        </p:txBody>
      </p:sp>
      <p:sp>
        <p:nvSpPr>
          <p:cNvPr id="5" name="Slide Number Placeholder 4"/>
          <p:cNvSpPr>
            <a:spLocks noGrp="1"/>
          </p:cNvSpPr>
          <p:nvPr>
            <p:ph type="sldNum" sz="quarter" idx="12"/>
          </p:nvPr>
        </p:nvSpPr>
        <p:spPr/>
        <p:txBody>
          <a:bodyPr/>
          <a:lstStyle/>
          <a:p>
            <a:pPr>
              <a:defRPr/>
            </a:pPr>
            <a:fld id="{A3E0D001-2B65-4D4A-B846-8367062095D8}" type="slidenum">
              <a:rPr lang="en-GB" smtClean="0"/>
              <a:pPr>
                <a:defRPr/>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De Montfort University, 2005</a:t>
            </a:r>
            <a:endParaRPr lang="en-GB"/>
          </a:p>
        </p:txBody>
      </p:sp>
      <p:sp>
        <p:nvSpPr>
          <p:cNvPr id="3" name="Footer Placeholder 2"/>
          <p:cNvSpPr>
            <a:spLocks noGrp="1"/>
          </p:cNvSpPr>
          <p:nvPr>
            <p:ph type="ftr" sz="quarter" idx="11"/>
          </p:nvPr>
        </p:nvSpPr>
        <p:spPr/>
        <p:txBody>
          <a:bodyPr/>
          <a:lstStyle/>
          <a:p>
            <a:pPr>
              <a:defRPr/>
            </a:pPr>
            <a:r>
              <a:rPr lang="en-GB"/>
              <a:t>© De Montfort University, 2008, COMP5121 - w07</a:t>
            </a:r>
          </a:p>
        </p:txBody>
      </p:sp>
      <p:sp>
        <p:nvSpPr>
          <p:cNvPr id="4" name="Slide Number Placeholder 3"/>
          <p:cNvSpPr>
            <a:spLocks noGrp="1"/>
          </p:cNvSpPr>
          <p:nvPr>
            <p:ph type="sldNum" sz="quarter" idx="12"/>
          </p:nvPr>
        </p:nvSpPr>
        <p:spPr/>
        <p:txBody>
          <a:bodyPr/>
          <a:lstStyle/>
          <a:p>
            <a:pPr>
              <a:defRPr/>
            </a:pPr>
            <a:fld id="{7A23D6CA-5411-47D1-A1C4-4BEA48FBEF79}" type="slidenum">
              <a:rPr lang="en-GB" smtClean="0"/>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4876800"/>
            <a:ext cx="8105257"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787900" y="5355102"/>
            <a:ext cx="4305808"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90600" y="274320"/>
            <a:ext cx="8103108"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7287618" y="6407944"/>
            <a:ext cx="2080260" cy="365760"/>
          </a:xfrm>
        </p:spPr>
        <p:txBody>
          <a:bodyPr/>
          <a:lstStyle/>
          <a:p>
            <a:pPr>
              <a:defRPr/>
            </a:pPr>
            <a:r>
              <a:rPr lang="en-US"/>
              <a:t>© De Montfort University, 2005</a:t>
            </a:r>
            <a:endParaRPr lang="en-GB"/>
          </a:p>
        </p:txBody>
      </p:sp>
      <p:sp>
        <p:nvSpPr>
          <p:cNvPr id="6" name="Footer Placeholder 5"/>
          <p:cNvSpPr>
            <a:spLocks noGrp="1"/>
          </p:cNvSpPr>
          <p:nvPr>
            <p:ph type="ftr" sz="quarter" idx="11"/>
          </p:nvPr>
        </p:nvSpPr>
        <p:spPr/>
        <p:txBody>
          <a:bodyPr/>
          <a:lstStyle/>
          <a:p>
            <a:pPr>
              <a:defRPr/>
            </a:pPr>
            <a:r>
              <a:rPr lang="en-GB"/>
              <a:t>© De Montfort University, 2008, COMP5121 - w07</a:t>
            </a:r>
          </a:p>
        </p:txBody>
      </p:sp>
      <p:sp>
        <p:nvSpPr>
          <p:cNvPr id="7" name="Slide Number Placeholder 6"/>
          <p:cNvSpPr>
            <a:spLocks noGrp="1"/>
          </p:cNvSpPr>
          <p:nvPr>
            <p:ph type="sldNum" sz="quarter" idx="12"/>
          </p:nvPr>
        </p:nvSpPr>
        <p:spPr/>
        <p:txBody>
          <a:bodyPr/>
          <a:lstStyle/>
          <a:p>
            <a:pPr>
              <a:defRPr/>
            </a:pPr>
            <a:fld id="{E2AEABB5-A025-4D0B-9A79-B6A0BA2685BE}" type="slidenum">
              <a:rPr lang="en-GB" smtClean="0"/>
              <a:pPr>
                <a:defRPr/>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36335" y="5443402"/>
            <a:ext cx="77597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47650" y="189968"/>
            <a:ext cx="94107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r>
              <a:rPr lang="en-US"/>
              <a:t>© De Montfort University, 2005</a:t>
            </a:r>
            <a:endParaRPr lang="en-GB"/>
          </a:p>
        </p:txBody>
      </p:sp>
      <p:sp>
        <p:nvSpPr>
          <p:cNvPr id="6" name="Footer Placeholder 5"/>
          <p:cNvSpPr>
            <a:spLocks noGrp="1"/>
          </p:cNvSpPr>
          <p:nvPr>
            <p:ph type="ftr" sz="quarter" idx="11"/>
          </p:nvPr>
        </p:nvSpPr>
        <p:spPr>
          <a:xfrm>
            <a:off x="4745079" y="6407945"/>
            <a:ext cx="2546571" cy="365125"/>
          </a:xfrm>
        </p:spPr>
        <p:txBody>
          <a:bodyPr/>
          <a:lstStyle>
            <a:lvl1pPr>
              <a:defRPr>
                <a:solidFill>
                  <a:schemeClr val="tx1"/>
                </a:solidFill>
              </a:defRPr>
            </a:lvl1pPr>
            <a:extLst/>
          </a:lstStyle>
          <a:p>
            <a:pPr>
              <a:defRPr/>
            </a:pPr>
            <a:r>
              <a:rPr lang="en-GB"/>
              <a:t>© De Montfort University, 2008, COMP5121 - w07</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0187FF0-148B-4CEC-9933-CE45C5803BEA}" type="slidenum">
              <a:rPr lang="en-GB" smtClean="0"/>
              <a:pPr>
                <a:defRPr/>
              </a:pPr>
              <a:t>‹#›</a:t>
            </a:fld>
            <a:endParaRPr lang="en-GB" dirty="0"/>
          </a:p>
        </p:txBody>
      </p:sp>
      <p:sp>
        <p:nvSpPr>
          <p:cNvPr id="2" name="Title 1"/>
          <p:cNvSpPr>
            <a:spLocks noGrp="1"/>
          </p:cNvSpPr>
          <p:nvPr>
            <p:ph type="title"/>
          </p:nvPr>
        </p:nvSpPr>
        <p:spPr>
          <a:xfrm>
            <a:off x="247650" y="4865122"/>
            <a:ext cx="8748385"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540879" y="5944936"/>
            <a:ext cx="535234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26194" y="5939011"/>
            <a:ext cx="3997989"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545" y="5791253"/>
            <a:ext cx="3685840"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386121" y="4988440"/>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9184171" y="4988440"/>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40879" y="5944936"/>
            <a:ext cx="535234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26194" y="5939011"/>
            <a:ext cx="3997989"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545" y="5791253"/>
            <a:ext cx="3685840"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95300" y="274638"/>
            <a:ext cx="89154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95300" y="1481329"/>
            <a:ext cx="8915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7287618" y="6407944"/>
            <a:ext cx="2080260" cy="365760"/>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a:t>© De Montfort University, 2005</a:t>
            </a:r>
            <a:endParaRPr lang="en-GB"/>
          </a:p>
        </p:txBody>
      </p:sp>
      <p:sp>
        <p:nvSpPr>
          <p:cNvPr id="22" name="Footer Placeholder 21"/>
          <p:cNvSpPr>
            <a:spLocks noGrp="1"/>
          </p:cNvSpPr>
          <p:nvPr>
            <p:ph type="ftr" sz="quarter" idx="3"/>
          </p:nvPr>
        </p:nvSpPr>
        <p:spPr>
          <a:xfrm>
            <a:off x="4745079" y="6407945"/>
            <a:ext cx="254657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GB"/>
              <a:t>© De Montfort University, 2008, COMP5121 - w07</a:t>
            </a:r>
          </a:p>
        </p:txBody>
      </p:sp>
      <p:sp>
        <p:nvSpPr>
          <p:cNvPr id="18" name="Slide Number Placeholder 17"/>
          <p:cNvSpPr>
            <a:spLocks noGrp="1"/>
          </p:cNvSpPr>
          <p:nvPr>
            <p:ph type="sldNum" sz="quarter" idx="4"/>
          </p:nvPr>
        </p:nvSpPr>
        <p:spPr>
          <a:xfrm>
            <a:off x="9367878" y="6407945"/>
            <a:ext cx="39624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28E9261-7078-44C0-9D47-F7A508239FBC}" type="slidenum">
              <a:rPr lang="en-GB" smtClean="0"/>
              <a:pPr>
                <a:defRPr/>
              </a:pPr>
              <a:t>‹#›</a:t>
            </a:fld>
            <a:endParaRPr lang="en-GB" dirty="0"/>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lizondo@dmu.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68769" y="1196752"/>
            <a:ext cx="8599875" cy="1829761"/>
          </a:xfrm>
        </p:spPr>
        <p:txBody>
          <a:bodyPr>
            <a:normAutofit fontScale="90000"/>
          </a:bodyPr>
          <a:lstStyle/>
          <a:p>
            <a:pPr algn="l">
              <a:defRPr/>
            </a:pPr>
            <a:r>
              <a:rPr lang="en-GB" sz="2400"/>
              <a:t>Lesson 5 </a:t>
            </a:r>
            <a:r>
              <a:rPr lang="en-GB" sz="2400" dirty="0"/>
              <a:t>- ROS</a:t>
            </a:r>
            <a:br>
              <a:rPr lang="en-GB" sz="2400" dirty="0"/>
            </a:br>
            <a:r>
              <a:rPr lang="en-GB" sz="2400" dirty="0" err="1"/>
              <a:t>LaserScan</a:t>
            </a:r>
            <a:r>
              <a:rPr lang="en-GB" sz="2400" dirty="0"/>
              <a:t> data and a Python Script for moving TurtleBot3 </a:t>
            </a:r>
            <a:br>
              <a:rPr lang="en-GB" sz="2400" dirty="0"/>
            </a:br>
            <a:br>
              <a:rPr lang="en-GB" sz="2400" dirty="0">
                <a:latin typeface="Calibri" pitchFamily="34" charset="0"/>
              </a:rPr>
            </a:br>
            <a:endParaRPr lang="en-GB" sz="2400" dirty="0"/>
          </a:p>
        </p:txBody>
      </p:sp>
      <p:sp>
        <p:nvSpPr>
          <p:cNvPr id="5123" name="Rectangle 5"/>
          <p:cNvSpPr>
            <a:spLocks noGrp="1" noChangeArrowheads="1"/>
          </p:cNvSpPr>
          <p:nvPr>
            <p:ph type="subTitle" idx="1"/>
          </p:nvPr>
        </p:nvSpPr>
        <p:spPr>
          <a:xfrm>
            <a:off x="848544" y="2864254"/>
            <a:ext cx="8420100" cy="537473"/>
          </a:xfrm>
        </p:spPr>
        <p:txBody>
          <a:bodyPr>
            <a:normAutofit/>
          </a:bodyPr>
          <a:lstStyle/>
          <a:p>
            <a:pPr marR="0" lvl="0" algn="l" defTabSz="457200">
              <a:spcBef>
                <a:spcPts val="0"/>
              </a:spcBef>
              <a:buClrTx/>
              <a:buSzTx/>
            </a:pPr>
            <a:r>
              <a:rPr lang="en-GB" sz="2400" dirty="0">
                <a:latin typeface="Calibri" pitchFamily="34" charset="0"/>
              </a:rPr>
              <a:t>IMAT5233 Intelligent Mobile Robotics </a:t>
            </a:r>
          </a:p>
          <a:p>
            <a:pPr marR="0" eaLnBrk="1" hangingPunct="1">
              <a:lnSpc>
                <a:spcPct val="80000"/>
              </a:lnSpc>
            </a:pPr>
            <a:endParaRPr lang="en-GB" sz="2400" dirty="0">
              <a:latin typeface="Calibri" pitchFamily="34" charset="0"/>
            </a:endParaRPr>
          </a:p>
        </p:txBody>
      </p:sp>
      <p:sp>
        <p:nvSpPr>
          <p:cNvPr id="2" name="Rectangle 1">
            <a:extLst>
              <a:ext uri="{FF2B5EF4-FFF2-40B4-BE49-F238E27FC236}">
                <a16:creationId xmlns:a16="http://schemas.microsoft.com/office/drawing/2014/main" id="{4B86DE59-B63F-49BC-BC93-88474E8715C6}"/>
              </a:ext>
            </a:extLst>
          </p:cNvPr>
          <p:cNvSpPr/>
          <p:nvPr/>
        </p:nvSpPr>
        <p:spPr>
          <a:xfrm>
            <a:off x="1856656" y="3933056"/>
            <a:ext cx="7545288" cy="830997"/>
          </a:xfrm>
          <a:prstGeom prst="rect">
            <a:avLst/>
          </a:prstGeom>
        </p:spPr>
        <p:txBody>
          <a:bodyPr wrap="square">
            <a:spAutoFit/>
          </a:bodyPr>
          <a:lstStyle/>
          <a:p>
            <a:r>
              <a:rPr lang="en-GB" dirty="0" err="1">
                <a:latin typeface="Arial"/>
                <a:ea typeface="Arial"/>
                <a:cs typeface="Arial"/>
                <a:sym typeface="Arial"/>
              </a:rPr>
              <a:t>Dr.</a:t>
            </a:r>
            <a:r>
              <a:rPr lang="en-GB" dirty="0">
                <a:latin typeface="Arial"/>
                <a:ea typeface="Arial"/>
                <a:cs typeface="Arial"/>
                <a:sym typeface="Arial"/>
              </a:rPr>
              <a:t> Aboozar Taherkhani (PhD)</a:t>
            </a:r>
          </a:p>
          <a:p>
            <a:r>
              <a:rPr lang="en-GB" dirty="0">
                <a:latin typeface="Arial"/>
                <a:ea typeface="Arial"/>
                <a:cs typeface="Arial"/>
                <a:sym typeface="Arial"/>
              </a:rPr>
              <a:t>email: aboozar.taherkhani</a:t>
            </a:r>
            <a:r>
              <a:rPr lang="en-GB" u="sng" dirty="0">
                <a:solidFill>
                  <a:schemeClr val="hlink"/>
                </a:solidFill>
                <a:latin typeface="Arial"/>
                <a:ea typeface="Arial"/>
                <a:cs typeface="Arial"/>
                <a:sym typeface="Arial"/>
                <a:hlinkClick r:id="rId3"/>
              </a:rPr>
              <a:t>@dmu.ac</a:t>
            </a:r>
            <a:r>
              <a:rPr lang="en-GB" u="sng">
                <a:solidFill>
                  <a:schemeClr val="hlink"/>
                </a:solidFill>
                <a:latin typeface="Arial"/>
                <a:ea typeface="Arial"/>
                <a:cs typeface="Arial"/>
                <a:sym typeface="Arial"/>
                <a:hlinkClick r:id="rId3"/>
              </a:rPr>
              <a:t>.uk</a:t>
            </a:r>
            <a:endParaRPr lang="en-GB" dirty="0">
              <a:latin typeface="Arial"/>
              <a:ea typeface="Arial"/>
              <a:cs typeface="Arial"/>
              <a:sym typeface="Arial"/>
            </a:endParaRPr>
          </a:p>
        </p:txBody>
      </p:sp>
      <p:pic>
        <p:nvPicPr>
          <p:cNvPr id="4" name="Picture 3" descr="Logo, company name&#10;&#10;Description automatically generated">
            <a:extLst>
              <a:ext uri="{FF2B5EF4-FFF2-40B4-BE49-F238E27FC236}">
                <a16:creationId xmlns:a16="http://schemas.microsoft.com/office/drawing/2014/main" id="{468E6268-AD18-4ACD-812D-5E59948AB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5168" y="0"/>
            <a:ext cx="3312368" cy="1656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idx="1"/>
          </p:nvPr>
        </p:nvSpPr>
        <p:spPr/>
        <p:txBody>
          <a:bodyPr>
            <a:normAutofit/>
          </a:bodyPr>
          <a:lstStyle/>
          <a:p>
            <a:pPr marL="274320" indent="-274320" eaLnBrk="1" fontAlgn="auto" hangingPunct="1">
              <a:lnSpc>
                <a:spcPct val="90000"/>
              </a:lnSpc>
              <a:spcAft>
                <a:spcPts val="0"/>
              </a:spcAft>
              <a:buClr>
                <a:schemeClr val="accent3"/>
              </a:buClr>
              <a:buFont typeface="Wingdings 2"/>
              <a:buChar char=""/>
              <a:tabLst>
                <a:tab pos="3810000" algn="l"/>
              </a:tabLst>
              <a:defRPr/>
            </a:pPr>
            <a:endParaRPr lang="en-US" dirty="0">
              <a:latin typeface="+mj-lt"/>
            </a:endParaRPr>
          </a:p>
        </p:txBody>
      </p:sp>
      <p:sp>
        <p:nvSpPr>
          <p:cNvPr id="6146" name="Rectangle 2"/>
          <p:cNvSpPr>
            <a:spLocks noGrp="1" noChangeArrowheads="1"/>
          </p:cNvSpPr>
          <p:nvPr>
            <p:ph type="title"/>
          </p:nvPr>
        </p:nvSpPr>
        <p:spPr/>
        <p:txBody>
          <a:bodyPr>
            <a:normAutofit/>
          </a:bodyPr>
          <a:lstStyle/>
          <a:p>
            <a:pPr lvl="0"/>
            <a:r>
              <a:rPr lang="en-GB" dirty="0">
                <a:effectLst/>
              </a:rPr>
              <a:t>Vector3 message</a:t>
            </a:r>
          </a:p>
        </p:txBody>
      </p:sp>
      <p:pic>
        <p:nvPicPr>
          <p:cNvPr id="4" name="Picture 3">
            <a:extLst>
              <a:ext uri="{FF2B5EF4-FFF2-40B4-BE49-F238E27FC236}">
                <a16:creationId xmlns:a16="http://schemas.microsoft.com/office/drawing/2014/main" id="{2C90202A-D681-41B5-8E28-7FC6F0E58C7D}"/>
              </a:ext>
            </a:extLst>
          </p:cNvPr>
          <p:cNvPicPr>
            <a:picLocks noChangeAspect="1"/>
          </p:cNvPicPr>
          <p:nvPr/>
        </p:nvPicPr>
        <p:blipFill>
          <a:blip r:embed="rId3"/>
          <a:stretch>
            <a:fillRect/>
          </a:stretch>
        </p:blipFill>
        <p:spPr>
          <a:xfrm>
            <a:off x="495300" y="1124744"/>
            <a:ext cx="7626052" cy="2864021"/>
          </a:xfrm>
          <a:prstGeom prst="rect">
            <a:avLst/>
          </a:prstGeom>
        </p:spPr>
      </p:pic>
      <p:pic>
        <p:nvPicPr>
          <p:cNvPr id="7" name="Picture 6">
            <a:extLst>
              <a:ext uri="{FF2B5EF4-FFF2-40B4-BE49-F238E27FC236}">
                <a16:creationId xmlns:a16="http://schemas.microsoft.com/office/drawing/2014/main" id="{2368EA74-D8FF-4CF4-8D5B-31E78A1ED39B}"/>
              </a:ext>
            </a:extLst>
          </p:cNvPr>
          <p:cNvPicPr>
            <a:picLocks noChangeAspect="1"/>
          </p:cNvPicPr>
          <p:nvPr/>
        </p:nvPicPr>
        <p:blipFill>
          <a:blip r:embed="rId4"/>
          <a:stretch>
            <a:fillRect/>
          </a:stretch>
        </p:blipFill>
        <p:spPr>
          <a:xfrm>
            <a:off x="3440832" y="4149080"/>
            <a:ext cx="3024336" cy="2567931"/>
          </a:xfrm>
          <a:prstGeom prst="rect">
            <a:avLst/>
          </a:prstGeom>
        </p:spPr>
      </p:pic>
    </p:spTree>
    <p:extLst>
      <p:ext uri="{BB962C8B-B14F-4D97-AF65-F5344CB8AC3E}">
        <p14:creationId xmlns:p14="http://schemas.microsoft.com/office/powerpoint/2010/main" val="29895364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122455"/>
            <a:ext cx="8915400" cy="1143000"/>
          </a:xfrm>
        </p:spPr>
        <p:txBody>
          <a:bodyPr>
            <a:normAutofit fontScale="90000"/>
          </a:bodyPr>
          <a:lstStyle/>
          <a:p>
            <a:r>
              <a:rPr lang="en-GB" dirty="0">
                <a:effectLst/>
              </a:rPr>
              <a:t>Python Script for moving TurtleBot3 </a:t>
            </a:r>
            <a:endParaRPr lang="en-GB" sz="3600" dirty="0"/>
          </a:p>
        </p:txBody>
      </p:sp>
      <p:sp>
        <p:nvSpPr>
          <p:cNvPr id="5" name="Content Placeholder 4"/>
          <p:cNvSpPr>
            <a:spLocks noGrp="1"/>
          </p:cNvSpPr>
          <p:nvPr>
            <p:ph idx="1"/>
          </p:nvPr>
        </p:nvSpPr>
        <p:spPr>
          <a:xfrm>
            <a:off x="495300" y="1496524"/>
            <a:ext cx="8915400" cy="4525963"/>
          </a:xfrm>
        </p:spPr>
        <p:txBody>
          <a:bodyPr>
            <a:normAutofit/>
          </a:bodyPr>
          <a:lstStyle/>
          <a:p>
            <a:pPr lvl="1"/>
            <a:endParaRPr lang="en-GB" altLang="en-US" sz="2400" dirty="0">
              <a:solidFill>
                <a:srgbClr val="374759"/>
              </a:solidFill>
              <a:latin typeface="Arial" panose="020B0604020202020204" pitchFamily="34" charset="0"/>
              <a:ea typeface="Times New Roman" panose="02020603050405020304" pitchFamily="18" charset="0"/>
              <a:cs typeface="Arial" panose="020B0604020202020204" pitchFamily="34" charset="0"/>
            </a:endParaRPr>
          </a:p>
          <a:p>
            <a:pPr lvl="1"/>
            <a:endParaRPr lang="en-GB" altLang="en-US" sz="400" dirty="0"/>
          </a:p>
          <a:p>
            <a:pPr lvl="1"/>
            <a:endParaRPr lang="en-GB" altLang="en-US" sz="4000" dirty="0">
              <a:latin typeface="Arial" panose="020B0604020202020204" pitchFamily="34" charset="0"/>
            </a:endParaRPr>
          </a:p>
          <a:p>
            <a:endParaRPr lang="en-GB" dirty="0"/>
          </a:p>
          <a:p>
            <a:pPr lvl="1"/>
            <a:endParaRPr lang="en-GB" dirty="0"/>
          </a:p>
        </p:txBody>
      </p:sp>
      <p:sp>
        <p:nvSpPr>
          <p:cNvPr id="7" name="Rectangle 4">
            <a:extLst>
              <a:ext uri="{FF2B5EF4-FFF2-40B4-BE49-F238E27FC236}">
                <a16:creationId xmlns:a16="http://schemas.microsoft.com/office/drawing/2014/main" id="{FCB87F44-93E3-406B-A048-EFB0C5403051}"/>
              </a:ext>
            </a:extLst>
          </p:cNvPr>
          <p:cNvSpPr txBox="1">
            <a:spLocks noChangeArrowheads="1"/>
          </p:cNvSpPr>
          <p:nvPr/>
        </p:nvSpPr>
        <p:spPr>
          <a:xfrm>
            <a:off x="632520" y="4149080"/>
            <a:ext cx="89154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GB" dirty="0"/>
              <a:t>You can run the python code using ‘</a:t>
            </a:r>
            <a:r>
              <a:rPr lang="en-GB" dirty="0" err="1"/>
              <a:t>rosrun</a:t>
            </a:r>
            <a:r>
              <a:rPr lang="en-GB" dirty="0"/>
              <a:t>’</a:t>
            </a:r>
          </a:p>
          <a:p>
            <a:pPr lvl="1" fontAlgn="auto"/>
            <a:r>
              <a:rPr lang="en-US" altLang="en-US" sz="2400" dirty="0">
                <a:solidFill>
                  <a:srgbClr val="333333"/>
                </a:solidFill>
                <a:latin typeface="courier"/>
              </a:rPr>
              <a:t>$</a:t>
            </a:r>
            <a:r>
              <a:rPr lang="en-US" altLang="en-US" sz="2400" dirty="0" err="1">
                <a:solidFill>
                  <a:srgbClr val="333333"/>
                </a:solidFill>
                <a:latin typeface="courier"/>
              </a:rPr>
              <a:t>rosrun</a:t>
            </a:r>
            <a:r>
              <a:rPr lang="en-US" altLang="en-US" sz="2400" dirty="0">
                <a:solidFill>
                  <a:srgbClr val="333333"/>
                </a:solidFill>
                <a:latin typeface="courier"/>
              </a:rPr>
              <a:t> &lt;package&gt; &lt;executable&gt;</a:t>
            </a:r>
            <a:r>
              <a:rPr lang="en-US" altLang="en-US" sz="400" dirty="0"/>
              <a:t> </a:t>
            </a:r>
          </a:p>
          <a:p>
            <a:pPr fontAlgn="auto"/>
            <a:r>
              <a:rPr lang="en-GB" dirty="0"/>
              <a:t>Or run the code using ‘</a:t>
            </a:r>
            <a:r>
              <a:rPr lang="en-GB" dirty="0" err="1"/>
              <a:t>roslaunch</a:t>
            </a:r>
            <a:r>
              <a:rPr lang="en-GB" dirty="0"/>
              <a:t>’</a:t>
            </a:r>
          </a:p>
          <a:p>
            <a:pPr lvl="1" fontAlgn="auto"/>
            <a:r>
              <a:rPr lang="en-GB" dirty="0"/>
              <a:t>Create a launch file</a:t>
            </a:r>
          </a:p>
          <a:p>
            <a:pPr lvl="1" fontAlgn="auto"/>
            <a:r>
              <a:rPr lang="en-GB" sz="2400" dirty="0">
                <a:solidFill>
                  <a:srgbClr val="333333"/>
                </a:solidFill>
                <a:latin typeface="courier"/>
              </a:rPr>
              <a:t>$</a:t>
            </a:r>
            <a:r>
              <a:rPr lang="en-GB" sz="2400" dirty="0" err="1">
                <a:solidFill>
                  <a:srgbClr val="333333"/>
                </a:solidFill>
                <a:latin typeface="courier"/>
              </a:rPr>
              <a:t>roslaunch</a:t>
            </a:r>
            <a:r>
              <a:rPr lang="en-GB" sz="2400" dirty="0">
                <a:solidFill>
                  <a:srgbClr val="333333"/>
                </a:solidFill>
                <a:latin typeface="courier"/>
              </a:rPr>
              <a:t> &lt;package&gt; &lt;.launch file&gt;</a:t>
            </a:r>
          </a:p>
          <a:p>
            <a:pPr marL="274320" indent="-274320" fontAlgn="auto">
              <a:lnSpc>
                <a:spcPct val="90000"/>
              </a:lnSpc>
              <a:buClr>
                <a:schemeClr val="accent3"/>
              </a:buClr>
              <a:buFont typeface="Wingdings 3"/>
              <a:buNone/>
              <a:tabLst>
                <a:tab pos="3810000" algn="l"/>
              </a:tabLst>
              <a:defRPr/>
            </a:pPr>
            <a:endParaRPr lang="en-US" dirty="0">
              <a:latin typeface="+mj-lt"/>
            </a:endParaRPr>
          </a:p>
        </p:txBody>
      </p:sp>
      <p:sp>
        <p:nvSpPr>
          <p:cNvPr id="3" name="Rectangle 2">
            <a:extLst>
              <a:ext uri="{FF2B5EF4-FFF2-40B4-BE49-F238E27FC236}">
                <a16:creationId xmlns:a16="http://schemas.microsoft.com/office/drawing/2014/main" id="{5970223B-1602-4C90-8BF7-134A26E230D7}"/>
              </a:ext>
            </a:extLst>
          </p:cNvPr>
          <p:cNvSpPr>
            <a:spLocks noChangeArrowheads="1"/>
          </p:cNvSpPr>
          <p:nvPr/>
        </p:nvSpPr>
        <p:spPr bwMode="auto">
          <a:xfrm>
            <a:off x="0" y="74075"/>
            <a:ext cx="65" cy="30904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09E7182-3243-4F76-A4B3-0FDFC0B4683F}"/>
              </a:ext>
            </a:extLst>
          </p:cNvPr>
          <p:cNvPicPr>
            <a:picLocks noChangeAspect="1"/>
          </p:cNvPicPr>
          <p:nvPr/>
        </p:nvPicPr>
        <p:blipFill>
          <a:blip r:embed="rId3"/>
          <a:stretch>
            <a:fillRect/>
          </a:stretch>
        </p:blipFill>
        <p:spPr>
          <a:xfrm>
            <a:off x="776536" y="1044795"/>
            <a:ext cx="7488832" cy="3109333"/>
          </a:xfrm>
          <a:prstGeom prst="rect">
            <a:avLst/>
          </a:prstGeom>
        </p:spPr>
      </p:pic>
    </p:spTree>
    <p:extLst>
      <p:ext uri="{BB962C8B-B14F-4D97-AF65-F5344CB8AC3E}">
        <p14:creationId xmlns:p14="http://schemas.microsoft.com/office/powerpoint/2010/main" val="23400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idx="1"/>
          </p:nvPr>
        </p:nvSpPr>
        <p:spPr/>
        <p:txBody>
          <a:bodyPr>
            <a:normAutofit/>
          </a:bodyPr>
          <a:lstStyle/>
          <a:p>
            <a:pPr lvl="0"/>
            <a:r>
              <a:rPr lang="en-GB" dirty="0" err="1"/>
              <a:t>LaserScan</a:t>
            </a:r>
            <a:r>
              <a:rPr lang="en-GB" dirty="0"/>
              <a:t> data</a:t>
            </a:r>
          </a:p>
          <a:p>
            <a:pPr lvl="1"/>
            <a:r>
              <a:rPr lang="en-GB" dirty="0"/>
              <a:t>Create a package to subscribe to the topic related to laser scan</a:t>
            </a:r>
          </a:p>
          <a:p>
            <a:pPr lvl="1"/>
            <a:r>
              <a:rPr lang="en-GB" altLang="en-US" sz="2000" dirty="0" err="1"/>
              <a:t>sensor_msgs</a:t>
            </a:r>
            <a:r>
              <a:rPr lang="en-GB" altLang="en-US" sz="2000" dirty="0"/>
              <a:t>/LaserScan.msg</a:t>
            </a:r>
            <a:endParaRPr lang="en-GB" dirty="0"/>
          </a:p>
          <a:p>
            <a:pPr lvl="1"/>
            <a:r>
              <a:rPr lang="en-GB" dirty="0"/>
              <a:t>Write a python code to read </a:t>
            </a:r>
            <a:r>
              <a:rPr lang="en-GB" dirty="0" err="1"/>
              <a:t>LaserScan</a:t>
            </a:r>
            <a:r>
              <a:rPr lang="en-GB" dirty="0"/>
              <a:t> data</a:t>
            </a:r>
          </a:p>
          <a:p>
            <a:pPr lvl="1"/>
            <a:endParaRPr lang="en-GB" dirty="0"/>
          </a:p>
          <a:p>
            <a:pPr lvl="0"/>
            <a:endParaRPr lang="en-GB" dirty="0"/>
          </a:p>
          <a:p>
            <a:pPr lvl="0"/>
            <a:r>
              <a:rPr lang="en-GB" dirty="0"/>
              <a:t>Python Script for moving TurtleBot3 </a:t>
            </a:r>
          </a:p>
          <a:p>
            <a:pPr marL="274320" indent="-274320" eaLnBrk="1" fontAlgn="auto" hangingPunct="1">
              <a:lnSpc>
                <a:spcPct val="90000"/>
              </a:lnSpc>
              <a:spcAft>
                <a:spcPts val="0"/>
              </a:spcAft>
              <a:buClr>
                <a:schemeClr val="accent3"/>
              </a:buClr>
              <a:buNone/>
              <a:tabLst>
                <a:tab pos="3810000" algn="l"/>
              </a:tabLst>
              <a:defRPr/>
            </a:pPr>
            <a:endParaRPr lang="en-US" dirty="0">
              <a:latin typeface="+mj-lt"/>
            </a:endParaRPr>
          </a:p>
        </p:txBody>
      </p:sp>
      <p:sp>
        <p:nvSpPr>
          <p:cNvPr id="6146" name="Rectangle 2"/>
          <p:cNvSpPr>
            <a:spLocks noGrp="1" noChangeArrowheads="1"/>
          </p:cNvSpPr>
          <p:nvPr>
            <p:ph type="title"/>
          </p:nvPr>
        </p:nvSpPr>
        <p:spPr/>
        <p:txBody>
          <a:bodyPr/>
          <a:lstStyle/>
          <a:p>
            <a:pPr eaLnBrk="1" hangingPunct="1"/>
            <a:r>
              <a:rPr lang="en-GB" dirty="0"/>
              <a:t>Summary</a:t>
            </a:r>
          </a:p>
        </p:txBody>
      </p:sp>
      <p:pic>
        <p:nvPicPr>
          <p:cNvPr id="4" name="Picture 3">
            <a:extLst>
              <a:ext uri="{FF2B5EF4-FFF2-40B4-BE49-F238E27FC236}">
                <a16:creationId xmlns:a16="http://schemas.microsoft.com/office/drawing/2014/main" id="{052ABD1A-F543-46C4-BFC7-D74D03F34CA6}"/>
              </a:ext>
            </a:extLst>
          </p:cNvPr>
          <p:cNvPicPr>
            <a:picLocks noChangeAspect="1"/>
          </p:cNvPicPr>
          <p:nvPr/>
        </p:nvPicPr>
        <p:blipFill rotWithShape="1">
          <a:blip r:embed="rId3"/>
          <a:srcRect t="78942" r="13497" b="10541"/>
          <a:stretch/>
        </p:blipFill>
        <p:spPr>
          <a:xfrm>
            <a:off x="1064568" y="3573016"/>
            <a:ext cx="8568952" cy="265076"/>
          </a:xfrm>
          <a:prstGeom prst="rect">
            <a:avLst/>
          </a:prstGeom>
        </p:spPr>
      </p:pic>
      <p:pic>
        <p:nvPicPr>
          <p:cNvPr id="2" name="Picture 1">
            <a:extLst>
              <a:ext uri="{FF2B5EF4-FFF2-40B4-BE49-F238E27FC236}">
                <a16:creationId xmlns:a16="http://schemas.microsoft.com/office/drawing/2014/main" id="{FD10D8D5-0B08-456A-88EF-70D17B07C018}"/>
              </a:ext>
            </a:extLst>
          </p:cNvPr>
          <p:cNvPicPr>
            <a:picLocks noChangeAspect="1"/>
          </p:cNvPicPr>
          <p:nvPr/>
        </p:nvPicPr>
        <p:blipFill rotWithShape="1">
          <a:blip r:embed="rId4"/>
          <a:srcRect t="1" b="25758"/>
          <a:stretch/>
        </p:blipFill>
        <p:spPr>
          <a:xfrm>
            <a:off x="1640632" y="5229200"/>
            <a:ext cx="4880992" cy="158935"/>
          </a:xfrm>
          <a:prstGeom prst="rect">
            <a:avLst/>
          </a:prstGeom>
        </p:spPr>
      </p:pic>
    </p:spTree>
    <p:extLst>
      <p:ext uri="{BB962C8B-B14F-4D97-AF65-F5344CB8AC3E}">
        <p14:creationId xmlns:p14="http://schemas.microsoft.com/office/powerpoint/2010/main" val="12417633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idx="1"/>
          </p:nvPr>
        </p:nvSpPr>
        <p:spPr/>
        <p:txBody>
          <a:bodyPr>
            <a:normAutofit/>
          </a:bodyPr>
          <a:lstStyle/>
          <a:p>
            <a:pPr lvl="0"/>
            <a:r>
              <a:rPr lang="en-GB" dirty="0" err="1"/>
              <a:t>LaserScan</a:t>
            </a:r>
            <a:r>
              <a:rPr lang="en-GB" dirty="0"/>
              <a:t> data</a:t>
            </a:r>
          </a:p>
          <a:p>
            <a:pPr lvl="1"/>
            <a:r>
              <a:rPr lang="en-GB" dirty="0"/>
              <a:t>Create a package to subscribe to the topic related to laser scan</a:t>
            </a:r>
          </a:p>
          <a:p>
            <a:pPr lvl="1"/>
            <a:r>
              <a:rPr lang="en-GB" dirty="0"/>
              <a:t>Write a python code to read </a:t>
            </a:r>
            <a:r>
              <a:rPr lang="en-GB" dirty="0" err="1"/>
              <a:t>LaserScan</a:t>
            </a:r>
            <a:r>
              <a:rPr lang="en-GB" dirty="0"/>
              <a:t> data</a:t>
            </a:r>
          </a:p>
          <a:p>
            <a:pPr lvl="0"/>
            <a:r>
              <a:rPr lang="en-GB" dirty="0"/>
              <a:t>Python Script for moving TurtleBot3 </a:t>
            </a:r>
          </a:p>
          <a:p>
            <a:pPr marL="274320" indent="-274320" eaLnBrk="1" fontAlgn="auto" hangingPunct="1">
              <a:lnSpc>
                <a:spcPct val="90000"/>
              </a:lnSpc>
              <a:spcAft>
                <a:spcPts val="0"/>
              </a:spcAft>
              <a:buClr>
                <a:schemeClr val="accent3"/>
              </a:buClr>
              <a:buNone/>
              <a:tabLst>
                <a:tab pos="3810000" algn="l"/>
              </a:tabLst>
              <a:defRPr/>
            </a:pPr>
            <a:endParaRPr lang="en-US" dirty="0">
              <a:latin typeface="+mj-lt"/>
            </a:endParaRPr>
          </a:p>
        </p:txBody>
      </p:sp>
      <p:sp>
        <p:nvSpPr>
          <p:cNvPr id="6146" name="Rectangle 2"/>
          <p:cNvSpPr>
            <a:spLocks noGrp="1" noChangeArrowheads="1"/>
          </p:cNvSpPr>
          <p:nvPr>
            <p:ph type="title"/>
          </p:nvPr>
        </p:nvSpPr>
        <p:spPr/>
        <p:txBody>
          <a:bodyPr/>
          <a:lstStyle/>
          <a:p>
            <a:pPr eaLnBrk="1" hangingPunct="1"/>
            <a:r>
              <a:rPr lang="en-GB" dirty="0"/>
              <a:t>Overview</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AFDCFC-6272-4FEF-BD9F-45B95FA6377D}"/>
              </a:ext>
            </a:extLst>
          </p:cNvPr>
          <p:cNvSpPr>
            <a:spLocks noGrp="1"/>
          </p:cNvSpPr>
          <p:nvPr>
            <p:ph idx="1"/>
          </p:nvPr>
        </p:nvSpPr>
        <p:spPr/>
        <p:txBody>
          <a:bodyPr>
            <a:normAutofit fontScale="92500"/>
          </a:bodyPr>
          <a:lstStyle/>
          <a:p>
            <a:r>
              <a:rPr lang="en-GB" b="1" i="0" dirty="0">
                <a:solidFill>
                  <a:srgbClr val="001D35"/>
                </a:solidFill>
                <a:effectLst/>
                <a:latin typeface="Google Sans"/>
              </a:rPr>
              <a:t>LiDAR</a:t>
            </a:r>
            <a:r>
              <a:rPr lang="en-GB" b="0" i="0" dirty="0">
                <a:solidFill>
                  <a:srgbClr val="001D35"/>
                </a:solidFill>
                <a:effectLst/>
                <a:latin typeface="Google Sans"/>
              </a:rPr>
              <a:t> (Light Detection and Ranging) </a:t>
            </a:r>
            <a:r>
              <a:rPr lang="en-GB" dirty="0"/>
              <a:t>which stands for Light Detection and Ranging, is a remote sensing method that uses light in the form of a pulsed </a:t>
            </a:r>
            <a:r>
              <a:rPr lang="en-GB" b="1" dirty="0"/>
              <a:t>laser</a:t>
            </a:r>
            <a:r>
              <a:rPr lang="en-GB" dirty="0"/>
              <a:t> to measure ranges (variable distances)</a:t>
            </a:r>
          </a:p>
          <a:p>
            <a:r>
              <a:rPr lang="en-GB" dirty="0"/>
              <a:t>Turtolbot3  has 360°  (LIDAR) </a:t>
            </a:r>
          </a:p>
          <a:p>
            <a:r>
              <a:rPr lang="en-GB" dirty="0"/>
              <a:t>2D laser scanner that collects a set of data around the robot to use for Mapping and localization</a:t>
            </a:r>
          </a:p>
          <a:p>
            <a:r>
              <a:rPr lang="en-GB" dirty="0"/>
              <a:t>Distance Range: 120 ~ 3,500mm </a:t>
            </a:r>
          </a:p>
          <a:p>
            <a:r>
              <a:rPr lang="en-GB" dirty="0"/>
              <a:t>Angular Range: 360° </a:t>
            </a:r>
          </a:p>
          <a:p>
            <a:r>
              <a:rPr lang="en-GB" dirty="0"/>
              <a:t>Angular Resolution: 1°</a:t>
            </a:r>
          </a:p>
        </p:txBody>
      </p:sp>
      <p:sp>
        <p:nvSpPr>
          <p:cNvPr id="4" name="Title 3">
            <a:extLst>
              <a:ext uri="{FF2B5EF4-FFF2-40B4-BE49-F238E27FC236}">
                <a16:creationId xmlns:a16="http://schemas.microsoft.com/office/drawing/2014/main" id="{9E93C3BA-A359-408D-9AA5-3BEF01366EF8}"/>
              </a:ext>
            </a:extLst>
          </p:cNvPr>
          <p:cNvSpPr>
            <a:spLocks noGrp="1"/>
          </p:cNvSpPr>
          <p:nvPr>
            <p:ph type="title"/>
          </p:nvPr>
        </p:nvSpPr>
        <p:spPr/>
        <p:txBody>
          <a:bodyPr/>
          <a:lstStyle/>
          <a:p>
            <a:r>
              <a:rPr lang="en-GB" dirty="0"/>
              <a:t>Turtolbot3 Laser Sensor </a:t>
            </a:r>
          </a:p>
        </p:txBody>
      </p:sp>
      <p:pic>
        <p:nvPicPr>
          <p:cNvPr id="7170" name="Picture 2">
            <a:extLst>
              <a:ext uri="{FF2B5EF4-FFF2-40B4-BE49-F238E27FC236}">
                <a16:creationId xmlns:a16="http://schemas.microsoft.com/office/drawing/2014/main" id="{D415E631-1F81-411E-8531-034F5C3C8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200" y="4221088"/>
            <a:ext cx="2752855" cy="252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38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a:t>Launch the Turtlebot3 in a non-empty environment</a:t>
            </a:r>
          </a:p>
          <a:p>
            <a:pPr lvl="1"/>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 export TURTLEBOT3_MODEL=burger</a:t>
            </a:r>
          </a:p>
          <a:p>
            <a:pPr lvl="1"/>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GB" altLang="en-US" sz="24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roslaunch</a:t>
            </a:r>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 turtlebot3_gazebo turtlebot3_world.launch</a:t>
            </a:r>
            <a:r>
              <a:rPr lang="en-GB" altLang="en-US" sz="400" dirty="0"/>
              <a:t> </a:t>
            </a:r>
            <a:endParaRPr lang="en-GB" altLang="en-US" sz="4000" dirty="0">
              <a:latin typeface="Arial" panose="020B0604020202020204" pitchFamily="34" charset="0"/>
            </a:endParaRPr>
          </a:p>
          <a:p>
            <a:endParaRPr lang="en-GB" dirty="0"/>
          </a:p>
          <a:p>
            <a:r>
              <a:rPr lang="en-GB" dirty="0"/>
              <a:t>Find about laser/scan topic</a:t>
            </a:r>
          </a:p>
          <a:p>
            <a:pPr lvl="1"/>
            <a:r>
              <a:rPr lang="en-GB" alt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GB" b="1" i="1" dirty="0" err="1"/>
              <a:t>rostopic</a:t>
            </a:r>
            <a:r>
              <a:rPr lang="en-GB" b="1" i="1" dirty="0"/>
              <a:t> list</a:t>
            </a:r>
          </a:p>
          <a:p>
            <a:pPr lvl="1"/>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GB" altLang="en-US" sz="2400" b="1"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rostopic</a:t>
            </a:r>
            <a:r>
              <a:rPr lang="en-GB" altLang="en-US" sz="2400" b="1" i="1" dirty="0">
                <a:solidFill>
                  <a:srgbClr val="333333"/>
                </a:solidFill>
                <a:latin typeface="Arial" panose="020B0604020202020204" pitchFamily="34" charset="0"/>
                <a:ea typeface="Times New Roman" panose="02020603050405020304" pitchFamily="18" charset="0"/>
                <a:cs typeface="Arial" panose="020B0604020202020204" pitchFamily="34" charset="0"/>
              </a:rPr>
              <a:t> echo [ topic name] -n1 </a:t>
            </a:r>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(You could ad ‘-n1’ to only see one message from the topic)</a:t>
            </a:r>
          </a:p>
          <a:p>
            <a:pPr lvl="1"/>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GB" altLang="en-US" sz="2400" b="1"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rostopic</a:t>
            </a:r>
            <a:r>
              <a:rPr lang="en-GB" altLang="en-US" sz="2400" b="1" i="1" dirty="0">
                <a:solidFill>
                  <a:srgbClr val="333333"/>
                </a:solidFill>
                <a:latin typeface="Arial" panose="020B0604020202020204" pitchFamily="34" charset="0"/>
                <a:ea typeface="Times New Roman" panose="02020603050405020304" pitchFamily="18" charset="0"/>
                <a:cs typeface="Arial" panose="020B0604020202020204" pitchFamily="34" charset="0"/>
              </a:rPr>
              <a:t> info [topic name] </a:t>
            </a:r>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(Find the type of the message in this topic)</a:t>
            </a:r>
          </a:p>
          <a:p>
            <a:pPr lvl="1"/>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GB" altLang="en-US" sz="2400" b="1"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rossmg</a:t>
            </a:r>
            <a:r>
              <a:rPr lang="en-GB" altLang="en-US" sz="2400" b="1" i="1" dirty="0">
                <a:solidFill>
                  <a:srgbClr val="333333"/>
                </a:solidFill>
                <a:latin typeface="Arial" panose="020B0604020202020204" pitchFamily="34" charset="0"/>
                <a:ea typeface="Times New Roman" panose="02020603050405020304" pitchFamily="18" charset="0"/>
                <a:cs typeface="Arial" panose="020B0604020202020204" pitchFamily="34" charset="0"/>
              </a:rPr>
              <a:t> show [message type] </a:t>
            </a:r>
            <a:r>
              <a:rPr lang="en-GB" altLang="en-US" sz="2400" dirty="0">
                <a:solidFill>
                  <a:srgbClr val="333333"/>
                </a:solidFill>
                <a:latin typeface="Arial" panose="020B0604020202020204" pitchFamily="34" charset="0"/>
                <a:ea typeface="Times New Roman" panose="02020603050405020304" pitchFamily="18" charset="0"/>
                <a:cs typeface="Arial" panose="020B0604020202020204" pitchFamily="34" charset="0"/>
              </a:rPr>
              <a:t>( To see the structure of the message)</a:t>
            </a:r>
            <a:r>
              <a:rPr lang="en-GB" altLang="en-US" sz="400" dirty="0"/>
              <a:t> </a:t>
            </a:r>
            <a:endParaRPr lang="en-GB" altLang="en-US" sz="4000" dirty="0">
              <a:latin typeface="Arial" panose="020B0604020202020204" pitchFamily="34" charset="0"/>
            </a:endParaRPr>
          </a:p>
        </p:txBody>
      </p:sp>
      <p:sp>
        <p:nvSpPr>
          <p:cNvPr id="4" name="Title 3"/>
          <p:cNvSpPr>
            <a:spLocks noGrp="1"/>
          </p:cNvSpPr>
          <p:nvPr>
            <p:ph type="title"/>
          </p:nvPr>
        </p:nvSpPr>
        <p:spPr/>
        <p:txBody>
          <a:bodyPr/>
          <a:lstStyle/>
          <a:p>
            <a:pPr lvl="0"/>
            <a:r>
              <a:rPr lang="en-GB" dirty="0" err="1"/>
              <a:t>LaserScan</a:t>
            </a:r>
            <a:r>
              <a:rPr lang="en-GB" dirty="0"/>
              <a:t> data</a:t>
            </a:r>
          </a:p>
        </p:txBody>
      </p:sp>
      <p:sp>
        <p:nvSpPr>
          <p:cNvPr id="6" name="Rectangle 3">
            <a:extLst>
              <a:ext uri="{FF2B5EF4-FFF2-40B4-BE49-F238E27FC236}">
                <a16:creationId xmlns:a16="http://schemas.microsoft.com/office/drawing/2014/main" id="{E7E9B31D-BA4E-4E49-ACCC-D7923718F3CF}"/>
              </a:ext>
            </a:extLst>
          </p:cNvPr>
          <p:cNvSpPr>
            <a:spLocks noChangeArrowheads="1"/>
          </p:cNvSpPr>
          <p:nvPr/>
        </p:nvSpPr>
        <p:spPr bwMode="auto">
          <a:xfrm>
            <a:off x="152400" y="171342"/>
            <a:ext cx="403243" cy="419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eaLnBrk="0" fontAlgn="base" hangingPunct="0">
              <a:spcAft>
                <a:spcPct val="0"/>
              </a:spcAft>
            </a:pPr>
            <a:r>
              <a:rPr lang="en-GB" altLang="en-US" sz="4000" dirty="0"/>
              <a:t>Explanation on </a:t>
            </a:r>
            <a:r>
              <a:rPr lang="en-GB" altLang="en-US" sz="4000" dirty="0" err="1"/>
              <a:t>sensor_msgs</a:t>
            </a:r>
            <a:r>
              <a:rPr lang="en-GB" altLang="en-US" sz="4000" dirty="0"/>
              <a:t>/LaserScan.msg </a:t>
            </a:r>
            <a:r>
              <a:rPr lang="en-GB" altLang="en-US" sz="10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a:t>
            </a:r>
            <a:endParaRPr lang="en-GB" altLang="en-US" sz="1000" b="0" dirty="0">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8AE624-1B82-45EF-82E0-C317E971B312}"/>
              </a:ext>
            </a:extLst>
          </p:cNvPr>
          <p:cNvPicPr>
            <a:picLocks noChangeAspect="1"/>
          </p:cNvPicPr>
          <p:nvPr/>
        </p:nvPicPr>
        <p:blipFill>
          <a:blip r:embed="rId3"/>
          <a:stretch>
            <a:fillRect/>
          </a:stretch>
        </p:blipFill>
        <p:spPr>
          <a:xfrm>
            <a:off x="704528" y="1417638"/>
            <a:ext cx="8121352" cy="52379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effectLst/>
              </a:rPr>
              <a:t>Create a package to subscribe to the topic related to laser scan</a:t>
            </a:r>
            <a:endParaRPr lang="en-GB" sz="3600" dirty="0"/>
          </a:p>
        </p:txBody>
      </p:sp>
      <p:sp>
        <p:nvSpPr>
          <p:cNvPr id="5" name="Content Placeholder 4"/>
          <p:cNvSpPr>
            <a:spLocks noGrp="1"/>
          </p:cNvSpPr>
          <p:nvPr>
            <p:ph idx="1"/>
          </p:nvPr>
        </p:nvSpPr>
        <p:spPr/>
        <p:txBody>
          <a:bodyPr/>
          <a:lstStyle/>
          <a:p>
            <a:r>
              <a:rPr lang="en-GB" dirty="0"/>
              <a:t>In ’</a:t>
            </a:r>
            <a:r>
              <a:rPr lang="en-GB" dirty="0" err="1"/>
              <a:t>catkin_ws</a:t>
            </a:r>
            <a:r>
              <a:rPr lang="en-GB" dirty="0"/>
              <a:t>/</a:t>
            </a:r>
            <a:r>
              <a:rPr lang="en-GB" dirty="0" err="1"/>
              <a:t>src</a:t>
            </a:r>
            <a:r>
              <a:rPr lang="en-GB" dirty="0"/>
              <a:t>’ folder create an empty package:</a:t>
            </a:r>
          </a:p>
          <a:p>
            <a:pPr lvl="1"/>
            <a:r>
              <a:rPr lang="en-GB" dirty="0"/>
              <a:t>$</a:t>
            </a:r>
            <a:r>
              <a:rPr lang="en-GB" dirty="0" err="1"/>
              <a:t>catkin_create_pkg</a:t>
            </a:r>
            <a:r>
              <a:rPr lang="en-GB" dirty="0"/>
              <a:t> </a:t>
            </a:r>
            <a:r>
              <a:rPr lang="en-GB" dirty="0" err="1"/>
              <a:t>laser_values</a:t>
            </a:r>
            <a:endParaRPr lang="en-GB" dirty="0"/>
          </a:p>
          <a:p>
            <a:r>
              <a:rPr lang="en-GB" dirty="0"/>
              <a:t>In the </a:t>
            </a:r>
            <a:r>
              <a:rPr lang="en-GB" dirty="0" err="1"/>
              <a:t>src</a:t>
            </a:r>
            <a:r>
              <a:rPr lang="en-GB" dirty="0"/>
              <a:t> folder in the package, create a python script called ‘scan.py’ </a:t>
            </a:r>
          </a:p>
          <a:p>
            <a:endParaRPr lang="en-GB" dirty="0"/>
          </a:p>
          <a:p>
            <a:pPr lvl="1"/>
            <a:endParaRPr lang="en-GB" dirty="0"/>
          </a:p>
        </p:txBody>
      </p:sp>
      <p:pic>
        <p:nvPicPr>
          <p:cNvPr id="3" name="Picture 2">
            <a:extLst>
              <a:ext uri="{FF2B5EF4-FFF2-40B4-BE49-F238E27FC236}">
                <a16:creationId xmlns:a16="http://schemas.microsoft.com/office/drawing/2014/main" id="{AA456B7F-0AEC-41A0-9EF6-F8D4690DAB93}"/>
              </a:ext>
            </a:extLst>
          </p:cNvPr>
          <p:cNvPicPr>
            <a:picLocks noChangeAspect="1"/>
          </p:cNvPicPr>
          <p:nvPr/>
        </p:nvPicPr>
        <p:blipFill>
          <a:blip r:embed="rId3"/>
          <a:stretch>
            <a:fillRect/>
          </a:stretch>
        </p:blipFill>
        <p:spPr>
          <a:xfrm>
            <a:off x="56456" y="3550301"/>
            <a:ext cx="9906000" cy="25206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effectLst/>
              </a:rPr>
              <a:t>Create a package to subscribe to the topic related to laser scan</a:t>
            </a:r>
            <a:endParaRPr lang="en-GB" sz="3600" dirty="0"/>
          </a:p>
        </p:txBody>
      </p:sp>
      <p:sp>
        <p:nvSpPr>
          <p:cNvPr id="5" name="Content Placeholder 4"/>
          <p:cNvSpPr>
            <a:spLocks noGrp="1"/>
          </p:cNvSpPr>
          <p:nvPr>
            <p:ph idx="1"/>
          </p:nvPr>
        </p:nvSpPr>
        <p:spPr/>
        <p:txBody>
          <a:bodyPr>
            <a:normAutofit fontScale="92500"/>
          </a:bodyPr>
          <a:lstStyle/>
          <a:p>
            <a:r>
              <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rPr>
              <a:t>In ‘</a:t>
            </a:r>
            <a:r>
              <a:rPr lang="en-GB" altLang="en-US" sz="2800" dirty="0" err="1">
                <a:solidFill>
                  <a:srgbClr val="374759"/>
                </a:solidFill>
                <a:latin typeface="Arial" panose="020B0604020202020204" pitchFamily="34" charset="0"/>
                <a:ea typeface="Times New Roman" panose="02020603050405020304" pitchFamily="18" charset="0"/>
                <a:cs typeface="Arial" panose="020B0604020202020204" pitchFamily="34" charset="0"/>
              </a:rPr>
              <a:t>laser_values</a:t>
            </a:r>
            <a:r>
              <a:rPr lang="en-GB" altLang="en-US" sz="2800" dirty="0">
                <a:solidFill>
                  <a:srgbClr val="374759"/>
                </a:solidFill>
                <a:latin typeface="Arial" panose="020B0604020202020204" pitchFamily="34" charset="0"/>
                <a:ea typeface="Times New Roman" panose="02020603050405020304" pitchFamily="18" charset="0"/>
                <a:cs typeface="Arial" panose="020B0604020202020204" pitchFamily="34" charset="0"/>
              </a:rPr>
              <a:t>’ </a:t>
            </a:r>
            <a:r>
              <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rPr>
              <a:t>folder (package), create a launch folder</a:t>
            </a:r>
          </a:p>
          <a:p>
            <a:pPr lvl="1"/>
            <a:r>
              <a:rPr lang="en-GB" altLang="en-US" sz="2400" dirty="0">
                <a:solidFill>
                  <a:srgbClr val="374759"/>
                </a:solidFill>
                <a:latin typeface="Arial" panose="020B0604020202020204" pitchFamily="34" charset="0"/>
                <a:ea typeface="Times New Roman" panose="02020603050405020304" pitchFamily="18" charset="0"/>
                <a:cs typeface="Arial" panose="020B0604020202020204" pitchFamily="34" charset="0"/>
              </a:rPr>
              <a:t>$</a:t>
            </a:r>
            <a:r>
              <a:rPr lang="en-GB" altLang="en-US" sz="2400" dirty="0" err="1">
                <a:solidFill>
                  <a:srgbClr val="374759"/>
                </a:solidFill>
                <a:latin typeface="Arial" panose="020B0604020202020204" pitchFamily="34" charset="0"/>
                <a:ea typeface="Times New Roman" panose="02020603050405020304" pitchFamily="18" charset="0"/>
                <a:cs typeface="Arial" panose="020B0604020202020204" pitchFamily="34" charset="0"/>
              </a:rPr>
              <a:t>mkdir</a:t>
            </a:r>
            <a:r>
              <a:rPr lang="en-GB" altLang="en-US" sz="2400" dirty="0">
                <a:solidFill>
                  <a:srgbClr val="374759"/>
                </a:solidFill>
                <a:latin typeface="Arial" panose="020B0604020202020204" pitchFamily="34" charset="0"/>
                <a:ea typeface="Times New Roman" panose="02020603050405020304" pitchFamily="18" charset="0"/>
                <a:cs typeface="Arial" panose="020B0604020202020204" pitchFamily="34" charset="0"/>
              </a:rPr>
              <a:t> launch</a:t>
            </a:r>
          </a:p>
          <a:p>
            <a:r>
              <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rPr>
              <a:t>Create a launch file called ‘</a:t>
            </a:r>
            <a:r>
              <a:rPr lang="en-GB" altLang="en-US" sz="28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laser.launch</a:t>
            </a:r>
            <a:r>
              <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rPr>
              <a:t>’ for your package in the launch folder</a:t>
            </a:r>
          </a:p>
          <a:p>
            <a:endPar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endPar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endPar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endParaRPr lang="en-GB" altLang="en-US" sz="2800"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r>
              <a:rPr lang="en-GB" altLang="en-US" sz="2800" dirty="0">
                <a:solidFill>
                  <a:srgbClr val="333333"/>
                </a:solidFill>
                <a:latin typeface="Arial" panose="020B0604020202020204" pitchFamily="34" charset="0"/>
                <a:cs typeface="Arial" panose="020B0604020202020204" pitchFamily="34" charset="0"/>
              </a:rPr>
              <a:t>Launch your package</a:t>
            </a:r>
          </a:p>
          <a:p>
            <a:pPr lvl="1"/>
            <a:r>
              <a:rPr lang="en-GB" altLang="en-US" sz="2400" dirty="0">
                <a:solidFill>
                  <a:srgbClr val="333333"/>
                </a:solidFill>
                <a:latin typeface="Arial" panose="020B0604020202020204" pitchFamily="34" charset="0"/>
                <a:cs typeface="Arial" panose="020B0604020202020204" pitchFamily="34" charset="0"/>
              </a:rPr>
              <a:t>$</a:t>
            </a:r>
            <a:r>
              <a:rPr lang="en-GB" altLang="en-US" sz="2400" dirty="0" err="1">
                <a:solidFill>
                  <a:srgbClr val="333333"/>
                </a:solidFill>
                <a:latin typeface="Arial" panose="020B0604020202020204" pitchFamily="34" charset="0"/>
                <a:cs typeface="Arial" panose="020B0604020202020204" pitchFamily="34" charset="0"/>
              </a:rPr>
              <a:t>roslaunch</a:t>
            </a:r>
            <a:r>
              <a:rPr lang="en-GB" altLang="en-US" sz="2400" dirty="0">
                <a:solidFill>
                  <a:srgbClr val="333333"/>
                </a:solidFill>
                <a:latin typeface="Arial" panose="020B0604020202020204" pitchFamily="34" charset="0"/>
                <a:cs typeface="Arial" panose="020B0604020202020204" pitchFamily="34" charset="0"/>
              </a:rPr>
              <a:t> </a:t>
            </a:r>
            <a:r>
              <a:rPr lang="en-GB" altLang="en-US" sz="2400" dirty="0" err="1">
                <a:solidFill>
                  <a:srgbClr val="333333"/>
                </a:solidFill>
                <a:latin typeface="Arial" panose="020B0604020202020204" pitchFamily="34" charset="0"/>
                <a:cs typeface="Arial" panose="020B0604020202020204" pitchFamily="34" charset="0"/>
              </a:rPr>
              <a:t>laser_values</a:t>
            </a:r>
            <a:r>
              <a:rPr lang="en-GB" altLang="en-US" sz="2400" dirty="0">
                <a:solidFill>
                  <a:srgbClr val="333333"/>
                </a:solidFill>
                <a:latin typeface="Arial" panose="020B0604020202020204" pitchFamily="34" charset="0"/>
                <a:cs typeface="Arial" panose="020B0604020202020204" pitchFamily="34" charset="0"/>
              </a:rPr>
              <a:t> </a:t>
            </a:r>
            <a:r>
              <a:rPr lang="en-GB" altLang="en-US" sz="2400" dirty="0" err="1">
                <a:solidFill>
                  <a:srgbClr val="333333"/>
                </a:solidFill>
                <a:latin typeface="Arial" panose="020B0604020202020204" pitchFamily="34" charset="0"/>
                <a:cs typeface="Arial" panose="020B0604020202020204" pitchFamily="34" charset="0"/>
              </a:rPr>
              <a:t>laser.launch</a:t>
            </a:r>
            <a:r>
              <a:rPr lang="en-GB" altLang="en-US" sz="2400" dirty="0">
                <a:solidFill>
                  <a:srgbClr val="333333"/>
                </a:solidFill>
                <a:latin typeface="Arial" panose="020B0604020202020204" pitchFamily="34" charset="0"/>
                <a:cs typeface="Arial" panose="020B0604020202020204" pitchFamily="34" charset="0"/>
              </a:rPr>
              <a:t> </a:t>
            </a:r>
          </a:p>
          <a:p>
            <a:endParaRPr lang="en-GB" altLang="en-US" sz="4400" dirty="0">
              <a:latin typeface="Arial" panose="020B0604020202020204" pitchFamily="34" charset="0"/>
            </a:endParaRPr>
          </a:p>
          <a:p>
            <a:pPr lvl="1"/>
            <a:endParaRPr lang="en-GB" altLang="en-US" sz="2400" dirty="0">
              <a:solidFill>
                <a:srgbClr val="374759"/>
              </a:solidFill>
              <a:latin typeface="Arial" panose="020B0604020202020204" pitchFamily="34" charset="0"/>
              <a:ea typeface="Times New Roman" panose="02020603050405020304" pitchFamily="18" charset="0"/>
              <a:cs typeface="Arial" panose="020B0604020202020204" pitchFamily="34" charset="0"/>
            </a:endParaRPr>
          </a:p>
          <a:p>
            <a:pPr lvl="1"/>
            <a:endParaRPr lang="en-GB" altLang="en-US" sz="400" dirty="0"/>
          </a:p>
          <a:p>
            <a:pPr lvl="1"/>
            <a:endParaRPr lang="en-GB" altLang="en-US" sz="4000" dirty="0">
              <a:latin typeface="Arial" panose="020B0604020202020204" pitchFamily="34" charset="0"/>
            </a:endParaRPr>
          </a:p>
          <a:p>
            <a:endParaRPr lang="en-GB" dirty="0"/>
          </a:p>
          <a:p>
            <a:pPr lvl="1"/>
            <a:endParaRPr lang="en-GB" dirty="0"/>
          </a:p>
        </p:txBody>
      </p:sp>
      <p:pic>
        <p:nvPicPr>
          <p:cNvPr id="7" name="Picture 6">
            <a:extLst>
              <a:ext uri="{FF2B5EF4-FFF2-40B4-BE49-F238E27FC236}">
                <a16:creationId xmlns:a16="http://schemas.microsoft.com/office/drawing/2014/main" id="{A722A170-F82B-4BA0-B413-E7EBBE785745}"/>
              </a:ext>
            </a:extLst>
          </p:cNvPr>
          <p:cNvPicPr>
            <a:picLocks noChangeAspect="1"/>
          </p:cNvPicPr>
          <p:nvPr/>
        </p:nvPicPr>
        <p:blipFill>
          <a:blip r:embed="rId3"/>
          <a:stretch>
            <a:fillRect/>
          </a:stretch>
        </p:blipFill>
        <p:spPr>
          <a:xfrm>
            <a:off x="920552" y="3429000"/>
            <a:ext cx="7200800" cy="1399496"/>
          </a:xfrm>
          <a:prstGeom prst="rect">
            <a:avLst/>
          </a:prstGeom>
        </p:spPr>
      </p:pic>
    </p:spTree>
    <p:extLst>
      <p:ext uri="{BB962C8B-B14F-4D97-AF65-F5344CB8AC3E}">
        <p14:creationId xmlns:p14="http://schemas.microsoft.com/office/powerpoint/2010/main" val="161365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548680"/>
            <a:ext cx="8915400" cy="1143000"/>
          </a:xfrm>
        </p:spPr>
        <p:txBody>
          <a:bodyPr>
            <a:normAutofit fontScale="90000"/>
          </a:bodyPr>
          <a:lstStyle/>
          <a:p>
            <a:r>
              <a:rPr lang="en-GB" dirty="0">
                <a:effectLst/>
              </a:rPr>
              <a:t>Section 2</a:t>
            </a:r>
            <a:br>
              <a:rPr lang="en-GB" dirty="0">
                <a:effectLst/>
              </a:rPr>
            </a:br>
            <a:r>
              <a:rPr lang="en-GB" dirty="0">
                <a:effectLst/>
              </a:rPr>
              <a:t>Python Script for moving TurtleBot3 </a:t>
            </a:r>
            <a:endParaRPr lang="en-GB" sz="3600" dirty="0"/>
          </a:p>
        </p:txBody>
      </p:sp>
      <p:sp>
        <p:nvSpPr>
          <p:cNvPr id="5" name="Content Placeholder 4"/>
          <p:cNvSpPr>
            <a:spLocks noGrp="1"/>
          </p:cNvSpPr>
          <p:nvPr>
            <p:ph idx="1"/>
          </p:nvPr>
        </p:nvSpPr>
        <p:spPr/>
        <p:txBody>
          <a:bodyPr>
            <a:normAutofit/>
          </a:bodyPr>
          <a:lstStyle/>
          <a:p>
            <a:pPr lvl="1"/>
            <a:endParaRPr lang="en-GB" altLang="en-US" sz="2400" dirty="0">
              <a:solidFill>
                <a:srgbClr val="374759"/>
              </a:solidFill>
              <a:latin typeface="Arial" panose="020B0604020202020204" pitchFamily="34" charset="0"/>
              <a:ea typeface="Times New Roman" panose="02020603050405020304" pitchFamily="18" charset="0"/>
              <a:cs typeface="Arial" panose="020B0604020202020204" pitchFamily="34" charset="0"/>
            </a:endParaRPr>
          </a:p>
          <a:p>
            <a:pPr lvl="1"/>
            <a:endParaRPr lang="en-GB" altLang="en-US" sz="400" dirty="0"/>
          </a:p>
          <a:p>
            <a:pPr lvl="1"/>
            <a:endParaRPr lang="en-GB" altLang="en-US" sz="4000" dirty="0">
              <a:latin typeface="Arial" panose="020B0604020202020204" pitchFamily="34" charset="0"/>
            </a:endParaRPr>
          </a:p>
          <a:p>
            <a:endParaRPr lang="en-GB" dirty="0"/>
          </a:p>
          <a:p>
            <a:pPr lvl="1"/>
            <a:endParaRPr lang="en-GB" dirty="0"/>
          </a:p>
        </p:txBody>
      </p:sp>
      <p:pic>
        <p:nvPicPr>
          <p:cNvPr id="2" name="Picture 1">
            <a:extLst>
              <a:ext uri="{FF2B5EF4-FFF2-40B4-BE49-F238E27FC236}">
                <a16:creationId xmlns:a16="http://schemas.microsoft.com/office/drawing/2014/main" id="{981BAFF4-1F94-4985-A1A8-898758589B90}"/>
              </a:ext>
            </a:extLst>
          </p:cNvPr>
          <p:cNvPicPr>
            <a:picLocks noChangeAspect="1"/>
          </p:cNvPicPr>
          <p:nvPr/>
        </p:nvPicPr>
        <p:blipFill>
          <a:blip r:embed="rId3"/>
          <a:stretch>
            <a:fillRect/>
          </a:stretch>
        </p:blipFill>
        <p:spPr>
          <a:xfrm>
            <a:off x="560512" y="2102045"/>
            <a:ext cx="8481392" cy="3521440"/>
          </a:xfrm>
          <a:prstGeom prst="rect">
            <a:avLst/>
          </a:prstGeom>
        </p:spPr>
      </p:pic>
    </p:spTree>
    <p:extLst>
      <p:ext uri="{BB962C8B-B14F-4D97-AF65-F5344CB8AC3E}">
        <p14:creationId xmlns:p14="http://schemas.microsoft.com/office/powerpoint/2010/main" val="173858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idx="1"/>
          </p:nvPr>
        </p:nvSpPr>
        <p:spPr/>
        <p:txBody>
          <a:bodyPr>
            <a:normAutofit/>
          </a:bodyPr>
          <a:lstStyle/>
          <a:p>
            <a:pPr marL="274320" indent="-274320" eaLnBrk="1" fontAlgn="auto" hangingPunct="1">
              <a:lnSpc>
                <a:spcPct val="90000"/>
              </a:lnSpc>
              <a:spcAft>
                <a:spcPts val="0"/>
              </a:spcAft>
              <a:buClr>
                <a:schemeClr val="accent3"/>
              </a:buClr>
              <a:buFont typeface="Wingdings 2"/>
              <a:buChar char=""/>
              <a:tabLst>
                <a:tab pos="3810000" algn="l"/>
              </a:tabLst>
              <a:defRPr/>
            </a:pPr>
            <a:endParaRPr lang="en-US" dirty="0">
              <a:latin typeface="+mj-lt"/>
            </a:endParaRPr>
          </a:p>
        </p:txBody>
      </p:sp>
      <p:sp>
        <p:nvSpPr>
          <p:cNvPr id="6146" name="Rectangle 2"/>
          <p:cNvSpPr>
            <a:spLocks noGrp="1" noChangeArrowheads="1"/>
          </p:cNvSpPr>
          <p:nvPr>
            <p:ph type="title"/>
          </p:nvPr>
        </p:nvSpPr>
        <p:spPr/>
        <p:txBody>
          <a:bodyPr>
            <a:normAutofit/>
          </a:bodyPr>
          <a:lstStyle/>
          <a:p>
            <a:pPr lvl="0"/>
            <a:r>
              <a:rPr lang="en-GB" dirty="0">
                <a:effectLst/>
              </a:rPr>
              <a:t>Twist() message</a:t>
            </a:r>
          </a:p>
        </p:txBody>
      </p:sp>
      <p:pic>
        <p:nvPicPr>
          <p:cNvPr id="2" name="Picture 1">
            <a:extLst>
              <a:ext uri="{FF2B5EF4-FFF2-40B4-BE49-F238E27FC236}">
                <a16:creationId xmlns:a16="http://schemas.microsoft.com/office/drawing/2014/main" id="{068083B8-281E-41BA-88B3-44C38A01D1C1}"/>
              </a:ext>
            </a:extLst>
          </p:cNvPr>
          <p:cNvPicPr>
            <a:picLocks noChangeAspect="1"/>
          </p:cNvPicPr>
          <p:nvPr/>
        </p:nvPicPr>
        <p:blipFill>
          <a:blip r:embed="rId3"/>
          <a:stretch>
            <a:fillRect/>
          </a:stretch>
        </p:blipFill>
        <p:spPr>
          <a:xfrm>
            <a:off x="415930" y="1515441"/>
            <a:ext cx="9333056" cy="3003582"/>
          </a:xfrm>
          <a:prstGeom prst="rect">
            <a:avLst/>
          </a:prstGeom>
        </p:spPr>
      </p:pic>
      <p:sp>
        <p:nvSpPr>
          <p:cNvPr id="3" name="Rectangle 2">
            <a:extLst>
              <a:ext uri="{FF2B5EF4-FFF2-40B4-BE49-F238E27FC236}">
                <a16:creationId xmlns:a16="http://schemas.microsoft.com/office/drawing/2014/main" id="{1738548D-BD05-406A-85C9-861741D9DFF1}"/>
              </a:ext>
            </a:extLst>
          </p:cNvPr>
          <p:cNvSpPr/>
          <p:nvPr/>
        </p:nvSpPr>
        <p:spPr>
          <a:xfrm>
            <a:off x="4808984" y="6343741"/>
            <a:ext cx="4953000" cy="261610"/>
          </a:xfrm>
          <a:prstGeom prst="rect">
            <a:avLst/>
          </a:prstGeom>
        </p:spPr>
        <p:txBody>
          <a:bodyPr>
            <a:spAutoFit/>
          </a:bodyPr>
          <a:lstStyle/>
          <a:p>
            <a:r>
              <a:rPr lang="en-GB" sz="1100" dirty="0"/>
              <a:t>http://docs.ros.org/en/jade/api/geometry_msgs/html/msg/Twist.html</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2771F4AF69174D82B38EF03E8CBE14" ma:contentTypeVersion="10" ma:contentTypeDescription="Create a new document." ma:contentTypeScope="" ma:versionID="e667e74f83f4260b0e7e236d5706e9f5">
  <xsd:schema xmlns:xsd="http://www.w3.org/2001/XMLSchema" xmlns:xs="http://www.w3.org/2001/XMLSchema" xmlns:p="http://schemas.microsoft.com/office/2006/metadata/properties" xmlns:ns3="577b542d-e0d5-4055-9832-63eea4b82505" xmlns:ns4="a8035ec4-5048-4597-971f-fd2dbf5e36b4" targetNamespace="http://schemas.microsoft.com/office/2006/metadata/properties" ma:root="true" ma:fieldsID="e7c7d76f22b515418daad65e0c1d9b64" ns3:_="" ns4:_="">
    <xsd:import namespace="577b542d-e0d5-4055-9832-63eea4b82505"/>
    <xsd:import namespace="a8035ec4-5048-4597-971f-fd2dbf5e36b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b542d-e0d5-4055-9832-63eea4b825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035ec4-5048-4597-971f-fd2dbf5e36b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DE8E8A-3F5D-4CE4-BEE2-B3CBDB09F125}">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a8035ec4-5048-4597-971f-fd2dbf5e36b4"/>
    <ds:schemaRef ds:uri="577b542d-e0d5-4055-9832-63eea4b82505"/>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B31D121-5595-4427-AD05-27A699AB6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b542d-e0d5-4055-9832-63eea4b82505"/>
    <ds:schemaRef ds:uri="a8035ec4-5048-4597-971f-fd2dbf5e3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35DA8-7B06-4CAA-97C2-D2D7F4146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Concourse</Template>
  <TotalTime>5997</TotalTime>
  <Words>813</Words>
  <Application>Microsoft Office PowerPoint</Application>
  <PresentationFormat>A4 Paper (210x297 mm)</PresentationFormat>
  <Paragraphs>79</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Verdana</vt:lpstr>
      <vt:lpstr>Lucida Sans Unicode</vt:lpstr>
      <vt:lpstr>courier</vt:lpstr>
      <vt:lpstr>Wingdings 2</vt:lpstr>
      <vt:lpstr>Wingdings 3</vt:lpstr>
      <vt:lpstr>Tahoma</vt:lpstr>
      <vt:lpstr>Arial</vt:lpstr>
      <vt:lpstr>Calibri</vt:lpstr>
      <vt:lpstr>Times New Roman</vt:lpstr>
      <vt:lpstr>Google Sans</vt:lpstr>
      <vt:lpstr>Concourse</vt:lpstr>
      <vt:lpstr>Lesson 5 - ROS LaserScan data and a Python Script for moving TurtleBot3   </vt:lpstr>
      <vt:lpstr>Overview</vt:lpstr>
      <vt:lpstr>Turtolbot3 Laser Sensor </vt:lpstr>
      <vt:lpstr>LaserScan data</vt:lpstr>
      <vt:lpstr>Explanation on sensor_msgs/LaserScan.msg [4]</vt:lpstr>
      <vt:lpstr>Create a package to subscribe to the topic related to laser scan</vt:lpstr>
      <vt:lpstr>Create a package to subscribe to the topic related to laser scan</vt:lpstr>
      <vt:lpstr>Section 2 Python Script for moving TurtleBot3 </vt:lpstr>
      <vt:lpstr>Twist() message</vt:lpstr>
      <vt:lpstr>Vector3 message</vt:lpstr>
      <vt:lpstr>Python Script for moving TurtleBot3 </vt:lpstr>
      <vt:lpstr>Summary</vt:lpstr>
    </vt:vector>
  </TitlesOfParts>
  <Company>De Montfort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CSCI2012 Introduction to Mobile Robots  Lecture 03-2</dc:title>
  <dc:creator>Jon Garibaldi</dc:creator>
  <cp:lastModifiedBy>Aboozar Taherkhani</cp:lastModifiedBy>
  <cp:revision>301</cp:revision>
  <cp:lastPrinted>2020-02-26T20:36:30Z</cp:lastPrinted>
  <dcterms:created xsi:type="dcterms:W3CDTF">2001-02-02T13:18:10Z</dcterms:created>
  <dcterms:modified xsi:type="dcterms:W3CDTF">2025-01-06T14:53:48Z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0x010100672771F4AF69174D82B38EF03E8CBE14</vt:lpwstr>
  </property>
</Properties>
</file>