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755" r:id="rId1"/>
  </p:sldMasterIdLst>
  <p:notesMasterIdLst>
    <p:notesMasterId r:id="rId16"/>
  </p:notesMasterIdLst>
  <p:handoutMasterIdLst>
    <p:handoutMasterId r:id="rId17"/>
  </p:handoutMasterIdLst>
  <p:sldIdLst>
    <p:sldId id="331" r:id="rId2"/>
    <p:sldId id="400" r:id="rId3"/>
    <p:sldId id="387" r:id="rId4"/>
    <p:sldId id="398" r:id="rId5"/>
    <p:sldId id="399" r:id="rId6"/>
    <p:sldId id="369" r:id="rId7"/>
    <p:sldId id="379" r:id="rId8"/>
    <p:sldId id="397" r:id="rId9"/>
    <p:sldId id="375" r:id="rId10"/>
    <p:sldId id="377" r:id="rId11"/>
    <p:sldId id="385" r:id="rId12"/>
    <p:sldId id="389" r:id="rId13"/>
    <p:sldId id="365" r:id="rId14"/>
    <p:sldId id="378" r:id="rId15"/>
  </p:sldIdLst>
  <p:sldSz cx="9906000" cy="6858000" type="A4"/>
  <p:notesSz cx="6781800" cy="99187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ucida Sans Unicode" panose="020B0602030504020204" pitchFamily="34" charset="0"/>
      <p:regular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Wingdings 2" panose="05020102010507070707" pitchFamily="18" charset="2"/>
      <p:regular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296"/>
    <a:srgbClr val="7F7F7F"/>
    <a:srgbClr val="03E92F"/>
    <a:srgbClr val="CC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429" autoAdjust="0"/>
  </p:normalViewPr>
  <p:slideViewPr>
    <p:cSldViewPr>
      <p:cViewPr varScale="1">
        <p:scale>
          <a:sx n="89" d="100"/>
          <a:sy n="89" d="100"/>
        </p:scale>
        <p:origin x="1090" y="34"/>
      </p:cViewPr>
      <p:guideLst>
        <p:guide orient="horz"/>
        <p:guide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698" y="-84"/>
      </p:cViewPr>
      <p:guideLst>
        <p:guide orient="horz" pos="3124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oozar Taherkhani" userId="c2570633-3add-40a2-b63d-9e0537bf3dbc" providerId="ADAL" clId="{BC846B69-4619-4895-B973-F6AD5042E803}"/>
    <pc:docChg chg="custSel delSld modSld">
      <pc:chgData name="Aboozar Taherkhani" userId="c2570633-3add-40a2-b63d-9e0537bf3dbc" providerId="ADAL" clId="{BC846B69-4619-4895-B973-F6AD5042E803}" dt="2024-12-12T09:58:29.387" v="16" actId="6549"/>
      <pc:docMkLst>
        <pc:docMk/>
      </pc:docMkLst>
      <pc:sldChg chg="delSp modSp mod">
        <pc:chgData name="Aboozar Taherkhani" userId="c2570633-3add-40a2-b63d-9e0537bf3dbc" providerId="ADAL" clId="{BC846B69-4619-4895-B973-F6AD5042E803}" dt="2024-12-12T00:42:25.232" v="12" actId="21"/>
        <pc:sldMkLst>
          <pc:docMk/>
          <pc:sldMk cId="1141508951" sldId="365"/>
        </pc:sldMkLst>
        <pc:spChg chg="mod">
          <ac:chgData name="Aboozar Taherkhani" userId="c2570633-3add-40a2-b63d-9e0537bf3dbc" providerId="ADAL" clId="{BC846B69-4619-4895-B973-F6AD5042E803}" dt="2024-12-12T00:42:15.255" v="10" actId="6549"/>
          <ac:spMkLst>
            <pc:docMk/>
            <pc:sldMk cId="1141508951" sldId="365"/>
            <ac:spMk id="43012" creationId="{00000000-0000-0000-0000-000000000000}"/>
          </ac:spMkLst>
        </pc:spChg>
        <pc:graphicFrameChg chg="del modGraphic">
          <ac:chgData name="Aboozar Taherkhani" userId="c2570633-3add-40a2-b63d-9e0537bf3dbc" providerId="ADAL" clId="{BC846B69-4619-4895-B973-F6AD5042E803}" dt="2024-12-12T00:42:25.232" v="12" actId="21"/>
          <ac:graphicFrameMkLst>
            <pc:docMk/>
            <pc:sldMk cId="1141508951" sldId="365"/>
            <ac:graphicFrameMk id="5" creationId="{70B78BF4-6CE9-4A15-B24F-11043D15E791}"/>
          </ac:graphicFrameMkLst>
        </pc:graphicFrameChg>
      </pc:sldChg>
      <pc:sldChg chg="modSp mod">
        <pc:chgData name="Aboozar Taherkhani" userId="c2570633-3add-40a2-b63d-9e0537bf3dbc" providerId="ADAL" clId="{BC846B69-4619-4895-B973-F6AD5042E803}" dt="2024-12-12T00:39:58.976" v="1" actId="6549"/>
        <pc:sldMkLst>
          <pc:docMk/>
          <pc:sldMk cId="1886552159" sldId="369"/>
        </pc:sldMkLst>
        <pc:spChg chg="mod">
          <ac:chgData name="Aboozar Taherkhani" userId="c2570633-3add-40a2-b63d-9e0537bf3dbc" providerId="ADAL" clId="{BC846B69-4619-4895-B973-F6AD5042E803}" dt="2024-12-12T00:39:58.976" v="1" actId="6549"/>
          <ac:spMkLst>
            <pc:docMk/>
            <pc:sldMk cId="1886552159" sldId="369"/>
            <ac:spMk id="11" creationId="{FD6A7772-66AC-1149-6001-D8A18AB257B7}"/>
          </ac:spMkLst>
        </pc:spChg>
      </pc:sldChg>
      <pc:sldChg chg="del">
        <pc:chgData name="Aboozar Taherkhani" userId="c2570633-3add-40a2-b63d-9e0537bf3dbc" providerId="ADAL" clId="{BC846B69-4619-4895-B973-F6AD5042E803}" dt="2024-12-12T00:40:16.428" v="2" actId="47"/>
        <pc:sldMkLst>
          <pc:docMk/>
          <pc:sldMk cId="1697820666" sldId="391"/>
        </pc:sldMkLst>
      </pc:sldChg>
      <pc:sldChg chg="del">
        <pc:chgData name="Aboozar Taherkhani" userId="c2570633-3add-40a2-b63d-9e0537bf3dbc" providerId="ADAL" clId="{BC846B69-4619-4895-B973-F6AD5042E803}" dt="2024-12-12T00:40:35.344" v="5" actId="47"/>
        <pc:sldMkLst>
          <pc:docMk/>
          <pc:sldMk cId="3219773855" sldId="392"/>
        </pc:sldMkLst>
      </pc:sldChg>
      <pc:sldChg chg="del">
        <pc:chgData name="Aboozar Taherkhani" userId="c2570633-3add-40a2-b63d-9e0537bf3dbc" providerId="ADAL" clId="{BC846B69-4619-4895-B973-F6AD5042E803}" dt="2024-12-12T00:40:23.739" v="4" actId="47"/>
        <pc:sldMkLst>
          <pc:docMk/>
          <pc:sldMk cId="272103635" sldId="393"/>
        </pc:sldMkLst>
      </pc:sldChg>
      <pc:sldChg chg="del">
        <pc:chgData name="Aboozar Taherkhani" userId="c2570633-3add-40a2-b63d-9e0537bf3dbc" providerId="ADAL" clId="{BC846B69-4619-4895-B973-F6AD5042E803}" dt="2024-12-12T00:40:19.374" v="3" actId="47"/>
        <pc:sldMkLst>
          <pc:docMk/>
          <pc:sldMk cId="3653109159" sldId="394"/>
        </pc:sldMkLst>
      </pc:sldChg>
      <pc:sldChg chg="del">
        <pc:chgData name="Aboozar Taherkhani" userId="c2570633-3add-40a2-b63d-9e0537bf3dbc" providerId="ADAL" clId="{BC846B69-4619-4895-B973-F6AD5042E803}" dt="2024-12-12T00:40:41.300" v="6" actId="47"/>
        <pc:sldMkLst>
          <pc:docMk/>
          <pc:sldMk cId="1661726025" sldId="395"/>
        </pc:sldMkLst>
      </pc:sldChg>
      <pc:sldChg chg="del">
        <pc:chgData name="Aboozar Taherkhani" userId="c2570633-3add-40a2-b63d-9e0537bf3dbc" providerId="ADAL" clId="{BC846B69-4619-4895-B973-F6AD5042E803}" dt="2024-12-12T00:41:06.113" v="7" actId="47"/>
        <pc:sldMkLst>
          <pc:docMk/>
          <pc:sldMk cId="3769153892" sldId="396"/>
        </pc:sldMkLst>
      </pc:sldChg>
      <pc:sldChg chg="delSp mod">
        <pc:chgData name="Aboozar Taherkhani" userId="c2570633-3add-40a2-b63d-9e0537bf3dbc" providerId="ADAL" clId="{BC846B69-4619-4895-B973-F6AD5042E803}" dt="2024-12-12T00:36:02.193" v="0" actId="478"/>
        <pc:sldMkLst>
          <pc:docMk/>
          <pc:sldMk cId="1861422997" sldId="398"/>
        </pc:sldMkLst>
        <pc:picChg chg="del">
          <ac:chgData name="Aboozar Taherkhani" userId="c2570633-3add-40a2-b63d-9e0537bf3dbc" providerId="ADAL" clId="{BC846B69-4619-4895-B973-F6AD5042E803}" dt="2024-12-12T00:36:02.193" v="0" actId="478"/>
          <ac:picMkLst>
            <pc:docMk/>
            <pc:sldMk cId="1861422997" sldId="398"/>
            <ac:picMk id="7" creationId="{3A7AC27D-4B26-4241-936F-94BBD786170E}"/>
          </ac:picMkLst>
        </pc:picChg>
      </pc:sldChg>
      <pc:sldChg chg="delSp modSp mod">
        <pc:chgData name="Aboozar Taherkhani" userId="c2570633-3add-40a2-b63d-9e0537bf3dbc" providerId="ADAL" clId="{BC846B69-4619-4895-B973-F6AD5042E803}" dt="2024-12-12T09:58:29.387" v="16" actId="6549"/>
        <pc:sldMkLst>
          <pc:docMk/>
          <pc:sldMk cId="4104371839" sldId="400"/>
        </pc:sldMkLst>
        <pc:spChg chg="mod">
          <ac:chgData name="Aboozar Taherkhani" userId="c2570633-3add-40a2-b63d-9e0537bf3dbc" providerId="ADAL" clId="{BC846B69-4619-4895-B973-F6AD5042E803}" dt="2024-12-12T09:58:29.387" v="16" actId="6549"/>
          <ac:spMkLst>
            <pc:docMk/>
            <pc:sldMk cId="4104371839" sldId="400"/>
            <ac:spMk id="2" creationId="{98B849DC-4996-4B26-9A54-4230F5FA7F37}"/>
          </ac:spMkLst>
        </pc:spChg>
        <pc:graphicFrameChg chg="del">
          <ac:chgData name="Aboozar Taherkhani" userId="c2570633-3add-40a2-b63d-9e0537bf3dbc" providerId="ADAL" clId="{BC846B69-4619-4895-B973-F6AD5042E803}" dt="2024-12-12T09:58:25.190" v="13" actId="478"/>
          <ac:graphicFrameMkLst>
            <pc:docMk/>
            <pc:sldMk cId="4104371839" sldId="400"/>
            <ac:graphicFrameMk id="6" creationId="{36EC5FF2-4332-408B-B068-E85CF21BA1D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07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25463" y="328613"/>
            <a:ext cx="5730875" cy="39671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8475" y="4683125"/>
            <a:ext cx="5789613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en-US" dirty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3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42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/>
              <a:t>http://gazebosim.org/tutorials?cat=guided_b&amp;tut=guided_b1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Times New Roman" pitchFamily="1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48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/>
              <a:t>http://gazebosim.org/tutorials?cat=guided_b&amp;tut=guided_b1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Times New Roman" pitchFamily="1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85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/>
              <a:t>http://gazebosim.org/tutorials?cat=guided_b&amp;tut=guided_b1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Times New Roman" pitchFamily="1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96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dirty="0"/>
              <a:t>http://gazebosim.org/tutorials?cat=guided_b&amp;tut=guided_b1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Times New Roman" pitchFamily="1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374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http://wiki.ros.org/Services</a:t>
            </a:r>
          </a:p>
        </p:txBody>
      </p:sp>
    </p:spTree>
    <p:extLst>
      <p:ext uri="{BB962C8B-B14F-4D97-AF65-F5344CB8AC3E}">
        <p14:creationId xmlns:p14="http://schemas.microsoft.com/office/powerpoint/2010/main" val="285385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rPr>
              <a:t>where int32 is the eld type and x/y is the eld name.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38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This will give the odometry data of the robot in the Gazebo simulation</a:t>
            </a:r>
          </a:p>
        </p:txBody>
      </p:sp>
    </p:spTree>
    <p:extLst>
      <p:ext uri="{BB962C8B-B14F-4D97-AF65-F5344CB8AC3E}">
        <p14:creationId xmlns:p14="http://schemas.microsoft.com/office/powerpoint/2010/main" val="287441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7863" y="4773613"/>
            <a:ext cx="5426075" cy="3905250"/>
          </a:xfrm>
          <a:prstGeom prst="rect">
            <a:avLst/>
          </a:prstGeom>
        </p:spPr>
        <p:txBody>
          <a:bodyPr/>
          <a:lstStyle/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Times New Roman" pitchFamily="1" charset="0"/>
                <a:ea typeface="+mn-ea"/>
                <a:cs typeface="+mn-cs"/>
              </a:rPr>
              <a:t>As a robot project grows in scale, the number of nodes and configuration files grow very quickly. In practice, it could be very cumbersome to manually start up each individual node. A launch file provides a convenient way to start up multiple nodes and a master, as well as set up other configurations, all at the same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078" y="4953000"/>
            <a:ext cx="9910079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24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6464584-E22B-4A31-B771-90749CD8AE5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481330"/>
            <a:ext cx="89154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B6E57-BE05-4096-B205-122F46862A5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4347" y="274641"/>
            <a:ext cx="1925593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85165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C9A72-29A1-40D9-BFFA-FA939C1E98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79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37E97-28D4-4ADF-823D-CC3F05097A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04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74" y="1059712"/>
            <a:ext cx="84201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9606" y="2931712"/>
            <a:ext cx="4953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138CF-8B1D-4CF7-A583-40FCEE5A261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Chevron 6"/>
          <p:cNvSpPr/>
          <p:nvPr/>
        </p:nvSpPr>
        <p:spPr>
          <a:xfrm>
            <a:off x="3939737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8" name="Chevron 7"/>
          <p:cNvSpPr/>
          <p:nvPr/>
        </p:nvSpPr>
        <p:spPr>
          <a:xfrm>
            <a:off x="3737786" y="3005472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328235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481329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190E4B-AB5A-4DD4-BCAA-4B65A22495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737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5410200"/>
            <a:ext cx="437687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2" y="5410200"/>
            <a:ext cx="4378590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1444295"/>
            <a:ext cx="437687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444295"/>
            <a:ext cx="4378590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C696DD-5BEE-404E-A4F6-6FA894FA4F2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787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0D001-2B65-4D4A-B846-8367062095D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73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D6CA-5411-47D1-A1C4-4BEA48FBEF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876800"/>
            <a:ext cx="8105257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787900" y="5355102"/>
            <a:ext cx="4305808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90600" y="274320"/>
            <a:ext cx="8103108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87618" y="6407944"/>
            <a:ext cx="2080260" cy="365760"/>
          </a:xfrm>
        </p:spPr>
        <p:txBody>
          <a:bodyPr/>
          <a:lstStyle/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EABB5-A025-4D0B-9A79-B6A0BA2685B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688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6335" y="5443402"/>
            <a:ext cx="77597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7650" y="189968"/>
            <a:ext cx="94107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45079" y="6407945"/>
            <a:ext cx="254657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0187FF0-148B-4CEC-9933-CE45C5803BE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4865122"/>
            <a:ext cx="8748385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38612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13" name="Chevron 12"/>
          <p:cNvSpPr/>
          <p:nvPr/>
        </p:nvSpPr>
        <p:spPr>
          <a:xfrm>
            <a:off x="9184171" y="4988440"/>
            <a:ext cx="19812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369550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40879" y="5944936"/>
            <a:ext cx="5352343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26194" y="5939011"/>
            <a:ext cx="3997989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545" y="5791253"/>
            <a:ext cx="3685840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2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006" y="5787739"/>
            <a:ext cx="3689301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 De Montfort University, 2005</a:t>
            </a:r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GB"/>
              <a:t>© De Montfort University, 2008, COMP5121 - w07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28E9261-7078-44C0-9D47-F7A508239FB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1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zondo@d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osds.onlin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jMuIxRvygQ" TargetMode="External"/><Relationship Id="rId3" Type="http://schemas.openxmlformats.org/officeDocument/2006/relationships/hyperlink" Target="http://wiki.ros.org/ROS/Tutorials/CreatingPackage" TargetMode="External"/><Relationship Id="rId7" Type="http://schemas.openxmlformats.org/officeDocument/2006/relationships/hyperlink" Target="https://www.youtube.com/watch?v=I_5leJK8vhQ" TargetMode="External"/><Relationship Id="rId2" Type="http://schemas.openxmlformats.org/officeDocument/2006/relationships/hyperlink" Target="http://wiki.ros.org/ROS/Tutorials/WritingPublisherSubscriber%28python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mu.summon.serialssolutions.com/?s.q=ROS+Robotics+By+Example&amp;s.cmd=" TargetMode="External"/><Relationship Id="rId5" Type="http://schemas.openxmlformats.org/officeDocument/2006/relationships/hyperlink" Target="https://www.google.co.uk/search?hl=en&amp;sxsrf=ALeKk03do47uK-yGYAeDO_ZHmwEOua1l_g:1612727144425&amp;q=inauthor:%22Dr.+Thomas+L.+Harman%22&amp;tbm=bks" TargetMode="External"/><Relationship Id="rId4" Type="http://schemas.openxmlformats.org/officeDocument/2006/relationships/hyperlink" Target="https://www.google.co.uk/search?hl=en&amp;sxsrf=ALeKk03do47uK-yGYAeDO_ZHmwEOua1l_g:1612727144425&amp;q=inauthor:%22Carol+Fairchild%22&amp;tbm=bk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5613" y="548680"/>
            <a:ext cx="8420100" cy="182976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GB" sz="2400" dirty="0"/>
              <a:t>Lesson 4 </a:t>
            </a:r>
            <a:br>
              <a:rPr lang="en-GB" sz="2400" dirty="0"/>
            </a:br>
            <a:r>
              <a:rPr lang="en-GB" sz="2400" dirty="0"/>
              <a:t>Lecture 2: Odometry data for a TurtleBot in the Gazebo simulator using service</a:t>
            </a:r>
            <a:br>
              <a:rPr lang="en-GB" sz="2400" dirty="0">
                <a:latin typeface="Calibri" pitchFamily="34" charset="0"/>
              </a:rPr>
            </a:br>
            <a:endParaRPr lang="en-GB" sz="2400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48544" y="2864254"/>
            <a:ext cx="8420100" cy="537473"/>
          </a:xfrm>
        </p:spPr>
        <p:txBody>
          <a:bodyPr>
            <a:normAutofit/>
          </a:bodyPr>
          <a:lstStyle/>
          <a:p>
            <a:pPr marR="0" lvl="0" algn="l" defTabSz="457200">
              <a:spcBef>
                <a:spcPts val="0"/>
              </a:spcBef>
              <a:buClrTx/>
              <a:buSzTx/>
            </a:pPr>
            <a:r>
              <a:rPr lang="en-GB" sz="2400" dirty="0">
                <a:latin typeface="Calibri" pitchFamily="34" charset="0"/>
              </a:rPr>
              <a:t>Intelligent Mobile Robotics </a:t>
            </a:r>
          </a:p>
          <a:p>
            <a:pPr marR="0" eaLnBrk="1" hangingPunct="1">
              <a:lnSpc>
                <a:spcPct val="80000"/>
              </a:lnSpc>
            </a:pPr>
            <a:endParaRPr lang="en-GB" sz="24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86DE59-B63F-49BC-BC93-88474E8715C6}"/>
              </a:ext>
            </a:extLst>
          </p:cNvPr>
          <p:cNvSpPr/>
          <p:nvPr/>
        </p:nvSpPr>
        <p:spPr>
          <a:xfrm>
            <a:off x="1856656" y="3933056"/>
            <a:ext cx="7545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Aboozar Taherkhani (PhD)</a:t>
            </a:r>
          </a:p>
          <a:p>
            <a:r>
              <a:rPr lang="en-GB" dirty="0">
                <a:latin typeface="Arial"/>
                <a:ea typeface="Arial"/>
                <a:cs typeface="Arial"/>
                <a:sym typeface="Arial"/>
              </a:rPr>
              <a:t>email: aboozar.taherkhani</a:t>
            </a:r>
            <a:r>
              <a:rPr lang="en-GB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@dmu.ac.uk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9D65D-C5C4-4122-B56A-F02B199A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 anchor="ctr">
            <a:normAutofit/>
          </a:bodyPr>
          <a:lstStyle/>
          <a:p>
            <a:r>
              <a:rPr lang="en-GB" b="0" dirty="0"/>
              <a:t>Ros Launch </a:t>
            </a:r>
            <a:r>
              <a:rPr lang="en-GB" b="0"/>
              <a:t>files</a:t>
            </a:r>
            <a:r>
              <a:rPr lang="en-GB" sz="4400"/>
              <a:t> </a:t>
            </a:r>
            <a:endParaRPr lang="en-GB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45BEB-9F7A-4308-B991-F479B099684F}"/>
              </a:ext>
            </a:extLst>
          </p:cNvPr>
          <p:cNvSpPr/>
          <p:nvPr/>
        </p:nvSpPr>
        <p:spPr>
          <a:xfrm>
            <a:off x="5601072" y="6214030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1313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GB" sz="800" b="1" u="sng" dirty="0">
                <a:solidFill>
                  <a:srgbClr val="61616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ROS Development Studio</a:t>
            </a:r>
            <a:endParaRPr lang="en-GB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48E1F-3D8E-4089-88EE-ABEF29FA9D3A}"/>
              </a:ext>
            </a:extLst>
          </p:cNvPr>
          <p:cNvSpPr/>
          <p:nvPr/>
        </p:nvSpPr>
        <p:spPr>
          <a:xfrm>
            <a:off x="272480" y="3068960"/>
            <a:ext cx="92890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+mj-lt"/>
              </a:rPr>
              <a:t>Launch files </a:t>
            </a:r>
            <a:r>
              <a:rPr lang="en-GB" dirty="0">
                <a:latin typeface="+mj-lt"/>
              </a:rPr>
              <a:t>are .launch files with a specific XML format that can be placed anywhere within a package directory to initialize multiple nodes, configuration files, and a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ighlight>
                  <a:srgbClr val="00FFFF"/>
                </a:highlight>
                <a:latin typeface="+mj-lt"/>
              </a:rPr>
              <a:t>launch tags</a:t>
            </a:r>
            <a:r>
              <a:rPr lang="en-GB" dirty="0">
                <a:latin typeface="+mj-lt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+mj-lt"/>
              </a:rPr>
              <a:t>&lt;launch&gt; ... &lt;/launch&gt;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To </a:t>
            </a:r>
            <a:r>
              <a:rPr lang="en-GB" dirty="0">
                <a:highlight>
                  <a:srgbClr val="00FFFF"/>
                </a:highlight>
                <a:latin typeface="+mj-lt"/>
              </a:rPr>
              <a:t>start a node </a:t>
            </a:r>
            <a:r>
              <a:rPr lang="en-GB" dirty="0">
                <a:latin typeface="+mj-lt"/>
              </a:rPr>
              <a:t>using a launch file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+mj-lt"/>
              </a:rPr>
              <a:t>&lt;node name="..." </a:t>
            </a:r>
            <a:r>
              <a:rPr lang="en-GB" i="1" dirty="0" err="1">
                <a:latin typeface="+mj-lt"/>
              </a:rPr>
              <a:t>pkg</a:t>
            </a:r>
            <a:r>
              <a:rPr lang="en-GB" i="1" dirty="0">
                <a:latin typeface="+mj-lt"/>
              </a:rPr>
              <a:t>="..." type="..."/&gt;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 </a:t>
            </a:r>
            <a:r>
              <a:rPr lang="en-GB" b="1" i="1" dirty="0" err="1">
                <a:latin typeface="+mj-lt"/>
              </a:rPr>
              <a:t>pkg</a:t>
            </a:r>
            <a:r>
              <a:rPr lang="en-GB" dirty="0">
                <a:latin typeface="+mj-lt"/>
              </a:rPr>
              <a:t> points to the package associated with the node that is to be launched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 </a:t>
            </a:r>
            <a:r>
              <a:rPr lang="en-GB" b="1" i="1" dirty="0">
                <a:latin typeface="+mj-lt"/>
              </a:rPr>
              <a:t>type</a:t>
            </a:r>
            <a:r>
              <a:rPr lang="en-GB" dirty="0">
                <a:latin typeface="+mj-lt"/>
              </a:rPr>
              <a:t> refers to the name of the node executable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 </a:t>
            </a:r>
            <a:r>
              <a:rPr lang="en-GB" i="1" dirty="0">
                <a:latin typeface="+mj-lt"/>
              </a:rPr>
              <a:t>output= "screen" : show output on the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A3C8E8-A025-47B9-A2CC-9D38223E36C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844824"/>
            <a:ext cx="6264696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11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4A64E-B413-424D-8F33-5BF31D51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XML files that allow you to</a:t>
            </a:r>
          </a:p>
          <a:p>
            <a:pPr lvl="1"/>
            <a:r>
              <a:rPr lang="en-GB" dirty="0"/>
              <a:t>Launch multiple nodes at once</a:t>
            </a:r>
          </a:p>
          <a:p>
            <a:pPr lvl="1"/>
            <a:r>
              <a:rPr lang="en-GB" dirty="0"/>
              <a:t>Set parameters for those nodes</a:t>
            </a:r>
          </a:p>
          <a:p>
            <a:pPr lvl="1"/>
            <a:r>
              <a:rPr lang="en-GB" dirty="0"/>
              <a:t>Start Master</a:t>
            </a:r>
          </a:p>
          <a:p>
            <a:endParaRPr lang="en-GB" dirty="0"/>
          </a:p>
          <a:p>
            <a:pPr marL="109728" indent="0">
              <a:buNone/>
            </a:pPr>
            <a:r>
              <a:rPr lang="en-GB" i="1" dirty="0"/>
              <a:t>	</a:t>
            </a:r>
            <a:r>
              <a:rPr lang="en-GB" i="1" dirty="0" err="1"/>
              <a:t>roslaunch</a:t>
            </a:r>
            <a:r>
              <a:rPr lang="en-GB" i="1" dirty="0"/>
              <a:t> &lt;package&gt; &lt;file&gt;.launch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A4490B-D0A4-4341-8AD6-6E8584D4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ROS Launch Files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43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r>
              <a:rPr lang="pl-PL" dirty="0"/>
              <a:t>ROS wiki (http://wiki.ros.org/)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Stack Overflow</a:t>
            </a:r>
          </a:p>
          <a:p>
            <a:r>
              <a:rPr lang="en-GB" dirty="0"/>
              <a:t>The Construct / Robot Ignite Academy</a:t>
            </a:r>
          </a:p>
          <a:p>
            <a:r>
              <a:rPr lang="en-GB" dirty="0"/>
              <a:t>Google </a:t>
            </a:r>
            <a:endParaRPr lang="en-GB" sz="2000" dirty="0">
              <a:latin typeface="+mj-lt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help</a:t>
            </a:r>
          </a:p>
        </p:txBody>
      </p:sp>
    </p:spTree>
    <p:extLst>
      <p:ext uri="{BB962C8B-B14F-4D97-AF65-F5344CB8AC3E}">
        <p14:creationId xmlns:p14="http://schemas.microsoft.com/office/powerpoint/2010/main" val="14576651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81329"/>
            <a:ext cx="8915400" cy="4827991"/>
          </a:xfrm>
        </p:spPr>
        <p:txBody>
          <a:bodyPr>
            <a:normAutofit/>
          </a:bodyPr>
          <a:lstStyle/>
          <a:p>
            <a:r>
              <a:rPr lang="en-GB" dirty="0"/>
              <a:t>Launch Gazebo to simulate ‘Turtlebot 3’</a:t>
            </a:r>
          </a:p>
          <a:p>
            <a:r>
              <a:rPr lang="en-GB" dirty="0"/>
              <a:t>Nodes send and receives messages</a:t>
            </a:r>
          </a:p>
          <a:p>
            <a:pPr lvl="1"/>
            <a:r>
              <a:rPr lang="en-GB" dirty="0"/>
              <a:t>ROS Messages</a:t>
            </a:r>
          </a:p>
          <a:p>
            <a:r>
              <a:rPr lang="en-GB" dirty="0"/>
              <a:t>ROS packages</a:t>
            </a:r>
          </a:p>
          <a:p>
            <a:pPr lvl="1"/>
            <a:r>
              <a:rPr lang="en-GB" dirty="0"/>
              <a:t>Launch files</a:t>
            </a:r>
          </a:p>
          <a:p>
            <a:pPr lvl="1"/>
            <a:r>
              <a:rPr lang="en-GB" i="1" dirty="0" err="1"/>
              <a:t>roslaunch</a:t>
            </a:r>
            <a:r>
              <a:rPr lang="en-GB" i="1" dirty="0"/>
              <a:t> &lt;package&gt; &lt;file&gt;.launch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415089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807205-A1F4-4240-A21C-2FC71D2F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[1] Writing a Simple Publisher and Subscriber (Python)</a:t>
            </a:r>
          </a:p>
          <a:p>
            <a:r>
              <a:rPr lang="en-GB" u="sng" dirty="0">
                <a:hlinkClick r:id="rId2"/>
              </a:rPr>
              <a:t>http://wiki.ros.org/ROS/Tutorials/WritingPublisherSubscriber%28python%29</a:t>
            </a:r>
            <a:endParaRPr lang="en-GB" dirty="0"/>
          </a:p>
          <a:p>
            <a:r>
              <a:rPr lang="en-GB" dirty="0"/>
              <a:t>[2] Creating a ROS Package </a:t>
            </a:r>
          </a:p>
          <a:p>
            <a:r>
              <a:rPr lang="en-GB" u="sng" dirty="0">
                <a:hlinkClick r:id="rId3"/>
              </a:rPr>
              <a:t>http://wiki.ros.org/ROS/Tutorials/CreatingPackage</a:t>
            </a:r>
            <a:endParaRPr lang="en-GB" dirty="0"/>
          </a:p>
          <a:p>
            <a:r>
              <a:rPr lang="en-GB" dirty="0"/>
              <a:t>[3] ROS Robotics By Example</a:t>
            </a:r>
          </a:p>
          <a:p>
            <a:r>
              <a:rPr lang="en-GB" dirty="0"/>
              <a:t>By </a:t>
            </a:r>
            <a:r>
              <a:rPr lang="en-GB" u="sng" dirty="0">
                <a:hlinkClick r:id="rId4"/>
              </a:rPr>
              <a:t>Carol Fairchild</a:t>
            </a:r>
            <a:r>
              <a:rPr lang="en-GB" dirty="0"/>
              <a:t>, </a:t>
            </a:r>
            <a:r>
              <a:rPr lang="en-GB" u="sng" dirty="0" err="1">
                <a:hlinkClick r:id="rId5"/>
              </a:rPr>
              <a:t>Dr.</a:t>
            </a:r>
            <a:r>
              <a:rPr lang="en-GB" u="sng" dirty="0">
                <a:hlinkClick r:id="rId5"/>
              </a:rPr>
              <a:t> Thomas L. Harman</a:t>
            </a:r>
            <a:endParaRPr lang="en-GB" dirty="0"/>
          </a:p>
          <a:p>
            <a:r>
              <a:rPr lang="en-GB" dirty="0"/>
              <a:t>The pdf of the book is available on DMU library:</a:t>
            </a:r>
          </a:p>
          <a:p>
            <a:r>
              <a:rPr lang="en-GB" u="sng" dirty="0">
                <a:hlinkClick r:id="rId6"/>
              </a:rPr>
              <a:t>https://dmu.summon.serialssolutions.com/?s.q=ROS+Robotics+By+Example&amp;s.cmd=#!/search?ho=t&amp;l=en-UK&amp;q=ROS%20by%20example</a:t>
            </a:r>
            <a:endParaRPr lang="en-GB" dirty="0"/>
          </a:p>
          <a:p>
            <a:r>
              <a:rPr lang="en-GB" dirty="0"/>
              <a:t>[4] How to publish odometry from simulation position</a:t>
            </a:r>
          </a:p>
          <a:p>
            <a:r>
              <a:rPr lang="en-GB" u="sng" dirty="0">
                <a:hlinkClick r:id="rId7"/>
              </a:rPr>
              <a:t>https://www.youtube.com/watch?v=I_5leJK8vhQ</a:t>
            </a:r>
            <a:endParaRPr lang="en-GB" dirty="0"/>
          </a:p>
          <a:p>
            <a:r>
              <a:rPr lang="en-GB" dirty="0"/>
              <a:t>[5] Quaternions and 3d rotation, explained interactively</a:t>
            </a:r>
          </a:p>
          <a:p>
            <a:r>
              <a:rPr lang="en-GB" u="sng" dirty="0">
                <a:hlinkClick r:id="rId8"/>
              </a:rPr>
              <a:t>https://www.youtube.com/watch?v=zjMuIxRvygQ</a:t>
            </a:r>
            <a:endParaRPr lang="en-GB" dirty="0"/>
          </a:p>
          <a:p>
            <a:pPr marL="109728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E4414A-54AF-457D-9020-DC37829F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913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807D5-BDCA-4355-ACB5-73A78D8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Content</a:t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849DC-4996-4B26-9A54-4230F5FA7F3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0214" y="1196752"/>
            <a:ext cx="9215314" cy="5544616"/>
          </a:xfrm>
        </p:spPr>
        <p:txBody>
          <a:bodyPr>
            <a:normAutofit/>
          </a:bodyPr>
          <a:lstStyle/>
          <a:p>
            <a:r>
              <a:rPr lang="en-GB" dirty="0"/>
              <a:t>Launch Gazebo to simulate ‘Turtlebot 3’ in a ‘Warehouse’ environment</a:t>
            </a:r>
          </a:p>
          <a:p>
            <a:r>
              <a:rPr lang="en-GB" dirty="0"/>
              <a:t>ROS Messages</a:t>
            </a:r>
          </a:p>
          <a:p>
            <a:r>
              <a:rPr lang="en-GB"/>
              <a:t>Ros </a:t>
            </a:r>
            <a:r>
              <a:rPr lang="en-GB" dirty="0"/>
              <a:t>Launch files</a:t>
            </a:r>
          </a:p>
          <a:p>
            <a:r>
              <a:rPr lang="en-GB" dirty="0"/>
              <a:t>ROS packages</a:t>
            </a:r>
          </a:p>
          <a:p>
            <a:pPr lvl="1"/>
            <a:r>
              <a:rPr lang="en-GB" dirty="0"/>
              <a:t>Launch files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37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807D5-BDCA-4355-ACB5-73A78D8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Gazebo </a:t>
            </a:r>
            <a:r>
              <a:rPr lang="en-GB" sz="1100" dirty="0"/>
              <a:t>(Recap)</a:t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849DC-4996-4B26-9A54-4230F5FA7F3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0214" y="1196752"/>
            <a:ext cx="9215314" cy="5544616"/>
          </a:xfrm>
        </p:spPr>
        <p:txBody>
          <a:bodyPr>
            <a:normAutofit/>
          </a:bodyPr>
          <a:lstStyle/>
          <a:p>
            <a:r>
              <a:rPr lang="en-GB" dirty="0"/>
              <a:t>Gazebo is a popular 3D dynamic simulator with the ability to accurately simulate robots in complex environments</a:t>
            </a:r>
          </a:p>
          <a:p>
            <a:r>
              <a:rPr lang="en-GB" dirty="0"/>
              <a:t>Gazebo can be used in any stage of robot development, from testing algorithms to running regression testing in realistic scenarios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62385-E181-4A7E-BA8E-4E248AB84AC7}"/>
              </a:ext>
            </a:extLst>
          </p:cNvPr>
          <p:cNvSpPr/>
          <p:nvPr/>
        </p:nvSpPr>
        <p:spPr>
          <a:xfrm>
            <a:off x="200472" y="6548250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sz="800" i="1" dirty="0"/>
              <a:t>http://gazebosim.org/tutorials?cat=guided_b&amp;tut=guided_b1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4709B-9FB6-431C-8232-B8AE64ED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56" y="3284984"/>
            <a:ext cx="5745088" cy="30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4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807D5-BDCA-4355-ACB5-73A78D8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Gazebo</a:t>
            </a:r>
            <a:br>
              <a:rPr lang="en-GB" dirty="0"/>
            </a:b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B849DC-4996-4B26-9A54-4230F5FA7F3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90214" y="1196752"/>
            <a:ext cx="9215314" cy="5544616"/>
          </a:xfrm>
        </p:spPr>
        <p:txBody>
          <a:bodyPr>
            <a:normAutofit/>
          </a:bodyPr>
          <a:lstStyle/>
          <a:p>
            <a:r>
              <a:rPr lang="en-GB" dirty="0"/>
              <a:t>Using ROS Development Studio to open the Gazebo and select a simulation.</a:t>
            </a:r>
          </a:p>
          <a:p>
            <a:r>
              <a:rPr lang="en-GB" dirty="0"/>
              <a:t> select ‘Turtlebot3’ bot and ‘Warehouse’ to be simulated.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62385-E181-4A7E-BA8E-4E248AB84AC7}"/>
              </a:ext>
            </a:extLst>
          </p:cNvPr>
          <p:cNvSpPr/>
          <p:nvPr/>
        </p:nvSpPr>
        <p:spPr>
          <a:xfrm>
            <a:off x="200472" y="6548250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sz="800" i="1" dirty="0"/>
              <a:t>http://gazebosim.org/tutorials?cat=guided_b&amp;tut=guided_b1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18EFE-FC26-4C90-8E45-B9DE678C6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26" r="4865"/>
          <a:stretch/>
        </p:blipFill>
        <p:spPr>
          <a:xfrm>
            <a:off x="344488" y="2708920"/>
            <a:ext cx="3932701" cy="18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807D5-BDCA-4355-ACB5-73A78D8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3050"/>
            <a:ext cx="8915400" cy="1143000"/>
          </a:xfrm>
        </p:spPr>
        <p:txBody>
          <a:bodyPr anchor="ctr">
            <a:normAutofit fontScale="90000"/>
          </a:bodyPr>
          <a:lstStyle/>
          <a:p>
            <a:r>
              <a:rPr lang="en-GB" dirty="0"/>
              <a:t>Gazebo</a:t>
            </a:r>
            <a:br>
              <a:rPr lang="en-GB" dirty="0"/>
            </a:b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62385-E181-4A7E-BA8E-4E248AB84AC7}"/>
              </a:ext>
            </a:extLst>
          </p:cNvPr>
          <p:cNvSpPr/>
          <p:nvPr/>
        </p:nvSpPr>
        <p:spPr>
          <a:xfrm>
            <a:off x="200472" y="6548250"/>
            <a:ext cx="4953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GB" sz="800" i="1" dirty="0"/>
              <a:t>http://gazebosim.org/tutorials?cat=guided_b&amp;tut=guided_b1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42C072-044D-4C34-8D41-F4C46D48C9A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B95CC-4CC6-45ED-B2DB-34FE65E3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364"/>
            <a:ext cx="9906000" cy="517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4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27837-A222-4CFA-9193-452174A2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63624" y="6400799"/>
            <a:ext cx="2546571" cy="365125"/>
          </a:xfrm>
        </p:spPr>
        <p:txBody>
          <a:bodyPr/>
          <a:lstStyle/>
          <a:p>
            <a:pPr>
              <a:defRPr/>
            </a:pPr>
            <a:r>
              <a:rPr lang="en-GB" dirty="0"/>
              <a:t>© De Montfort University,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9701E2-0D76-485B-81CA-4D93859E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</a:rPr>
              <a:t>Nodes can publish and subscribe </a:t>
            </a:r>
            <a:r>
              <a:rPr lang="en-GB" sz="1100" dirty="0"/>
              <a:t>(Recap)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79C8C-F60F-45E7-B7A5-E8FA4883D826}"/>
              </a:ext>
            </a:extLst>
          </p:cNvPr>
          <p:cNvSpPr/>
          <p:nvPr/>
        </p:nvSpPr>
        <p:spPr>
          <a:xfrm>
            <a:off x="4386388" y="1844824"/>
            <a:ext cx="9144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55C6C-BA4A-48AC-9256-9160275385F5}"/>
              </a:ext>
            </a:extLst>
          </p:cNvPr>
          <p:cNvSpPr/>
          <p:nvPr/>
        </p:nvSpPr>
        <p:spPr>
          <a:xfrm>
            <a:off x="816097" y="2636912"/>
            <a:ext cx="1728192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6CFAC-54E7-44CB-9A5C-EFF049F8EC21}"/>
              </a:ext>
            </a:extLst>
          </p:cNvPr>
          <p:cNvSpPr/>
          <p:nvPr/>
        </p:nvSpPr>
        <p:spPr>
          <a:xfrm>
            <a:off x="7311487" y="3652047"/>
            <a:ext cx="1728192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53FD21-3FAD-4430-BD20-1362885474D6}"/>
              </a:ext>
            </a:extLst>
          </p:cNvPr>
          <p:cNvSpPr/>
          <p:nvPr/>
        </p:nvSpPr>
        <p:spPr>
          <a:xfrm>
            <a:off x="7432445" y="2028356"/>
            <a:ext cx="1728192" cy="115212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 2</a:t>
            </a:r>
          </a:p>
        </p:txBody>
      </p:sp>
      <p:sp>
        <p:nvSpPr>
          <p:cNvPr id="10" name="Rectangle: Top Corners Snipped 9">
            <a:extLst>
              <a:ext uri="{FF2B5EF4-FFF2-40B4-BE49-F238E27FC236}">
                <a16:creationId xmlns:a16="http://schemas.microsoft.com/office/drawing/2014/main" id="{0103C2E4-9148-47B2-89D5-930FBE563C1D}"/>
              </a:ext>
            </a:extLst>
          </p:cNvPr>
          <p:cNvSpPr/>
          <p:nvPr/>
        </p:nvSpPr>
        <p:spPr>
          <a:xfrm>
            <a:off x="2978784" y="2780928"/>
            <a:ext cx="914400" cy="432048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7D0D0334-4EAD-4B08-9A25-28A3D30F780C}"/>
              </a:ext>
            </a:extLst>
          </p:cNvPr>
          <p:cNvSpPr/>
          <p:nvPr/>
        </p:nvSpPr>
        <p:spPr>
          <a:xfrm>
            <a:off x="5806782" y="2525781"/>
            <a:ext cx="914400" cy="432048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2F631601-4C70-48D7-8805-FCFD5F2E1BFA}"/>
              </a:ext>
            </a:extLst>
          </p:cNvPr>
          <p:cNvSpPr/>
          <p:nvPr/>
        </p:nvSpPr>
        <p:spPr>
          <a:xfrm>
            <a:off x="5874691" y="3436023"/>
            <a:ext cx="914400" cy="432048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Message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7DB40-43BA-4DAB-A643-9DDE720C23FE}"/>
              </a:ext>
            </a:extLst>
          </p:cNvPr>
          <p:cNvCxnSpPr/>
          <p:nvPr/>
        </p:nvCxnSpPr>
        <p:spPr>
          <a:xfrm>
            <a:off x="2576736" y="3217229"/>
            <a:ext cx="18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921E56-63FB-434C-ABBF-6FA38DF86E09}"/>
              </a:ext>
            </a:extLst>
          </p:cNvPr>
          <p:cNvSpPr txBox="1"/>
          <p:nvPr/>
        </p:nvSpPr>
        <p:spPr>
          <a:xfrm>
            <a:off x="5697462" y="4785387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Subscribss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F52930-F278-461A-8715-2D166E405C64}"/>
              </a:ext>
            </a:extLst>
          </p:cNvPr>
          <p:cNvCxnSpPr>
            <a:cxnSpLocks/>
          </p:cNvCxnSpPr>
          <p:nvPr/>
        </p:nvCxnSpPr>
        <p:spPr>
          <a:xfrm flipV="1">
            <a:off x="5290075" y="2976304"/>
            <a:ext cx="2255213" cy="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3E048E-B12D-498E-BC6E-74B6D0641F0E}"/>
              </a:ext>
            </a:extLst>
          </p:cNvPr>
          <p:cNvCxnSpPr>
            <a:cxnSpLocks/>
          </p:cNvCxnSpPr>
          <p:nvPr/>
        </p:nvCxnSpPr>
        <p:spPr>
          <a:xfrm>
            <a:off x="5320476" y="3861048"/>
            <a:ext cx="2111969" cy="25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F6F635-D2B8-4A91-97CD-B7BE7C6B2F5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20476" y="2165858"/>
            <a:ext cx="2365057" cy="3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C68AE8-0B83-4E47-8866-6E61C849C016}"/>
              </a:ext>
            </a:extLst>
          </p:cNvPr>
          <p:cNvCxnSpPr>
            <a:cxnSpLocks/>
          </p:cNvCxnSpPr>
          <p:nvPr/>
        </p:nvCxnSpPr>
        <p:spPr>
          <a:xfrm flipH="1">
            <a:off x="5307349" y="4697034"/>
            <a:ext cx="2453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4FEBAB-3597-4711-A8DA-97880DA7B17E}"/>
              </a:ext>
            </a:extLst>
          </p:cNvPr>
          <p:cNvSpPr txBox="1"/>
          <p:nvPr/>
        </p:nvSpPr>
        <p:spPr>
          <a:xfrm>
            <a:off x="2756413" y="233022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Publishes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55CD77-19CA-41D9-A6C9-11408E8DB9D1}"/>
              </a:ext>
            </a:extLst>
          </p:cNvPr>
          <p:cNvSpPr txBox="1"/>
          <p:nvPr/>
        </p:nvSpPr>
        <p:spPr>
          <a:xfrm>
            <a:off x="5801220" y="168596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Subscribs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A7772-66AC-1149-6001-D8A18AB257B7}"/>
              </a:ext>
            </a:extLst>
          </p:cNvPr>
          <p:cNvSpPr txBox="1"/>
          <p:nvPr/>
        </p:nvSpPr>
        <p:spPr>
          <a:xfrm>
            <a:off x="2144688" y="5154719"/>
            <a:ext cx="7952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The publish / subscribe model is a very flexible communication paradigm</a:t>
            </a:r>
          </a:p>
        </p:txBody>
      </p:sp>
    </p:spTree>
    <p:extLst>
      <p:ext uri="{BB962C8B-B14F-4D97-AF65-F5344CB8AC3E}">
        <p14:creationId xmlns:p14="http://schemas.microsoft.com/office/powerpoint/2010/main" val="188655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EEE27D-C830-4CD1-987D-9310F9E1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Nodes communicate with each other by publishing simple data structures to topics. These </a:t>
            </a:r>
            <a:r>
              <a:rPr lang="en-GB" dirty="0">
                <a:highlight>
                  <a:srgbClr val="00FFFF"/>
                </a:highlight>
              </a:rPr>
              <a:t>data structures </a:t>
            </a:r>
            <a:r>
              <a:rPr lang="en-GB" dirty="0"/>
              <a:t>are called messages</a:t>
            </a:r>
          </a:p>
          <a:p>
            <a:r>
              <a:rPr lang="en-GB" dirty="0"/>
              <a:t>A message is defined by field types and field names:</a:t>
            </a:r>
          </a:p>
          <a:p>
            <a:pPr lvl="1"/>
            <a:r>
              <a:rPr lang="en-GB" i="1" dirty="0"/>
              <a:t>int32 x</a:t>
            </a:r>
          </a:p>
          <a:p>
            <a:r>
              <a:rPr lang="en-GB" sz="2800" dirty="0"/>
              <a:t>More complex field types can also be defined for specific application</a:t>
            </a:r>
          </a:p>
          <a:p>
            <a:pPr lvl="1"/>
            <a:r>
              <a:rPr lang="en-GB" sz="2400" dirty="0"/>
              <a:t>A sensor packet node publishes sensor data as an array of a user-defined </a:t>
            </a:r>
            <a:r>
              <a:rPr lang="en-GB" sz="2400" i="1" dirty="0" err="1"/>
              <a:t>SensorData</a:t>
            </a:r>
            <a:r>
              <a:rPr lang="en-GB" sz="2400" dirty="0"/>
              <a:t> object</a:t>
            </a:r>
          </a:p>
          <a:p>
            <a:pPr lvl="1"/>
            <a:r>
              <a:rPr lang="en-GB" sz="2400" dirty="0"/>
              <a:t>This message could have the following fields:</a:t>
            </a:r>
          </a:p>
          <a:p>
            <a:pPr lvl="2"/>
            <a:r>
              <a:rPr lang="en-GB" sz="2200" dirty="0"/>
              <a:t>time stamp</a:t>
            </a:r>
          </a:p>
          <a:p>
            <a:pPr lvl="2"/>
            <a:r>
              <a:rPr lang="en-GB" sz="2200" dirty="0" err="1"/>
              <a:t>SensorData</a:t>
            </a:r>
            <a:r>
              <a:rPr lang="en-GB" sz="2200" dirty="0"/>
              <a:t>[] sensors</a:t>
            </a:r>
          </a:p>
          <a:p>
            <a:pPr lvl="2"/>
            <a:r>
              <a:rPr lang="en-GB" sz="2200" dirty="0"/>
              <a:t>uint32 length</a:t>
            </a:r>
          </a:p>
          <a:p>
            <a:r>
              <a:rPr lang="en-GB" sz="2800" dirty="0"/>
              <a:t>In this case </a:t>
            </a:r>
            <a:r>
              <a:rPr lang="en-GB" sz="2800" dirty="0" err="1"/>
              <a:t>SensorData</a:t>
            </a:r>
            <a:r>
              <a:rPr lang="en-GB" sz="2800" dirty="0"/>
              <a:t> is a user-defined field type and the empty bracket [] is appended to indicate that field is an array of </a:t>
            </a:r>
            <a:r>
              <a:rPr lang="en-GB" sz="2800" dirty="0" err="1"/>
              <a:t>SensorType</a:t>
            </a:r>
            <a:r>
              <a:rPr lang="en-GB" sz="2800" dirty="0"/>
              <a:t> objects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F141F-D26D-48BA-8C9D-51DF8BA4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ROS Messages </a:t>
            </a:r>
            <a:r>
              <a:rPr lang="en-GB" sz="1100" dirty="0"/>
              <a:t>(Recap)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74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594FDD-14E1-4A8A-8FCC-E9AD227A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9A532-3B08-474F-8BFE-A13ED122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13240" y="6400799"/>
            <a:ext cx="2546571" cy="365125"/>
          </a:xfrm>
          <a:noFill/>
        </p:spPr>
        <p:txBody>
          <a:bodyPr/>
          <a:lstStyle/>
          <a:p>
            <a:pPr>
              <a:defRPr/>
            </a:pPr>
            <a:r>
              <a:rPr lang="en-GB" dirty="0"/>
              <a:t>© De Montfort University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92FDC0-F686-4AF4-9E53-14BB54C7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Nodes send and receive messages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DD60F-9910-4652-B682-56B92F2A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192" y="1124744"/>
            <a:ext cx="3722258" cy="54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1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E39E3A-E540-4D95-933D-09D60FC2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ROS software is </a:t>
            </a:r>
            <a:r>
              <a:rPr lang="en-GB" dirty="0">
                <a:highlight>
                  <a:srgbClr val="00FFFF"/>
                </a:highlight>
              </a:rPr>
              <a:t>divided into </a:t>
            </a:r>
            <a:r>
              <a:rPr lang="en-GB" b="1" dirty="0">
                <a:highlight>
                  <a:srgbClr val="00FFFF"/>
                </a:highlight>
              </a:rPr>
              <a:t>packages </a:t>
            </a:r>
            <a:r>
              <a:rPr lang="en-GB" dirty="0"/>
              <a:t>that can contain various types of programs, images, data, and even tutorials</a:t>
            </a:r>
          </a:p>
          <a:p>
            <a:r>
              <a:rPr lang="en-GB" dirty="0"/>
              <a:t>The specific contents depend on the </a:t>
            </a:r>
            <a:r>
              <a:rPr lang="en-GB" dirty="0">
                <a:highlight>
                  <a:srgbClr val="00FFFF"/>
                </a:highlight>
              </a:rPr>
              <a:t>application</a:t>
            </a:r>
            <a:r>
              <a:rPr lang="en-GB" dirty="0"/>
              <a:t> for the package </a:t>
            </a:r>
          </a:p>
          <a:p>
            <a:r>
              <a:rPr lang="en-GB" dirty="0"/>
              <a:t>A package can contain programs written in Python or C++ to control a robot or another device</a:t>
            </a:r>
          </a:p>
          <a:p>
            <a:r>
              <a:rPr lang="en-GB" dirty="0"/>
              <a:t>Can contain code for multiple nodes</a:t>
            </a:r>
          </a:p>
          <a:p>
            <a:r>
              <a:rPr lang="en-GB" dirty="0"/>
              <a:t>A ROS package could be launched by .launch file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F0DE1-2CA5-4D32-A509-CDEA0536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 packages </a:t>
            </a:r>
            <a:r>
              <a:rPr lang="en-GB" sz="1000" dirty="0"/>
              <a:t>(Recap)</a:t>
            </a:r>
          </a:p>
        </p:txBody>
      </p:sp>
    </p:spTree>
    <p:extLst>
      <p:ext uri="{BB962C8B-B14F-4D97-AF65-F5344CB8AC3E}">
        <p14:creationId xmlns:p14="http://schemas.microsoft.com/office/powerpoint/2010/main" val="3507274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3F4B44B-DB80-423D-8EA9-BF0F48877C24}" vid="{B40D03DE-E8EC-4C06-9BCA-577EF89AE2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13222</TotalTime>
  <Words>951</Words>
  <Application>Microsoft Office PowerPoint</Application>
  <PresentationFormat>A4 Paper (210x297 mm)</PresentationFormat>
  <Paragraphs>103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Helvetica Neue</vt:lpstr>
      <vt:lpstr>Verdana</vt:lpstr>
      <vt:lpstr>Lucida Sans Unicode</vt:lpstr>
      <vt:lpstr>Wingdings 2</vt:lpstr>
      <vt:lpstr>Arial</vt:lpstr>
      <vt:lpstr>Calibri</vt:lpstr>
      <vt:lpstr>Times New Roman</vt:lpstr>
      <vt:lpstr>Wingdings 3</vt:lpstr>
      <vt:lpstr>Theme1</vt:lpstr>
      <vt:lpstr>Lesson 4  Lecture 2: Odometry data for a TurtleBot in the Gazebo simulator using service </vt:lpstr>
      <vt:lpstr>Content </vt:lpstr>
      <vt:lpstr>Gazebo (Recap) </vt:lpstr>
      <vt:lpstr>Gazebo </vt:lpstr>
      <vt:lpstr>Gazebo </vt:lpstr>
      <vt:lpstr>Nodes can publish and subscribe (Recap)</vt:lpstr>
      <vt:lpstr>ROS Messages (Recap) </vt:lpstr>
      <vt:lpstr>Nodes send and receive messages </vt:lpstr>
      <vt:lpstr>ROS packages (Recap)</vt:lpstr>
      <vt:lpstr>Ros Launch files </vt:lpstr>
      <vt:lpstr>ROS Launch Files </vt:lpstr>
      <vt:lpstr>Getting help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 Robot Operating System (ROS)</dc:title>
  <dc:creator>ERD204</dc:creator>
  <cp:lastModifiedBy>Aboozar Taherkhani</cp:lastModifiedBy>
  <cp:revision>41</cp:revision>
  <dcterms:created xsi:type="dcterms:W3CDTF">2021-02-08T10:25:14Z</dcterms:created>
  <dcterms:modified xsi:type="dcterms:W3CDTF">2024-12-12T09:58:38Z</dcterms:modified>
</cp:coreProperties>
</file>