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55" r:id="rId1"/>
  </p:sldMasterIdLst>
  <p:notesMasterIdLst>
    <p:notesMasterId r:id="rId38"/>
  </p:notesMasterIdLst>
  <p:handoutMasterIdLst>
    <p:handoutMasterId r:id="rId39"/>
  </p:handoutMasterIdLst>
  <p:sldIdLst>
    <p:sldId id="398" r:id="rId2"/>
    <p:sldId id="400" r:id="rId3"/>
    <p:sldId id="401" r:id="rId4"/>
    <p:sldId id="332" r:id="rId5"/>
    <p:sldId id="338" r:id="rId6"/>
    <p:sldId id="339" r:id="rId7"/>
    <p:sldId id="399" r:id="rId8"/>
    <p:sldId id="340" r:id="rId9"/>
    <p:sldId id="341" r:id="rId10"/>
    <p:sldId id="342" r:id="rId11"/>
    <p:sldId id="343" r:id="rId12"/>
    <p:sldId id="344" r:id="rId13"/>
    <p:sldId id="346" r:id="rId14"/>
    <p:sldId id="345" r:id="rId15"/>
    <p:sldId id="355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68" r:id="rId25"/>
    <p:sldId id="356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7" r:id="rId34"/>
    <p:sldId id="369" r:id="rId35"/>
    <p:sldId id="370" r:id="rId36"/>
    <p:sldId id="365" r:id="rId37"/>
  </p:sldIdLst>
  <p:sldSz cx="9906000" cy="6858000" type="A4"/>
  <p:notesSz cx="6781800" cy="991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3296"/>
    <a:srgbClr val="7F7F7F"/>
    <a:srgbClr val="03E92F"/>
    <a:srgbClr val="CC33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7799" autoAdjust="0"/>
  </p:normalViewPr>
  <p:slideViewPr>
    <p:cSldViewPr>
      <p:cViewPr varScale="1">
        <p:scale>
          <a:sx n="77" d="100"/>
          <a:sy n="77" d="100"/>
        </p:scale>
        <p:origin x="1898" y="41"/>
      </p:cViewPr>
      <p:guideLst>
        <p:guide orient="horz"/>
        <p:guide/>
      </p:guideLst>
    </p:cSldViewPr>
  </p:slideViewPr>
  <p:outlineViewPr>
    <p:cViewPr varScale="1">
      <p:scale>
        <a:sx n="170" d="200"/>
        <a:sy n="170" d="200"/>
      </p:scale>
      <p:origin x="-784" y="-88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1698" y="-84"/>
      </p:cViewPr>
      <p:guideLst>
        <p:guide orient="horz" pos="3124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oozar Taherkhani" userId="c2570633-3add-40a2-b63d-9e0537bf3dbc" providerId="ADAL" clId="{3F2D6504-0424-49A3-828F-7854E357C2FD}"/>
    <pc:docChg chg="custSel modSld">
      <pc:chgData name="Aboozar Taherkhani" userId="c2570633-3add-40a2-b63d-9e0537bf3dbc" providerId="ADAL" clId="{3F2D6504-0424-49A3-828F-7854E357C2FD}" dt="2025-01-15T19:54:36.092" v="47" actId="113"/>
      <pc:docMkLst>
        <pc:docMk/>
      </pc:docMkLst>
      <pc:sldChg chg="modSp mod">
        <pc:chgData name="Aboozar Taherkhani" userId="c2570633-3add-40a2-b63d-9e0537bf3dbc" providerId="ADAL" clId="{3F2D6504-0424-49A3-828F-7854E357C2FD}" dt="2025-01-15T19:41:32.330" v="13" actId="20577"/>
        <pc:sldMkLst>
          <pc:docMk/>
          <pc:sldMk cId="3097800168" sldId="332"/>
        </pc:sldMkLst>
        <pc:spChg chg="mod">
          <ac:chgData name="Aboozar Taherkhani" userId="c2570633-3add-40a2-b63d-9e0537bf3dbc" providerId="ADAL" clId="{3F2D6504-0424-49A3-828F-7854E357C2FD}" dt="2025-01-15T19:41:32.330" v="13" actId="20577"/>
          <ac:spMkLst>
            <pc:docMk/>
            <pc:sldMk cId="3097800168" sldId="332"/>
            <ac:spMk id="43012" creationId="{00000000-0000-0000-0000-000000000000}"/>
          </ac:spMkLst>
        </pc:spChg>
      </pc:sldChg>
      <pc:sldChg chg="modSp mod">
        <pc:chgData name="Aboozar Taherkhani" userId="c2570633-3add-40a2-b63d-9e0537bf3dbc" providerId="ADAL" clId="{3F2D6504-0424-49A3-828F-7854E357C2FD}" dt="2025-01-15T19:51:50.820" v="19" actId="20577"/>
        <pc:sldMkLst>
          <pc:docMk/>
          <pc:sldMk cId="1141508951" sldId="352"/>
        </pc:sldMkLst>
        <pc:spChg chg="mod">
          <ac:chgData name="Aboozar Taherkhani" userId="c2570633-3add-40a2-b63d-9e0537bf3dbc" providerId="ADAL" clId="{3F2D6504-0424-49A3-828F-7854E357C2FD}" dt="2025-01-15T19:48:51.436" v="14" actId="113"/>
          <ac:spMkLst>
            <pc:docMk/>
            <pc:sldMk cId="1141508951" sldId="352"/>
            <ac:spMk id="35" creationId="{00000000-0000-0000-0000-000000000000}"/>
          </ac:spMkLst>
        </pc:spChg>
        <pc:spChg chg="mod">
          <ac:chgData name="Aboozar Taherkhani" userId="c2570633-3add-40a2-b63d-9e0537bf3dbc" providerId="ADAL" clId="{3F2D6504-0424-49A3-828F-7854E357C2FD}" dt="2025-01-15T19:51:50.820" v="19" actId="20577"/>
          <ac:spMkLst>
            <pc:docMk/>
            <pc:sldMk cId="1141508951" sldId="352"/>
            <ac:spMk id="6146" creationId="{00000000-0000-0000-0000-000000000000}"/>
          </ac:spMkLst>
        </pc:spChg>
      </pc:sldChg>
      <pc:sldChg chg="modSp mod">
        <pc:chgData name="Aboozar Taherkhani" userId="c2570633-3add-40a2-b63d-9e0537bf3dbc" providerId="ADAL" clId="{3F2D6504-0424-49A3-828F-7854E357C2FD}" dt="2025-01-15T19:52:29.645" v="23"/>
        <pc:sldMkLst>
          <pc:docMk/>
          <pc:sldMk cId="1141508951" sldId="353"/>
        </pc:sldMkLst>
        <pc:spChg chg="mod">
          <ac:chgData name="Aboozar Taherkhani" userId="c2570633-3add-40a2-b63d-9e0537bf3dbc" providerId="ADAL" clId="{3F2D6504-0424-49A3-828F-7854E357C2FD}" dt="2025-01-15T19:52:29.645" v="23"/>
          <ac:spMkLst>
            <pc:docMk/>
            <pc:sldMk cId="1141508951" sldId="353"/>
            <ac:spMk id="6146" creationId="{00000000-0000-0000-0000-000000000000}"/>
          </ac:spMkLst>
        </pc:spChg>
      </pc:sldChg>
      <pc:sldChg chg="modSp mod">
        <pc:chgData name="Aboozar Taherkhani" userId="c2570633-3add-40a2-b63d-9e0537bf3dbc" providerId="ADAL" clId="{3F2D6504-0424-49A3-828F-7854E357C2FD}" dt="2025-01-15T19:52:36.615" v="27"/>
        <pc:sldMkLst>
          <pc:docMk/>
          <pc:sldMk cId="1141508951" sldId="354"/>
        </pc:sldMkLst>
        <pc:spChg chg="mod">
          <ac:chgData name="Aboozar Taherkhani" userId="c2570633-3add-40a2-b63d-9e0537bf3dbc" providerId="ADAL" clId="{3F2D6504-0424-49A3-828F-7854E357C2FD}" dt="2025-01-15T19:52:36.615" v="27"/>
          <ac:spMkLst>
            <pc:docMk/>
            <pc:sldMk cId="1141508951" sldId="354"/>
            <ac:spMk id="6146" creationId="{00000000-0000-0000-0000-000000000000}"/>
          </ac:spMkLst>
        </pc:spChg>
      </pc:sldChg>
      <pc:sldChg chg="modSp mod">
        <pc:chgData name="Aboozar Taherkhani" userId="c2570633-3add-40a2-b63d-9e0537bf3dbc" providerId="ADAL" clId="{3F2D6504-0424-49A3-828F-7854E357C2FD}" dt="2025-01-15T19:54:13.668" v="40" actId="6549"/>
        <pc:sldMkLst>
          <pc:docMk/>
          <pc:sldMk cId="1141508951" sldId="356"/>
        </pc:sldMkLst>
        <pc:spChg chg="mod">
          <ac:chgData name="Aboozar Taherkhani" userId="c2570633-3add-40a2-b63d-9e0537bf3dbc" providerId="ADAL" clId="{3F2D6504-0424-49A3-828F-7854E357C2FD}" dt="2025-01-15T19:54:13.668" v="40" actId="6549"/>
          <ac:spMkLst>
            <pc:docMk/>
            <pc:sldMk cId="1141508951" sldId="356"/>
            <ac:spMk id="35" creationId="{00000000-0000-0000-0000-000000000000}"/>
          </ac:spMkLst>
        </pc:spChg>
        <pc:spChg chg="mod">
          <ac:chgData name="Aboozar Taherkhani" userId="c2570633-3add-40a2-b63d-9e0537bf3dbc" providerId="ADAL" clId="{3F2D6504-0424-49A3-828F-7854E357C2FD}" dt="2025-01-15T19:52:53.008" v="36"/>
          <ac:spMkLst>
            <pc:docMk/>
            <pc:sldMk cId="1141508951" sldId="356"/>
            <ac:spMk id="6146" creationId="{00000000-0000-0000-0000-000000000000}"/>
          </ac:spMkLst>
        </pc:spChg>
      </pc:sldChg>
      <pc:sldChg chg="modSp mod">
        <pc:chgData name="Aboozar Taherkhani" userId="c2570633-3add-40a2-b63d-9e0537bf3dbc" providerId="ADAL" clId="{3F2D6504-0424-49A3-828F-7854E357C2FD}" dt="2025-01-15T19:54:36.092" v="47" actId="113"/>
        <pc:sldMkLst>
          <pc:docMk/>
          <pc:sldMk cId="1141508951" sldId="358"/>
        </pc:sldMkLst>
        <pc:spChg chg="mod">
          <ac:chgData name="Aboozar Taherkhani" userId="c2570633-3add-40a2-b63d-9e0537bf3dbc" providerId="ADAL" clId="{3F2D6504-0424-49A3-828F-7854E357C2FD}" dt="2025-01-15T19:54:36.092" v="47" actId="113"/>
          <ac:spMkLst>
            <pc:docMk/>
            <pc:sldMk cId="1141508951" sldId="358"/>
            <ac:spMk id="6146" creationId="{00000000-0000-0000-0000-000000000000}"/>
          </ac:spMkLst>
        </pc:spChg>
      </pc:sldChg>
      <pc:sldChg chg="modSp mod">
        <pc:chgData name="Aboozar Taherkhani" userId="c2570633-3add-40a2-b63d-9e0537bf3dbc" providerId="ADAL" clId="{3F2D6504-0424-49A3-828F-7854E357C2FD}" dt="2025-01-15T19:52:41.352" v="31"/>
        <pc:sldMkLst>
          <pc:docMk/>
          <pc:sldMk cId="1141508951" sldId="368"/>
        </pc:sldMkLst>
        <pc:spChg chg="mod">
          <ac:chgData name="Aboozar Taherkhani" userId="c2570633-3add-40a2-b63d-9e0537bf3dbc" providerId="ADAL" clId="{3F2D6504-0424-49A3-828F-7854E357C2FD}" dt="2025-01-15T19:52:41.352" v="31"/>
          <ac:spMkLst>
            <pc:docMk/>
            <pc:sldMk cId="1141508951" sldId="368"/>
            <ac:spMk id="6146" creationId="{00000000-0000-0000-0000-000000000000}"/>
          </ac:spMkLst>
        </pc:spChg>
      </pc:sldChg>
      <pc:sldChg chg="modSp mod">
        <pc:chgData name="Aboozar Taherkhani" userId="c2570633-3add-40a2-b63d-9e0537bf3dbc" providerId="ADAL" clId="{3F2D6504-0424-49A3-828F-7854E357C2FD}" dt="2025-01-15T18:57:42.985" v="1" actId="20577"/>
        <pc:sldMkLst>
          <pc:docMk/>
          <pc:sldMk cId="0" sldId="398"/>
        </pc:sldMkLst>
        <pc:spChg chg="mod">
          <ac:chgData name="Aboozar Taherkhani" userId="c2570633-3add-40a2-b63d-9e0537bf3dbc" providerId="ADAL" clId="{3F2D6504-0424-49A3-828F-7854E357C2FD}" dt="2025-01-15T18:57:42.985" v="1" actId="20577"/>
          <ac:spMkLst>
            <pc:docMk/>
            <pc:sldMk cId="0" sldId="398"/>
            <ac:spMk id="307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078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525463" y="328613"/>
            <a:ext cx="5730875" cy="3967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498475" y="4683125"/>
            <a:ext cx="5789613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defRPr/>
            </a:pPr>
            <a:endParaRPr lang="en-US" dirty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031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9232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91368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42950" y="1752602"/>
            <a:ext cx="84201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42950" y="3611607"/>
            <a:ext cx="84201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4078" y="4953000"/>
            <a:ext cx="9910079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24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24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24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6464584-E22B-4A31-B771-90749CD8AE5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655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481330"/>
            <a:ext cx="89154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DB6E57-BE05-4096-B205-122F46862A51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50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4347" y="274641"/>
            <a:ext cx="1925593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85165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0C9A72-29A1-40D9-BFFA-FA939C1E987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379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537E97-28D4-4ADF-823D-CC3F05097A7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104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74" y="1059712"/>
            <a:ext cx="84201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9606" y="2931712"/>
            <a:ext cx="4953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138CF-8B1D-4CF7-A583-40FCEE5A261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Chevron 6"/>
          <p:cNvSpPr/>
          <p:nvPr/>
        </p:nvSpPr>
        <p:spPr>
          <a:xfrm>
            <a:off x="3939737" y="3005472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2400"/>
          </a:p>
        </p:txBody>
      </p:sp>
      <p:sp>
        <p:nvSpPr>
          <p:cNvPr id="8" name="Chevron 7"/>
          <p:cNvSpPr/>
          <p:nvPr/>
        </p:nvSpPr>
        <p:spPr>
          <a:xfrm>
            <a:off x="3737786" y="3005472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2400"/>
          </a:p>
        </p:txBody>
      </p:sp>
    </p:spTree>
    <p:extLst>
      <p:ext uri="{BB962C8B-B14F-4D97-AF65-F5344CB8AC3E}">
        <p14:creationId xmlns:p14="http://schemas.microsoft.com/office/powerpoint/2010/main" val="3282352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481329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481329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190E4B-AB5A-4DD4-BCAA-4B65A224953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6737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89154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5410200"/>
            <a:ext cx="437687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32112" y="5410200"/>
            <a:ext cx="437859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1444295"/>
            <a:ext cx="437687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1444295"/>
            <a:ext cx="437859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C696DD-5BEE-404E-A4F6-6FA894FA4F2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3787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0D001-2B65-4D4A-B846-8367062095D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732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23D6CA-5411-47D1-A1C4-4BEA48FBEF7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819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876800"/>
            <a:ext cx="8105257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787900" y="5355102"/>
            <a:ext cx="4305808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90600" y="274320"/>
            <a:ext cx="8103108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87618" y="6407944"/>
            <a:ext cx="2080260" cy="365760"/>
          </a:xfrm>
        </p:spPr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AEABB5-A025-4D0B-9A79-B6A0BA2685B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5688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6335" y="5443402"/>
            <a:ext cx="77597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7650" y="189968"/>
            <a:ext cx="94107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45079" y="6407945"/>
            <a:ext cx="254657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0187FF0-148B-4CEC-9933-CE45C5803BE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" y="4865122"/>
            <a:ext cx="8748385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40879" y="5944936"/>
            <a:ext cx="5352343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26194" y="5939011"/>
            <a:ext cx="3997989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545" y="5791253"/>
            <a:ext cx="3685840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24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0006" y="5787739"/>
            <a:ext cx="3689301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9386121" y="4988440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2400"/>
          </a:p>
        </p:txBody>
      </p:sp>
      <p:sp>
        <p:nvSpPr>
          <p:cNvPr id="13" name="Chevron 12"/>
          <p:cNvSpPr/>
          <p:nvPr/>
        </p:nvSpPr>
        <p:spPr>
          <a:xfrm>
            <a:off x="9184171" y="4988440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2400"/>
          </a:p>
        </p:txBody>
      </p:sp>
    </p:spTree>
    <p:extLst>
      <p:ext uri="{BB962C8B-B14F-4D97-AF65-F5344CB8AC3E}">
        <p14:creationId xmlns:p14="http://schemas.microsoft.com/office/powerpoint/2010/main" val="369550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40879" y="5944936"/>
            <a:ext cx="5352343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26194" y="5939011"/>
            <a:ext cx="3997989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545" y="5791253"/>
            <a:ext cx="3685840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24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0006" y="5787739"/>
            <a:ext cx="3689301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95300" y="1481329"/>
            <a:ext cx="8915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287618" y="6407944"/>
            <a:ext cx="208026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745079" y="6407945"/>
            <a:ext cx="254657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367878" y="6407945"/>
            <a:ext cx="39624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28E9261-7078-44C0-9D47-F7A508239FBC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1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lizondo@dmu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68769" y="1196752"/>
            <a:ext cx="8599875" cy="1829761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GB" sz="2400" dirty="0"/>
              <a:t>Lesson 8 – </a:t>
            </a:r>
            <a:r>
              <a:rPr lang="en-GB" sz="2400" dirty="0">
                <a:latin typeface="Calibri" pitchFamily="34" charset="0"/>
              </a:rPr>
              <a:t>Monte Carlo Localization</a:t>
            </a:r>
            <a:br>
              <a:rPr lang="en-GB" sz="2400" dirty="0"/>
            </a:br>
            <a:br>
              <a:rPr lang="en-GB" sz="2400" dirty="0">
                <a:latin typeface="Calibri" pitchFamily="34" charset="0"/>
              </a:rPr>
            </a:br>
            <a:endParaRPr lang="en-GB" sz="2400" dirty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48544" y="2864254"/>
            <a:ext cx="8420100" cy="537473"/>
          </a:xfrm>
        </p:spPr>
        <p:txBody>
          <a:bodyPr>
            <a:normAutofit/>
          </a:bodyPr>
          <a:lstStyle/>
          <a:p>
            <a:pPr marR="0" lvl="0" algn="l" defTabSz="457200">
              <a:spcBef>
                <a:spcPts val="0"/>
              </a:spcBef>
              <a:buClrTx/>
              <a:buSzTx/>
            </a:pPr>
            <a:r>
              <a:rPr lang="en-GB" sz="2400" dirty="0">
                <a:latin typeface="Calibri" pitchFamily="34" charset="0"/>
              </a:rPr>
              <a:t>Intelligent Mobile Robotics </a:t>
            </a:r>
          </a:p>
          <a:p>
            <a:pPr marR="0" eaLnBrk="1" hangingPunct="1">
              <a:lnSpc>
                <a:spcPct val="80000"/>
              </a:lnSpc>
            </a:pPr>
            <a:endParaRPr lang="en-GB" sz="2400" dirty="0">
              <a:latin typeface="Calibr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86DE59-B63F-49BC-BC93-88474E8715C6}"/>
              </a:ext>
            </a:extLst>
          </p:cNvPr>
          <p:cNvSpPr/>
          <p:nvPr/>
        </p:nvSpPr>
        <p:spPr>
          <a:xfrm>
            <a:off x="1856656" y="3933056"/>
            <a:ext cx="75452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Dr.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Aboozar Taherkhani (PhD)</a:t>
            </a:r>
          </a:p>
          <a:p>
            <a:r>
              <a:rPr lang="en-GB" dirty="0">
                <a:latin typeface="Arial"/>
                <a:ea typeface="Arial"/>
                <a:cs typeface="Arial"/>
                <a:sym typeface="Arial"/>
              </a:rPr>
              <a:t>email: aboozar.taherkhani</a:t>
            </a:r>
            <a:r>
              <a:rPr lang="en-GB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@dmu.ac.uk</a:t>
            </a:r>
            <a:br>
              <a:rPr lang="en-GB" dirty="0">
                <a:latin typeface="Arial"/>
                <a:ea typeface="Arial"/>
                <a:cs typeface="Arial"/>
                <a:sym typeface="Arial"/>
              </a:rPr>
            </a:br>
            <a:endParaRPr lang="en-GB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468E6268-AD18-4ACD-812D-5E59948AB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68" y="0"/>
            <a:ext cx="3312368" cy="16561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We need to update last weeks models for 2D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/>
              <a:t>Model of system dynamics is probabilistic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/>
              <a:t>Noise fits a normal distribution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Monte Carlo Localization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rot="5400000" flipH="1" flipV="1">
            <a:off x="2649538" y="4355812"/>
            <a:ext cx="201543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584848" y="5290328"/>
            <a:ext cx="34563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4025328" y="3577885"/>
            <a:ext cx="1687398" cy="1715678"/>
          </a:xfrm>
          <a:custGeom>
            <a:avLst/>
            <a:gdLst>
              <a:gd name="connsiteX0" fmla="*/ 0 w 1687398"/>
              <a:gd name="connsiteY0" fmla="*/ 1706252 h 1715678"/>
              <a:gd name="connsiteX1" fmla="*/ 414780 w 1687398"/>
              <a:gd name="connsiteY1" fmla="*/ 1451728 h 1715678"/>
              <a:gd name="connsiteX2" fmla="*/ 725864 w 1687398"/>
              <a:gd name="connsiteY2" fmla="*/ 377072 h 1715678"/>
              <a:gd name="connsiteX3" fmla="*/ 886120 w 1687398"/>
              <a:gd name="connsiteY3" fmla="*/ 9427 h 1715678"/>
              <a:gd name="connsiteX4" fmla="*/ 1027522 w 1687398"/>
              <a:gd name="connsiteY4" fmla="*/ 320511 h 1715678"/>
              <a:gd name="connsiteX5" fmla="*/ 1291473 w 1687398"/>
              <a:gd name="connsiteY5" fmla="*/ 1282045 h 1715678"/>
              <a:gd name="connsiteX6" fmla="*/ 1687398 w 1687398"/>
              <a:gd name="connsiteY6" fmla="*/ 1715678 h 171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7398" h="1715678">
                <a:moveTo>
                  <a:pt x="0" y="1706252"/>
                </a:moveTo>
                <a:cubicBezTo>
                  <a:pt x="146901" y="1689755"/>
                  <a:pt x="293803" y="1673258"/>
                  <a:pt x="414780" y="1451728"/>
                </a:cubicBezTo>
                <a:cubicBezTo>
                  <a:pt x="535757" y="1230198"/>
                  <a:pt x="647307" y="617456"/>
                  <a:pt x="725864" y="377072"/>
                </a:cubicBezTo>
                <a:cubicBezTo>
                  <a:pt x="804421" y="136689"/>
                  <a:pt x="835844" y="18854"/>
                  <a:pt x="886120" y="9427"/>
                </a:cubicBezTo>
                <a:cubicBezTo>
                  <a:pt x="936396" y="0"/>
                  <a:pt x="959963" y="108408"/>
                  <a:pt x="1027522" y="320511"/>
                </a:cubicBezTo>
                <a:cubicBezTo>
                  <a:pt x="1095081" y="532614"/>
                  <a:pt x="1181494" y="1049517"/>
                  <a:pt x="1291473" y="1282045"/>
                </a:cubicBezTo>
                <a:cubicBezTo>
                  <a:pt x="1401452" y="1514573"/>
                  <a:pt x="1608841" y="1651262"/>
                  <a:pt x="1687398" y="1715678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11448" y="3443296"/>
            <a:ext cx="41552" cy="199263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736976" y="4139788"/>
            <a:ext cx="36004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08984" y="536392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+mn-lt"/>
              </a:rPr>
              <a:t>c</a:t>
            </a:r>
            <a:endParaRPr lang="en-GB" sz="1800" baseline="300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92960" y="406778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dirty="0">
                <a:latin typeface="+mn-lt"/>
              </a:rPr>
              <a:t>σ</a:t>
            </a:r>
            <a:endParaRPr lang="en-GB" sz="1800" baseline="30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We need to update last weeks models for 2D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/>
              <a:t>Model of system dynamics is probabilistic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/>
              <a:t>Noise consists of 3 components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8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Monte Carlo Localization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rot="5400000" flipH="1" flipV="1">
            <a:off x="-374798" y="4438700"/>
            <a:ext cx="201543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60512" y="5373216"/>
            <a:ext cx="28803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000992" y="3660773"/>
            <a:ext cx="1687398" cy="1715678"/>
          </a:xfrm>
          <a:custGeom>
            <a:avLst/>
            <a:gdLst>
              <a:gd name="connsiteX0" fmla="*/ 0 w 1687398"/>
              <a:gd name="connsiteY0" fmla="*/ 1706252 h 1715678"/>
              <a:gd name="connsiteX1" fmla="*/ 414780 w 1687398"/>
              <a:gd name="connsiteY1" fmla="*/ 1451728 h 1715678"/>
              <a:gd name="connsiteX2" fmla="*/ 725864 w 1687398"/>
              <a:gd name="connsiteY2" fmla="*/ 377072 h 1715678"/>
              <a:gd name="connsiteX3" fmla="*/ 886120 w 1687398"/>
              <a:gd name="connsiteY3" fmla="*/ 9427 h 1715678"/>
              <a:gd name="connsiteX4" fmla="*/ 1027522 w 1687398"/>
              <a:gd name="connsiteY4" fmla="*/ 320511 h 1715678"/>
              <a:gd name="connsiteX5" fmla="*/ 1291473 w 1687398"/>
              <a:gd name="connsiteY5" fmla="*/ 1282045 h 1715678"/>
              <a:gd name="connsiteX6" fmla="*/ 1687398 w 1687398"/>
              <a:gd name="connsiteY6" fmla="*/ 1715678 h 171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7398" h="1715678">
                <a:moveTo>
                  <a:pt x="0" y="1706252"/>
                </a:moveTo>
                <a:cubicBezTo>
                  <a:pt x="146901" y="1689755"/>
                  <a:pt x="293803" y="1673258"/>
                  <a:pt x="414780" y="1451728"/>
                </a:cubicBezTo>
                <a:cubicBezTo>
                  <a:pt x="535757" y="1230198"/>
                  <a:pt x="647307" y="617456"/>
                  <a:pt x="725864" y="377072"/>
                </a:cubicBezTo>
                <a:cubicBezTo>
                  <a:pt x="804421" y="136689"/>
                  <a:pt x="835844" y="18854"/>
                  <a:pt x="886120" y="9427"/>
                </a:cubicBezTo>
                <a:cubicBezTo>
                  <a:pt x="936396" y="0"/>
                  <a:pt x="959963" y="108408"/>
                  <a:pt x="1027522" y="320511"/>
                </a:cubicBezTo>
                <a:cubicBezTo>
                  <a:pt x="1095081" y="532614"/>
                  <a:pt x="1181494" y="1049517"/>
                  <a:pt x="1291473" y="1282045"/>
                </a:cubicBezTo>
                <a:cubicBezTo>
                  <a:pt x="1401452" y="1514573"/>
                  <a:pt x="1608841" y="1651262"/>
                  <a:pt x="1687398" y="1715678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87112" y="3526184"/>
            <a:ext cx="41552" cy="199263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12640" y="4222676"/>
            <a:ext cx="36004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84648" y="544681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+mn-lt"/>
              </a:rPr>
              <a:t>c</a:t>
            </a:r>
            <a:endParaRPr lang="en-GB" sz="1800" baseline="300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68624" y="41506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dirty="0">
                <a:latin typeface="+mn-lt"/>
              </a:rPr>
              <a:t>σ</a:t>
            </a:r>
            <a:endParaRPr lang="en-GB" sz="1800" baseline="30000" dirty="0">
              <a:latin typeface="+mn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2793554" y="4438700"/>
            <a:ext cx="201543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28864" y="5373216"/>
            <a:ext cx="28803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4169344" y="3660773"/>
            <a:ext cx="1687398" cy="1715678"/>
          </a:xfrm>
          <a:custGeom>
            <a:avLst/>
            <a:gdLst>
              <a:gd name="connsiteX0" fmla="*/ 0 w 1687398"/>
              <a:gd name="connsiteY0" fmla="*/ 1706252 h 1715678"/>
              <a:gd name="connsiteX1" fmla="*/ 414780 w 1687398"/>
              <a:gd name="connsiteY1" fmla="*/ 1451728 h 1715678"/>
              <a:gd name="connsiteX2" fmla="*/ 725864 w 1687398"/>
              <a:gd name="connsiteY2" fmla="*/ 377072 h 1715678"/>
              <a:gd name="connsiteX3" fmla="*/ 886120 w 1687398"/>
              <a:gd name="connsiteY3" fmla="*/ 9427 h 1715678"/>
              <a:gd name="connsiteX4" fmla="*/ 1027522 w 1687398"/>
              <a:gd name="connsiteY4" fmla="*/ 320511 h 1715678"/>
              <a:gd name="connsiteX5" fmla="*/ 1291473 w 1687398"/>
              <a:gd name="connsiteY5" fmla="*/ 1282045 h 1715678"/>
              <a:gd name="connsiteX6" fmla="*/ 1687398 w 1687398"/>
              <a:gd name="connsiteY6" fmla="*/ 1715678 h 171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7398" h="1715678">
                <a:moveTo>
                  <a:pt x="0" y="1706252"/>
                </a:moveTo>
                <a:cubicBezTo>
                  <a:pt x="146901" y="1689755"/>
                  <a:pt x="293803" y="1673258"/>
                  <a:pt x="414780" y="1451728"/>
                </a:cubicBezTo>
                <a:cubicBezTo>
                  <a:pt x="535757" y="1230198"/>
                  <a:pt x="647307" y="617456"/>
                  <a:pt x="725864" y="377072"/>
                </a:cubicBezTo>
                <a:cubicBezTo>
                  <a:pt x="804421" y="136689"/>
                  <a:pt x="835844" y="18854"/>
                  <a:pt x="886120" y="9427"/>
                </a:cubicBezTo>
                <a:cubicBezTo>
                  <a:pt x="936396" y="0"/>
                  <a:pt x="959963" y="108408"/>
                  <a:pt x="1027522" y="320511"/>
                </a:cubicBezTo>
                <a:cubicBezTo>
                  <a:pt x="1095081" y="532614"/>
                  <a:pt x="1181494" y="1049517"/>
                  <a:pt x="1291473" y="1282045"/>
                </a:cubicBezTo>
                <a:cubicBezTo>
                  <a:pt x="1401452" y="1514573"/>
                  <a:pt x="1608841" y="1651262"/>
                  <a:pt x="1687398" y="1715678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4079922" y="4501726"/>
            <a:ext cx="1992636" cy="415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80992" y="4222676"/>
            <a:ext cx="36004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53000" y="5446812"/>
            <a:ext cx="30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+mn-lt"/>
              </a:rPr>
              <a:t>c</a:t>
            </a:r>
            <a:endParaRPr lang="en-GB" sz="1800" baseline="300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6976" y="4150668"/>
            <a:ext cx="3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>
                <a:latin typeface="+mn-lt"/>
              </a:rPr>
              <a:t>σ</a:t>
            </a:r>
            <a:endParaRPr lang="en-GB" sz="1800" baseline="30000" dirty="0">
              <a:latin typeface="+mn-lt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5817890" y="4436318"/>
            <a:ext cx="201543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53200" y="5370834"/>
            <a:ext cx="28803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7761312" y="3658391"/>
            <a:ext cx="552134" cy="1715678"/>
          </a:xfrm>
          <a:custGeom>
            <a:avLst/>
            <a:gdLst>
              <a:gd name="connsiteX0" fmla="*/ 0 w 1687398"/>
              <a:gd name="connsiteY0" fmla="*/ 1706252 h 1715678"/>
              <a:gd name="connsiteX1" fmla="*/ 414780 w 1687398"/>
              <a:gd name="connsiteY1" fmla="*/ 1451728 h 1715678"/>
              <a:gd name="connsiteX2" fmla="*/ 725864 w 1687398"/>
              <a:gd name="connsiteY2" fmla="*/ 377072 h 1715678"/>
              <a:gd name="connsiteX3" fmla="*/ 886120 w 1687398"/>
              <a:gd name="connsiteY3" fmla="*/ 9427 h 1715678"/>
              <a:gd name="connsiteX4" fmla="*/ 1027522 w 1687398"/>
              <a:gd name="connsiteY4" fmla="*/ 320511 h 1715678"/>
              <a:gd name="connsiteX5" fmla="*/ 1291473 w 1687398"/>
              <a:gd name="connsiteY5" fmla="*/ 1282045 h 1715678"/>
              <a:gd name="connsiteX6" fmla="*/ 1687398 w 1687398"/>
              <a:gd name="connsiteY6" fmla="*/ 1715678 h 171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7398" h="1715678">
                <a:moveTo>
                  <a:pt x="0" y="1706252"/>
                </a:moveTo>
                <a:cubicBezTo>
                  <a:pt x="146901" y="1689755"/>
                  <a:pt x="293803" y="1673258"/>
                  <a:pt x="414780" y="1451728"/>
                </a:cubicBezTo>
                <a:cubicBezTo>
                  <a:pt x="535757" y="1230198"/>
                  <a:pt x="647307" y="617456"/>
                  <a:pt x="725864" y="377072"/>
                </a:cubicBezTo>
                <a:cubicBezTo>
                  <a:pt x="804421" y="136689"/>
                  <a:pt x="835844" y="18854"/>
                  <a:pt x="886120" y="9427"/>
                </a:cubicBezTo>
                <a:cubicBezTo>
                  <a:pt x="936396" y="0"/>
                  <a:pt x="959963" y="108408"/>
                  <a:pt x="1027522" y="320511"/>
                </a:cubicBezTo>
                <a:cubicBezTo>
                  <a:pt x="1095081" y="532614"/>
                  <a:pt x="1181494" y="1049517"/>
                  <a:pt x="1291473" y="1282045"/>
                </a:cubicBezTo>
                <a:cubicBezTo>
                  <a:pt x="1401452" y="1514573"/>
                  <a:pt x="1608841" y="1651262"/>
                  <a:pt x="1687398" y="1715678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/>
          <p:cNvCxnSpPr/>
          <p:nvPr/>
        </p:nvCxnSpPr>
        <p:spPr>
          <a:xfrm rot="16200000" flipH="1">
            <a:off x="7073802" y="4476550"/>
            <a:ext cx="1992636" cy="415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977336" y="4221088"/>
            <a:ext cx="144016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77336" y="5444430"/>
            <a:ext cx="30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+mn-lt"/>
              </a:rPr>
              <a:t>c</a:t>
            </a:r>
            <a:endParaRPr lang="en-GB" sz="1800" baseline="30000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89304" y="4221088"/>
            <a:ext cx="3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>
                <a:latin typeface="+mn-lt"/>
              </a:rPr>
              <a:t>σ</a:t>
            </a:r>
            <a:endParaRPr lang="en-GB" sz="1800" baseline="30000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40632" y="2854677"/>
            <a:ext cx="303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+mn-lt"/>
              </a:rPr>
              <a:t>X</a:t>
            </a:r>
            <a:endParaRPr lang="en-GB" sz="3600" baseline="30000" dirty="0"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08984" y="2924944"/>
            <a:ext cx="303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+mn-lt"/>
              </a:rPr>
              <a:t>Y</a:t>
            </a:r>
            <a:endParaRPr lang="en-GB" sz="3600" baseline="30000" dirty="0"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33320" y="2780928"/>
            <a:ext cx="303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+mn-lt"/>
                <a:sym typeface="Symbol"/>
              </a:rPr>
              <a:t></a:t>
            </a:r>
            <a:endParaRPr lang="en-GB" sz="3600" baseline="30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/>
              <a:t>Model of system dynamics is probabilistic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/>
              <a:t>We need a function where:</a:t>
            </a: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200" dirty="0"/>
              <a:t>Level of noise is proportional to degree of movement</a:t>
            </a: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200" dirty="0"/>
              <a:t>Level of noise is appropriate for each component</a:t>
            </a: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200" dirty="0"/>
              <a:t>Particle:</a:t>
            </a: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2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Monte Carlo Localization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 l="19209" t="42926" r="31967" b="50594"/>
          <a:stretch>
            <a:fillRect/>
          </a:stretch>
        </p:blipFill>
        <p:spPr bwMode="auto">
          <a:xfrm>
            <a:off x="488504" y="3429000"/>
            <a:ext cx="892899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 l="18815" t="60205" r="31180" b="34755"/>
          <a:stretch>
            <a:fillRect/>
          </a:stretch>
        </p:blipFill>
        <p:spPr bwMode="auto">
          <a:xfrm>
            <a:off x="488504" y="4725144"/>
            <a:ext cx="914501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4" cstate="print"/>
          <a:srcRect l="54264" t="60205" r="44225" b="36326"/>
          <a:stretch/>
        </p:blipFill>
        <p:spPr bwMode="auto">
          <a:xfrm>
            <a:off x="7833320" y="4746312"/>
            <a:ext cx="276213" cy="34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 rotWithShape="1">
          <a:blip r:embed="rId4" cstate="print"/>
          <a:srcRect l="54264" t="60205" r="44225" b="36326"/>
          <a:stretch/>
        </p:blipFill>
        <p:spPr bwMode="auto">
          <a:xfrm>
            <a:off x="9273480" y="4919100"/>
            <a:ext cx="132198" cy="166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3" cstate="print"/>
          <a:srcRect l="18815" t="60205" r="31180" b="34755"/>
          <a:stretch>
            <a:fillRect/>
          </a:stretch>
        </p:blipFill>
        <p:spPr bwMode="auto">
          <a:xfrm>
            <a:off x="488504" y="4509120"/>
            <a:ext cx="914501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/>
              <a:t>Model of system dynamics is probabilistic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/>
              <a:t>We need a function where:</a:t>
            </a: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200" dirty="0"/>
              <a:t>Level of noise is proportional to degree of movement</a:t>
            </a: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200" dirty="0"/>
              <a:t>Level of noise is appropriate for each component</a:t>
            </a: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2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Monte Carlo Localization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 l="19209" t="42926" r="31967" b="50594"/>
          <a:stretch>
            <a:fillRect/>
          </a:stretch>
        </p:blipFill>
        <p:spPr bwMode="auto">
          <a:xfrm>
            <a:off x="488504" y="3429000"/>
            <a:ext cx="892899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072680" y="5661248"/>
            <a:ext cx="4919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From particle at previous time step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1928664" y="4869160"/>
            <a:ext cx="2592288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520952" y="4869160"/>
            <a:ext cx="2448272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4196916" y="5265204"/>
            <a:ext cx="64807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7"/>
          <p:cNvPicPr>
            <a:picLocks noChangeAspect="1" noChangeArrowheads="1"/>
          </p:cNvPicPr>
          <p:nvPr/>
        </p:nvPicPr>
        <p:blipFill rotWithShape="1">
          <a:blip r:embed="rId3" cstate="print"/>
          <a:srcRect l="54264" t="60205" r="44225" b="36326"/>
          <a:stretch/>
        </p:blipFill>
        <p:spPr bwMode="auto">
          <a:xfrm>
            <a:off x="7833320" y="4522147"/>
            <a:ext cx="276213" cy="34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 rotWithShape="1">
          <a:blip r:embed="rId3" cstate="print"/>
          <a:srcRect l="54264" t="60205" r="44225" b="36326"/>
          <a:stretch/>
        </p:blipFill>
        <p:spPr bwMode="auto">
          <a:xfrm>
            <a:off x="9273480" y="4694935"/>
            <a:ext cx="132198" cy="166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3" cstate="print"/>
          <a:srcRect l="18815" t="60205" r="31180" b="34755"/>
          <a:stretch>
            <a:fillRect/>
          </a:stretch>
        </p:blipFill>
        <p:spPr bwMode="auto">
          <a:xfrm>
            <a:off x="488504" y="4725144"/>
            <a:ext cx="914501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/>
              <a:t>Model of system dynamics is probabilistic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/>
              <a:t>We need a function where:</a:t>
            </a: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200" dirty="0"/>
              <a:t>Level of noise is proportional to degree of movement</a:t>
            </a: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200" dirty="0"/>
              <a:t>Level of noise is appropriate for each component</a:t>
            </a: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2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Monte Carlo Localization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 l="19209" t="42926" r="31967" b="50594"/>
          <a:stretch>
            <a:fillRect/>
          </a:stretch>
        </p:blipFill>
        <p:spPr bwMode="auto">
          <a:xfrm>
            <a:off x="488504" y="3429000"/>
            <a:ext cx="892899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055660" y="5847655"/>
            <a:ext cx="2265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From </a:t>
            </a:r>
            <a:r>
              <a:rPr lang="en-GB" dirty="0" err="1"/>
              <a:t>odometry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rot="16200000" flipV="1">
            <a:off x="3573345" y="4232594"/>
            <a:ext cx="834477" cy="23956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0"/>
          </p:cNvCxnSpPr>
          <p:nvPr/>
        </p:nvCxnSpPr>
        <p:spPr>
          <a:xfrm rot="5400000" flipH="1" flipV="1">
            <a:off x="5985612" y="4215971"/>
            <a:ext cx="834479" cy="24288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4808190" y="5487615"/>
            <a:ext cx="72008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7"/>
          <p:cNvPicPr>
            <a:picLocks noChangeAspect="1" noChangeArrowheads="1"/>
          </p:cNvPicPr>
          <p:nvPr/>
        </p:nvPicPr>
        <p:blipFill rotWithShape="1">
          <a:blip r:embed="rId3" cstate="print"/>
          <a:srcRect l="54264" t="60205" r="44225" b="36326"/>
          <a:stretch/>
        </p:blipFill>
        <p:spPr bwMode="auto">
          <a:xfrm>
            <a:off x="7833320" y="4746312"/>
            <a:ext cx="276213" cy="34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 rotWithShape="1">
          <a:blip r:embed="rId3" cstate="print"/>
          <a:srcRect l="54264" t="60205" r="44225" b="36326"/>
          <a:stretch/>
        </p:blipFill>
        <p:spPr bwMode="auto">
          <a:xfrm>
            <a:off x="9273480" y="4919100"/>
            <a:ext cx="132198" cy="166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3" cstate="print"/>
          <a:srcRect l="18815" t="60205" r="31180" b="34755"/>
          <a:stretch>
            <a:fillRect/>
          </a:stretch>
        </p:blipFill>
        <p:spPr bwMode="auto">
          <a:xfrm>
            <a:off x="488504" y="4725144"/>
            <a:ext cx="914501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/>
              <a:t>Model of system dynamics is probabilistic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/>
              <a:t>We need a function where:</a:t>
            </a: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200" dirty="0"/>
              <a:t>Level of noise is proportional to degree of movement</a:t>
            </a: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200" dirty="0"/>
              <a:t>Level of noise is appropriate for each component</a:t>
            </a: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2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Monte Carlo Localization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 l="19209" t="42926" r="31967" b="50594"/>
          <a:stretch>
            <a:fillRect/>
          </a:stretch>
        </p:blipFill>
        <p:spPr bwMode="auto">
          <a:xfrm>
            <a:off x="488504" y="3429000"/>
            <a:ext cx="892899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808984" y="5847655"/>
            <a:ext cx="3115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From Gauss functions</a:t>
            </a:r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rot="16200000" flipV="1">
            <a:off x="4594500" y="4075533"/>
            <a:ext cx="762471" cy="27817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0"/>
          </p:cNvCxnSpPr>
          <p:nvPr/>
        </p:nvCxnSpPr>
        <p:spPr>
          <a:xfrm rot="5400000" flipH="1" flipV="1">
            <a:off x="7006770" y="4445039"/>
            <a:ext cx="762469" cy="20427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6032326" y="5487615"/>
            <a:ext cx="72008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7"/>
          <p:cNvPicPr>
            <a:picLocks noChangeAspect="1" noChangeArrowheads="1"/>
          </p:cNvPicPr>
          <p:nvPr/>
        </p:nvPicPr>
        <p:blipFill rotWithShape="1">
          <a:blip r:embed="rId3" cstate="print"/>
          <a:srcRect l="54264" t="60205" r="44225" b="36326"/>
          <a:stretch/>
        </p:blipFill>
        <p:spPr bwMode="auto">
          <a:xfrm>
            <a:off x="7833320" y="4746312"/>
            <a:ext cx="276213" cy="34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 rotWithShape="1">
          <a:blip r:embed="rId3" cstate="print"/>
          <a:srcRect l="54264" t="60205" r="44225" b="36326"/>
          <a:stretch/>
        </p:blipFill>
        <p:spPr bwMode="auto">
          <a:xfrm>
            <a:off x="9273480" y="4919100"/>
            <a:ext cx="132198" cy="166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/>
              <a:t>Each noise component should be (roughly) proportional to amount of movement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/>
              <a:t>Level of noise is controlled by </a:t>
            </a:r>
            <a:r>
              <a:rPr lang="en-GB" sz="2400" b="1" dirty="0"/>
              <a:t>sigma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/>
              <a:t>Perhaps a reasonable linear function for sigma: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GB" sz="2400" dirty="0"/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2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Monte Carlo Localization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/>
          <a:srcRect l="27871" t="47246" r="40236" b="35474"/>
          <a:stretch>
            <a:fillRect/>
          </a:stretch>
        </p:blipFill>
        <p:spPr bwMode="auto">
          <a:xfrm>
            <a:off x="2000672" y="3356992"/>
            <a:ext cx="5832648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GB" sz="2400" dirty="0"/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2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Monte Carlo Localization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2433514" y="4942756"/>
            <a:ext cx="201543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368824" y="5877272"/>
            <a:ext cx="39604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52936" y="5949280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err="1">
                <a:latin typeface="+mn-lt"/>
              </a:rPr>
              <a:t>i</a:t>
            </a:r>
            <a:endParaRPr lang="en-GB" sz="1800" baseline="300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08784" y="530120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dirty="0">
                <a:latin typeface="+mn-lt"/>
              </a:rPr>
              <a:t>σ</a:t>
            </a:r>
            <a:r>
              <a:rPr lang="en-GB" sz="1800" baseline="-25000" dirty="0">
                <a:latin typeface="+mn-lt"/>
              </a:rPr>
              <a:t>l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440832" y="5517232"/>
            <a:ext cx="7200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160912" y="4221088"/>
            <a:ext cx="1584176" cy="12961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5745088" y="4221088"/>
            <a:ext cx="129614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08784" y="400506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dirty="0">
                <a:latin typeface="+mn-lt"/>
              </a:rPr>
              <a:t>σ</a:t>
            </a:r>
            <a:r>
              <a:rPr lang="en-GB" sz="1800" baseline="-25000" dirty="0">
                <a:latin typeface="+mn-lt"/>
              </a:rPr>
              <a:t>u</a:t>
            </a:r>
          </a:p>
        </p:txBody>
      </p:sp>
      <p:cxnSp>
        <p:nvCxnSpPr>
          <p:cNvPr id="21" name="Straight Connector 20"/>
          <p:cNvCxnSpPr/>
          <p:nvPr/>
        </p:nvCxnSpPr>
        <p:spPr>
          <a:xfrm rot="10800000">
            <a:off x="3368824" y="4221088"/>
            <a:ext cx="2376264" cy="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37112" y="593998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+mn-lt"/>
              </a:rPr>
              <a:t>j</a:t>
            </a:r>
            <a:endParaRPr lang="en-GB" sz="1800" baseline="30000" dirty="0">
              <a:latin typeface="+mn-lt"/>
            </a:endParaRPr>
          </a:p>
        </p:txBody>
      </p:sp>
      <p:cxnSp>
        <p:nvCxnSpPr>
          <p:cNvPr id="24" name="Straight Connector 23"/>
          <p:cNvCxnSpPr>
            <a:endCxn id="23" idx="0"/>
          </p:cNvCxnSpPr>
          <p:nvPr/>
        </p:nvCxnSpPr>
        <p:spPr>
          <a:xfrm rot="16200000" flipH="1">
            <a:off x="4895449" y="5070726"/>
            <a:ext cx="1718900" cy="19623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3962908" y="5733256"/>
            <a:ext cx="432047" cy="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 cstate="print"/>
          <a:srcRect l="27871" t="47246" r="40236" b="35474"/>
          <a:stretch>
            <a:fillRect/>
          </a:stretch>
        </p:blipFill>
        <p:spPr bwMode="auto">
          <a:xfrm>
            <a:off x="1928664" y="1556792"/>
            <a:ext cx="5832648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GB" sz="2400" dirty="0"/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2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Monte Carlo Localization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2433514" y="4942756"/>
            <a:ext cx="201543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368824" y="5877272"/>
            <a:ext cx="39604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52936" y="5949280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err="1">
                <a:latin typeface="+mn-lt"/>
              </a:rPr>
              <a:t>i</a:t>
            </a:r>
            <a:endParaRPr lang="en-GB" sz="1800" baseline="300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08784" y="530120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dirty="0">
                <a:latin typeface="+mn-lt"/>
              </a:rPr>
              <a:t>σ</a:t>
            </a:r>
            <a:r>
              <a:rPr lang="en-GB" sz="1800" baseline="-25000" dirty="0">
                <a:latin typeface="+mn-lt"/>
              </a:rPr>
              <a:t>l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440832" y="5517232"/>
            <a:ext cx="7200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160912" y="4221088"/>
            <a:ext cx="1584176" cy="12961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5745088" y="4221088"/>
            <a:ext cx="129614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08784" y="400506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dirty="0">
                <a:latin typeface="+mn-lt"/>
              </a:rPr>
              <a:t>σ</a:t>
            </a:r>
            <a:r>
              <a:rPr lang="en-GB" sz="1800" baseline="-25000" dirty="0">
                <a:latin typeface="+mn-lt"/>
              </a:rPr>
              <a:t>u</a:t>
            </a:r>
          </a:p>
        </p:txBody>
      </p:sp>
      <p:cxnSp>
        <p:nvCxnSpPr>
          <p:cNvPr id="21" name="Straight Connector 20"/>
          <p:cNvCxnSpPr/>
          <p:nvPr/>
        </p:nvCxnSpPr>
        <p:spPr>
          <a:xfrm rot="10800000">
            <a:off x="3368824" y="4221088"/>
            <a:ext cx="2376264" cy="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37112" y="593998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+mn-lt"/>
              </a:rPr>
              <a:t>j</a:t>
            </a:r>
            <a:endParaRPr lang="en-GB" sz="1800" baseline="30000" dirty="0">
              <a:latin typeface="+mn-lt"/>
            </a:endParaRPr>
          </a:p>
        </p:txBody>
      </p:sp>
      <p:cxnSp>
        <p:nvCxnSpPr>
          <p:cNvPr id="24" name="Straight Connector 23"/>
          <p:cNvCxnSpPr>
            <a:endCxn id="23" idx="0"/>
          </p:cNvCxnSpPr>
          <p:nvPr/>
        </p:nvCxnSpPr>
        <p:spPr>
          <a:xfrm rot="16200000" flipH="1">
            <a:off x="4895449" y="5070726"/>
            <a:ext cx="1718900" cy="19623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3962908" y="5733256"/>
            <a:ext cx="432047" cy="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 cstate="print"/>
          <a:srcRect l="27871" t="47246" r="40236" b="35474"/>
          <a:stretch>
            <a:fillRect/>
          </a:stretch>
        </p:blipFill>
        <p:spPr bwMode="auto">
          <a:xfrm>
            <a:off x="1928664" y="1556792"/>
            <a:ext cx="5832648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Connector 18"/>
          <p:cNvCxnSpPr>
            <a:endCxn id="43012" idx="2"/>
          </p:cNvCxnSpPr>
          <p:nvPr/>
        </p:nvCxnSpPr>
        <p:spPr>
          <a:xfrm rot="5400000">
            <a:off x="4419939" y="5402222"/>
            <a:ext cx="1210140" cy="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 flipV="1">
            <a:off x="3080795" y="4797152"/>
            <a:ext cx="1944213" cy="2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20752" y="458112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dirty="0">
                <a:latin typeface="+mn-lt"/>
              </a:rPr>
              <a:t>σ</a:t>
            </a:r>
            <a:r>
              <a:rPr lang="en-GB" sz="1800" baseline="-25000" dirty="0">
                <a:latin typeface="+mn-lt"/>
              </a:rPr>
              <a:t>x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08984" y="6011996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err="1">
                <a:latin typeface="+mn-lt"/>
              </a:rPr>
              <a:t>dx</a:t>
            </a:r>
            <a:endParaRPr lang="en-GB" sz="1800" baseline="-25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GB" sz="2400" dirty="0"/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2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Monte Carlo Localization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-86766" y="4438700"/>
            <a:ext cx="201543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48544" y="5373216"/>
            <a:ext cx="39604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32656" y="5445224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err="1">
                <a:latin typeface="+mn-lt"/>
              </a:rPr>
              <a:t>i</a:t>
            </a:r>
            <a:endParaRPr lang="en-GB" sz="1800" baseline="300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8504" y="479715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dirty="0">
                <a:latin typeface="+mn-lt"/>
              </a:rPr>
              <a:t>σ</a:t>
            </a:r>
            <a:r>
              <a:rPr lang="en-GB" sz="1800" baseline="-25000" dirty="0">
                <a:latin typeface="+mn-lt"/>
              </a:rPr>
              <a:t>l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20552" y="5013176"/>
            <a:ext cx="7200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640632" y="3717032"/>
            <a:ext cx="1584176" cy="12961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3224808" y="3717032"/>
            <a:ext cx="129614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8504" y="350100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dirty="0">
                <a:latin typeface="+mn-lt"/>
              </a:rPr>
              <a:t>σ</a:t>
            </a:r>
            <a:r>
              <a:rPr lang="en-GB" sz="1800" baseline="-25000" dirty="0">
                <a:latin typeface="+mn-lt"/>
              </a:rPr>
              <a:t>u</a:t>
            </a:r>
          </a:p>
        </p:txBody>
      </p:sp>
      <p:cxnSp>
        <p:nvCxnSpPr>
          <p:cNvPr id="21" name="Straight Connector 20"/>
          <p:cNvCxnSpPr/>
          <p:nvPr/>
        </p:nvCxnSpPr>
        <p:spPr>
          <a:xfrm rot="10800000">
            <a:off x="848544" y="3717032"/>
            <a:ext cx="2376264" cy="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16832" y="543593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+mn-lt"/>
              </a:rPr>
              <a:t>j</a:t>
            </a:r>
            <a:endParaRPr lang="en-GB" sz="1800" baseline="30000" dirty="0">
              <a:latin typeface="+mn-lt"/>
            </a:endParaRPr>
          </a:p>
        </p:txBody>
      </p:sp>
      <p:cxnSp>
        <p:nvCxnSpPr>
          <p:cNvPr id="24" name="Straight Connector 23"/>
          <p:cNvCxnSpPr>
            <a:endCxn id="23" idx="0"/>
          </p:cNvCxnSpPr>
          <p:nvPr/>
        </p:nvCxnSpPr>
        <p:spPr>
          <a:xfrm rot="16200000" flipH="1">
            <a:off x="2375169" y="4566670"/>
            <a:ext cx="1718900" cy="19623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1442628" y="5229200"/>
            <a:ext cx="432047" cy="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 cstate="print"/>
          <a:srcRect l="27871" t="47246" r="40236" b="35474"/>
          <a:stretch>
            <a:fillRect/>
          </a:stretch>
        </p:blipFill>
        <p:spPr bwMode="auto">
          <a:xfrm>
            <a:off x="1928664" y="1556792"/>
            <a:ext cx="5832648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Connector 18"/>
          <p:cNvCxnSpPr/>
          <p:nvPr/>
        </p:nvCxnSpPr>
        <p:spPr>
          <a:xfrm rot="5400000">
            <a:off x="1899659" y="4898166"/>
            <a:ext cx="1210140" cy="0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 flipV="1">
            <a:off x="560515" y="4293096"/>
            <a:ext cx="1944213" cy="2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0472" y="407707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dirty="0">
                <a:latin typeface="+mn-lt"/>
              </a:rPr>
              <a:t>σ</a:t>
            </a:r>
            <a:r>
              <a:rPr lang="en-GB" sz="1800" baseline="-25000" dirty="0">
                <a:latin typeface="+mn-lt"/>
              </a:rPr>
              <a:t>x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88704" y="550794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err="1">
                <a:latin typeface="+mn-lt"/>
              </a:rPr>
              <a:t>dx</a:t>
            </a:r>
            <a:endParaRPr lang="en-GB" sz="1800" baseline="-25000" dirty="0">
              <a:latin typeface="+mn-lt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rot="5400000" flipH="1" flipV="1">
            <a:off x="4873354" y="4494959"/>
            <a:ext cx="201543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808664" y="5429475"/>
            <a:ext cx="28803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6249144" y="3717032"/>
            <a:ext cx="1687398" cy="1715678"/>
          </a:xfrm>
          <a:custGeom>
            <a:avLst/>
            <a:gdLst>
              <a:gd name="connsiteX0" fmla="*/ 0 w 1687398"/>
              <a:gd name="connsiteY0" fmla="*/ 1706252 h 1715678"/>
              <a:gd name="connsiteX1" fmla="*/ 414780 w 1687398"/>
              <a:gd name="connsiteY1" fmla="*/ 1451728 h 1715678"/>
              <a:gd name="connsiteX2" fmla="*/ 725864 w 1687398"/>
              <a:gd name="connsiteY2" fmla="*/ 377072 h 1715678"/>
              <a:gd name="connsiteX3" fmla="*/ 886120 w 1687398"/>
              <a:gd name="connsiteY3" fmla="*/ 9427 h 1715678"/>
              <a:gd name="connsiteX4" fmla="*/ 1027522 w 1687398"/>
              <a:gd name="connsiteY4" fmla="*/ 320511 h 1715678"/>
              <a:gd name="connsiteX5" fmla="*/ 1291473 w 1687398"/>
              <a:gd name="connsiteY5" fmla="*/ 1282045 h 1715678"/>
              <a:gd name="connsiteX6" fmla="*/ 1687398 w 1687398"/>
              <a:gd name="connsiteY6" fmla="*/ 1715678 h 171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7398" h="1715678">
                <a:moveTo>
                  <a:pt x="0" y="1706252"/>
                </a:moveTo>
                <a:cubicBezTo>
                  <a:pt x="146901" y="1689755"/>
                  <a:pt x="293803" y="1673258"/>
                  <a:pt x="414780" y="1451728"/>
                </a:cubicBezTo>
                <a:cubicBezTo>
                  <a:pt x="535757" y="1230198"/>
                  <a:pt x="647307" y="617456"/>
                  <a:pt x="725864" y="377072"/>
                </a:cubicBezTo>
                <a:cubicBezTo>
                  <a:pt x="804421" y="136689"/>
                  <a:pt x="835844" y="18854"/>
                  <a:pt x="886120" y="9427"/>
                </a:cubicBezTo>
                <a:cubicBezTo>
                  <a:pt x="936396" y="0"/>
                  <a:pt x="959963" y="108408"/>
                  <a:pt x="1027522" y="320511"/>
                </a:cubicBezTo>
                <a:cubicBezTo>
                  <a:pt x="1095081" y="532614"/>
                  <a:pt x="1181494" y="1049517"/>
                  <a:pt x="1291473" y="1282045"/>
                </a:cubicBezTo>
                <a:cubicBezTo>
                  <a:pt x="1401452" y="1514573"/>
                  <a:pt x="1608841" y="1651262"/>
                  <a:pt x="1687398" y="1715678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135264" y="3582443"/>
            <a:ext cx="41552" cy="199263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960792" y="4278935"/>
            <a:ext cx="36004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897216" y="551723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err="1">
                <a:latin typeface="+mn-lt"/>
              </a:rPr>
              <a:t>dx</a:t>
            </a:r>
            <a:endParaRPr lang="en-GB" sz="1800" baseline="-25000" dirty="0"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22522" y="422108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dirty="0">
                <a:latin typeface="+mn-lt"/>
              </a:rPr>
              <a:t>σ</a:t>
            </a:r>
            <a:r>
              <a:rPr lang="en-GB" sz="1800" baseline="-25000" dirty="0">
                <a:latin typeface="+mn-lt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3600" dirty="0">
                <a:latin typeface="+mj-lt"/>
              </a:rPr>
              <a:t>Recap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3600" dirty="0">
                <a:latin typeface="+mj-lt"/>
              </a:rPr>
              <a:t>Monte Carlo Localization for 2D</a:t>
            </a:r>
          </a:p>
          <a:p>
            <a:pPr marL="827532" lvl="1" indent="-571500"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810000" algn="l"/>
              </a:tabLst>
              <a:defRPr/>
            </a:pPr>
            <a:r>
              <a:rPr lang="en-US" sz="3600" dirty="0">
                <a:latin typeface="+mj-lt"/>
              </a:rPr>
              <a:t>Creating initial believe in 2D space</a:t>
            </a:r>
          </a:p>
          <a:p>
            <a:pPr marL="827532" lvl="1" indent="-571500"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810000" algn="l"/>
              </a:tabLst>
              <a:defRPr/>
            </a:pPr>
            <a:r>
              <a:rPr lang="en-US" sz="3600" dirty="0">
                <a:latin typeface="+mj-lt"/>
              </a:rPr>
              <a:t>Prediction in 2D space</a:t>
            </a:r>
          </a:p>
          <a:p>
            <a:pPr marL="827532" lvl="1" indent="-571500"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810000" algn="l"/>
              </a:tabLst>
              <a:defRPr/>
            </a:pPr>
            <a:r>
              <a:rPr lang="en-US" sz="3600" dirty="0">
                <a:latin typeface="+mj-lt"/>
              </a:rPr>
              <a:t>Correction in 2D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sz="3600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01991960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GB" sz="2400" dirty="0"/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2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Monte Carlo Localization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37" name="Straight Arrow Connector 36"/>
          <p:cNvCxnSpPr/>
          <p:nvPr/>
        </p:nvCxnSpPr>
        <p:spPr>
          <a:xfrm rot="5400000" flipH="1" flipV="1">
            <a:off x="2217490" y="3837595"/>
            <a:ext cx="201543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152800" y="4772111"/>
            <a:ext cx="28803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3593280" y="3059668"/>
            <a:ext cx="1687398" cy="1715678"/>
          </a:xfrm>
          <a:custGeom>
            <a:avLst/>
            <a:gdLst>
              <a:gd name="connsiteX0" fmla="*/ 0 w 1687398"/>
              <a:gd name="connsiteY0" fmla="*/ 1706252 h 1715678"/>
              <a:gd name="connsiteX1" fmla="*/ 414780 w 1687398"/>
              <a:gd name="connsiteY1" fmla="*/ 1451728 h 1715678"/>
              <a:gd name="connsiteX2" fmla="*/ 725864 w 1687398"/>
              <a:gd name="connsiteY2" fmla="*/ 377072 h 1715678"/>
              <a:gd name="connsiteX3" fmla="*/ 886120 w 1687398"/>
              <a:gd name="connsiteY3" fmla="*/ 9427 h 1715678"/>
              <a:gd name="connsiteX4" fmla="*/ 1027522 w 1687398"/>
              <a:gd name="connsiteY4" fmla="*/ 320511 h 1715678"/>
              <a:gd name="connsiteX5" fmla="*/ 1291473 w 1687398"/>
              <a:gd name="connsiteY5" fmla="*/ 1282045 h 1715678"/>
              <a:gd name="connsiteX6" fmla="*/ 1687398 w 1687398"/>
              <a:gd name="connsiteY6" fmla="*/ 1715678 h 171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7398" h="1715678">
                <a:moveTo>
                  <a:pt x="0" y="1706252"/>
                </a:moveTo>
                <a:cubicBezTo>
                  <a:pt x="146901" y="1689755"/>
                  <a:pt x="293803" y="1673258"/>
                  <a:pt x="414780" y="1451728"/>
                </a:cubicBezTo>
                <a:cubicBezTo>
                  <a:pt x="535757" y="1230198"/>
                  <a:pt x="647307" y="617456"/>
                  <a:pt x="725864" y="377072"/>
                </a:cubicBezTo>
                <a:cubicBezTo>
                  <a:pt x="804421" y="136689"/>
                  <a:pt x="835844" y="18854"/>
                  <a:pt x="886120" y="9427"/>
                </a:cubicBezTo>
                <a:cubicBezTo>
                  <a:pt x="936396" y="0"/>
                  <a:pt x="959963" y="108408"/>
                  <a:pt x="1027522" y="320511"/>
                </a:cubicBezTo>
                <a:cubicBezTo>
                  <a:pt x="1095081" y="532614"/>
                  <a:pt x="1181494" y="1049517"/>
                  <a:pt x="1291473" y="1282045"/>
                </a:cubicBezTo>
                <a:cubicBezTo>
                  <a:pt x="1401452" y="1514573"/>
                  <a:pt x="1608841" y="1651262"/>
                  <a:pt x="1687398" y="1715678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479400" y="2925079"/>
            <a:ext cx="41552" cy="199263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304928" y="3621571"/>
            <a:ext cx="36004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241352" y="485986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err="1">
                <a:latin typeface="+mn-lt"/>
              </a:rPr>
              <a:t>dx</a:t>
            </a:r>
            <a:endParaRPr lang="en-GB" sz="1800" baseline="-25000" dirty="0"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66658" y="356372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dirty="0">
                <a:latin typeface="+mn-lt"/>
              </a:rPr>
              <a:t>σ</a:t>
            </a:r>
            <a:r>
              <a:rPr lang="en-GB" sz="1800" baseline="-25000" dirty="0">
                <a:latin typeface="+mn-lt"/>
              </a:rPr>
              <a:t>x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51408" y="2899903"/>
            <a:ext cx="41552" cy="199263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72880" y="2539863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+mn-lt"/>
              </a:rPr>
              <a:t>Sampled </a:t>
            </a:r>
            <a:r>
              <a:rPr lang="en-GB" sz="1800" dirty="0" err="1">
                <a:latin typeface="+mn-lt"/>
              </a:rPr>
              <a:t>dx</a:t>
            </a:r>
            <a:endParaRPr lang="en-GB" sz="1800" baseline="-25000" dirty="0">
              <a:latin typeface="+mn-lt"/>
            </a:endParaRPr>
          </a:p>
        </p:txBody>
      </p:sp>
      <p:sp>
        <p:nvSpPr>
          <p:cNvPr id="35" name="Rectangle 4"/>
          <p:cNvSpPr txBox="1">
            <a:spLocks noChangeArrowheads="1"/>
          </p:cNvSpPr>
          <p:nvPr/>
        </p:nvSpPr>
        <p:spPr>
          <a:xfrm>
            <a:off x="647700" y="1633729"/>
            <a:ext cx="8915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/>
              <a:t>T</a:t>
            </a: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obtain noise in dx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68096" marR="0" lvl="2" indent="-274320" algn="l" defTabSz="914400" rtl="0" eaLnBrk="1" fontAlgn="auto" latinLnBrk="0" hangingPunct="1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 2"/>
              <a:buChar char=""/>
              <a:tabLst>
                <a:tab pos="3810000" algn="l"/>
              </a:tabLst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3"/>
              <a:buNone/>
              <a:tabLst>
                <a:tab pos="3810000" algn="l"/>
              </a:tabLst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GB" sz="2400" dirty="0"/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2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Monte Carlo Localization: </a:t>
            </a:r>
            <a:br>
              <a:rPr lang="en-GB" dirty="0"/>
            </a:br>
            <a:r>
              <a:rPr kumimoji="0" lang="en-GB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Prediction phase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lang="en-GB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5" name="Rectangle 4"/>
          <p:cNvSpPr txBox="1">
            <a:spLocks noChangeArrowheads="1"/>
          </p:cNvSpPr>
          <p:nvPr/>
        </p:nvSpPr>
        <p:spPr>
          <a:xfrm>
            <a:off x="647700" y="1633729"/>
            <a:ext cx="8915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Prediction phase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algorithm:</a:t>
            </a:r>
          </a:p>
          <a:p>
            <a:pPr marL="731520" lvl="1" indent="-27432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n-lt"/>
              </a:rPr>
              <a:t>Beforehand: obtain suitable values for </a:t>
            </a:r>
            <a:r>
              <a:rPr lang="el-GR" sz="2800" dirty="0"/>
              <a:t>σ</a:t>
            </a:r>
            <a:r>
              <a:rPr lang="en-GB" sz="2800" baseline="-25000" dirty="0"/>
              <a:t>l, </a:t>
            </a:r>
            <a:r>
              <a:rPr lang="el-GR" sz="2800" dirty="0"/>
              <a:t>σ</a:t>
            </a:r>
            <a:r>
              <a:rPr lang="en-GB" sz="2800" baseline="-25000" dirty="0"/>
              <a:t>u, </a:t>
            </a:r>
            <a:r>
              <a:rPr lang="en-GB" sz="2800" dirty="0" err="1"/>
              <a:t>i</a:t>
            </a:r>
            <a:r>
              <a:rPr lang="en-GB" sz="2800" dirty="0"/>
              <a:t> and j for each component x, y and </a:t>
            </a:r>
            <a:r>
              <a:rPr lang="el-GR" sz="2800" dirty="0">
                <a:sym typeface="Symbol"/>
              </a:rPr>
              <a:t></a:t>
            </a:r>
            <a:r>
              <a:rPr lang="en-GB" sz="2800" dirty="0"/>
              <a:t> </a:t>
            </a:r>
            <a:endParaRPr lang="en-GB" sz="2800" baseline="-25000" dirty="0"/>
          </a:p>
          <a:p>
            <a:pPr marL="731520" lvl="1" indent="-27432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n-lt"/>
              </a:rPr>
              <a:t>Find (</a:t>
            </a:r>
            <a:r>
              <a:rPr lang="en-GB" sz="2800" dirty="0" err="1">
                <a:latin typeface="+mn-lt"/>
              </a:rPr>
              <a:t>dx</a:t>
            </a:r>
            <a:r>
              <a:rPr lang="en-GB" sz="2800" dirty="0">
                <a:latin typeface="+mn-lt"/>
              </a:rPr>
              <a:t>, </a:t>
            </a:r>
            <a:r>
              <a:rPr lang="en-GB" sz="2800" dirty="0" err="1">
                <a:latin typeface="+mn-lt"/>
              </a:rPr>
              <a:t>dy</a:t>
            </a:r>
            <a:r>
              <a:rPr lang="en-GB" sz="2800" dirty="0">
                <a:latin typeface="+mn-lt"/>
              </a:rPr>
              <a:t>, d</a:t>
            </a:r>
            <a:r>
              <a:rPr lang="en-GB" sz="2800" dirty="0">
                <a:latin typeface="+mn-lt"/>
                <a:sym typeface="Symbol"/>
              </a:rPr>
              <a:t>)</a:t>
            </a:r>
            <a:r>
              <a:rPr lang="en-GB" sz="2800" dirty="0">
                <a:latin typeface="+mn-lt"/>
              </a:rPr>
              <a:t> from the </a:t>
            </a:r>
            <a:r>
              <a:rPr lang="en-GB" sz="2800" dirty="0" err="1">
                <a:latin typeface="+mn-lt"/>
              </a:rPr>
              <a:t>odometry</a:t>
            </a:r>
            <a:r>
              <a:rPr lang="en-GB" sz="2800" dirty="0">
                <a:latin typeface="+mn-lt"/>
              </a:rPr>
              <a:t> system</a:t>
            </a:r>
          </a:p>
          <a:p>
            <a:pPr marL="731520" lvl="1" indent="-27432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linear equations</a:t>
            </a: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find values of </a:t>
            </a:r>
            <a:r>
              <a:rPr lang="el-GR" sz="2800" dirty="0"/>
              <a:t>σ</a:t>
            </a:r>
            <a:r>
              <a:rPr lang="en-GB" sz="2800" baseline="-25000" dirty="0"/>
              <a:t>x, </a:t>
            </a:r>
            <a:r>
              <a:rPr lang="el-GR" sz="2800" dirty="0"/>
              <a:t>σ</a:t>
            </a:r>
            <a:r>
              <a:rPr lang="en-GB" sz="2800" baseline="-25000" dirty="0"/>
              <a:t>y </a:t>
            </a:r>
            <a:r>
              <a:rPr lang="en-GB" sz="2800" dirty="0"/>
              <a:t>and </a:t>
            </a:r>
            <a:r>
              <a:rPr lang="el-GR" sz="2800" dirty="0"/>
              <a:t>σ</a:t>
            </a:r>
            <a:r>
              <a:rPr lang="en-GB" sz="2800" baseline="-25000" dirty="0">
                <a:sym typeface="Symbol"/>
              </a:rPr>
              <a:t></a:t>
            </a:r>
          </a:p>
          <a:p>
            <a:pPr marL="731520" lvl="1" indent="-27432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Sample values of </a:t>
            </a:r>
            <a:r>
              <a:rPr lang="en-GB" sz="2800" dirty="0">
                <a:solidFill>
                  <a:prstClr val="black"/>
                </a:solidFill>
                <a:latin typeface="Lucida Sans Unicode"/>
              </a:rPr>
              <a:t>(</a:t>
            </a:r>
            <a:r>
              <a:rPr lang="en-GB" sz="2800" dirty="0" err="1">
                <a:solidFill>
                  <a:prstClr val="black"/>
                </a:solidFill>
                <a:latin typeface="Lucida Sans Unicode"/>
              </a:rPr>
              <a:t>dx</a:t>
            </a:r>
            <a:r>
              <a:rPr lang="en-GB" sz="2800" dirty="0">
                <a:solidFill>
                  <a:prstClr val="black"/>
                </a:solidFill>
                <a:latin typeface="Lucida Sans Unicode"/>
              </a:rPr>
              <a:t>, </a:t>
            </a:r>
            <a:r>
              <a:rPr lang="en-GB" sz="2800" dirty="0" err="1">
                <a:solidFill>
                  <a:prstClr val="black"/>
                </a:solidFill>
                <a:latin typeface="Lucida Sans Unicode"/>
              </a:rPr>
              <a:t>dy</a:t>
            </a:r>
            <a:r>
              <a:rPr lang="en-GB" sz="2800" dirty="0">
                <a:solidFill>
                  <a:prstClr val="black"/>
                </a:solidFill>
                <a:latin typeface="Lucida Sans Unicode"/>
              </a:rPr>
              <a:t>, d</a:t>
            </a:r>
            <a:r>
              <a:rPr lang="en-GB" sz="2800" dirty="0">
                <a:solidFill>
                  <a:prstClr val="black"/>
                </a:solidFill>
                <a:latin typeface="Lucida Sans Unicode"/>
                <a:sym typeface="Symbol"/>
              </a:rPr>
              <a:t>)</a:t>
            </a:r>
            <a:r>
              <a:rPr lang="en-GB" sz="2800" dirty="0">
                <a:solidFill>
                  <a:prstClr val="black"/>
                </a:solidFill>
                <a:latin typeface="Lucida Sans Unicode"/>
              </a:rPr>
              <a:t> </a:t>
            </a:r>
          </a:p>
          <a:p>
            <a:pPr marL="731520" lvl="1" indent="-27432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r>
              <a:rPr kumimoji="0" lang="en-GB" sz="28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dx</a:t>
            </a: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’ = </a:t>
            </a:r>
            <a:r>
              <a:rPr kumimoji="0" lang="en-GB" sz="28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dx</a:t>
            </a: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 X </a:t>
            </a:r>
            <a:r>
              <a:rPr kumimoji="0" lang="en-GB" sz="28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cos</a:t>
            </a: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(d</a:t>
            </a: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  <a:sym typeface="Symbol"/>
              </a:rPr>
              <a:t></a:t>
            </a: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), </a:t>
            </a:r>
            <a:r>
              <a:rPr kumimoji="0" lang="en-GB" sz="28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rPr>
              <a:t>dy</a:t>
            </a:r>
            <a:r>
              <a:rPr lang="en-GB" sz="2800" dirty="0">
                <a:solidFill>
                  <a:prstClr val="black"/>
                </a:solidFill>
                <a:latin typeface="Lucida Sans Unicode"/>
              </a:rPr>
              <a:t>’ = </a:t>
            </a:r>
            <a:r>
              <a:rPr lang="en-GB" sz="2800" dirty="0" err="1">
                <a:solidFill>
                  <a:prstClr val="black"/>
                </a:solidFill>
                <a:latin typeface="Lucida Sans Unicode"/>
              </a:rPr>
              <a:t>dy</a:t>
            </a:r>
            <a:r>
              <a:rPr lang="en-GB" sz="2800" dirty="0">
                <a:solidFill>
                  <a:prstClr val="black"/>
                </a:solidFill>
                <a:latin typeface="Lucida Sans Unicode"/>
              </a:rPr>
              <a:t> X sin(d</a:t>
            </a:r>
            <a:r>
              <a:rPr lang="en-GB" sz="2800" dirty="0">
                <a:solidFill>
                  <a:prstClr val="black"/>
                </a:solidFill>
                <a:latin typeface="Lucida Sans Unicode"/>
                <a:sym typeface="Symbol"/>
              </a:rPr>
              <a:t></a:t>
            </a:r>
            <a:r>
              <a:rPr lang="en-GB" sz="2800" dirty="0">
                <a:solidFill>
                  <a:prstClr val="black"/>
                </a:solidFill>
                <a:latin typeface="Lucida Sans Unicode"/>
              </a:rPr>
              <a:t>)</a:t>
            </a:r>
            <a:endParaRPr kumimoji="0" lang="en-GB" sz="28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68096" lvl="2" indent="-274320" fontAlgn="auto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n-lt"/>
              </a:rPr>
              <a:t>Update particle with </a:t>
            </a:r>
            <a:r>
              <a:rPr lang="en-GB" sz="2800" dirty="0">
                <a:solidFill>
                  <a:prstClr val="black"/>
                </a:solidFill>
                <a:latin typeface="Lucida Sans Unicode"/>
              </a:rPr>
              <a:t>(</a:t>
            </a:r>
            <a:r>
              <a:rPr lang="en-GB" sz="2800" dirty="0" err="1">
                <a:solidFill>
                  <a:prstClr val="black"/>
                </a:solidFill>
                <a:latin typeface="Lucida Sans Unicode"/>
              </a:rPr>
              <a:t>dx</a:t>
            </a:r>
            <a:r>
              <a:rPr lang="en-GB" sz="2800" dirty="0">
                <a:solidFill>
                  <a:prstClr val="black"/>
                </a:solidFill>
                <a:latin typeface="Lucida Sans Unicode"/>
              </a:rPr>
              <a:t>’, </a:t>
            </a:r>
            <a:r>
              <a:rPr lang="en-GB" sz="2800" dirty="0" err="1">
                <a:solidFill>
                  <a:prstClr val="black"/>
                </a:solidFill>
                <a:latin typeface="Lucida Sans Unicode"/>
              </a:rPr>
              <a:t>dy</a:t>
            </a:r>
            <a:r>
              <a:rPr lang="en-GB" sz="2800" dirty="0">
                <a:solidFill>
                  <a:prstClr val="black"/>
                </a:solidFill>
                <a:latin typeface="Lucida Sans Unicode"/>
              </a:rPr>
              <a:t>’, d</a:t>
            </a:r>
            <a:r>
              <a:rPr lang="en-GB" sz="2800" dirty="0">
                <a:solidFill>
                  <a:prstClr val="black"/>
                </a:solidFill>
                <a:latin typeface="Lucida Sans Unicode"/>
                <a:sym typeface="Symbol"/>
              </a:rPr>
              <a:t>)</a:t>
            </a:r>
            <a:r>
              <a:rPr lang="en-GB" sz="2800" dirty="0">
                <a:solidFill>
                  <a:prstClr val="black"/>
                </a:solidFill>
                <a:latin typeface="Lucida Sans Unicode"/>
              </a:rPr>
              <a:t>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3"/>
              <a:buNone/>
              <a:tabLst>
                <a:tab pos="3810000" algn="l"/>
              </a:tabLst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92560" y="260648"/>
            <a:ext cx="7560840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GB" sz="2400" dirty="0"/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2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Monte Carlo Localization:</a:t>
            </a:r>
            <a:br>
              <a:rPr lang="en-GB" dirty="0"/>
            </a:br>
            <a:r>
              <a:rPr kumimoji="0" lang="en-GB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Prediction phase</a:t>
            </a:r>
            <a:endParaRPr lang="en-GB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5" name="Rectangle 4"/>
          <p:cNvSpPr txBox="1">
            <a:spLocks noChangeArrowheads="1"/>
          </p:cNvSpPr>
          <p:nvPr/>
        </p:nvSpPr>
        <p:spPr>
          <a:xfrm>
            <a:off x="647700" y="1633729"/>
            <a:ext cx="8915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n-lt"/>
              </a:rPr>
              <a:t>Example:</a:t>
            </a:r>
          </a:p>
          <a:p>
            <a:pPr marL="731520" lvl="1" indent="-27432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Robot</a:t>
            </a:r>
            <a:r>
              <a:rPr kumimoji="0" lang="en-GB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moves from (0,0,0) by 3cms </a:t>
            </a:r>
            <a:r>
              <a:rPr lang="en-GB" sz="2200" dirty="0">
                <a:latin typeface="+mn-lt"/>
              </a:rPr>
              <a:t>along x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3"/>
              <a:buNone/>
              <a:tabLst>
                <a:tab pos="3810000" algn="l"/>
              </a:tabLst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 l="41652" t="32126" r="18580" b="18195"/>
          <a:stretch>
            <a:fillRect/>
          </a:stretch>
        </p:blipFill>
        <p:spPr bwMode="auto">
          <a:xfrm>
            <a:off x="1712640" y="2465512"/>
            <a:ext cx="6429584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92560" y="260648"/>
            <a:ext cx="7560840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GB" sz="2400" dirty="0"/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2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Monte Carlo Localization:</a:t>
            </a:r>
            <a:br>
              <a:rPr lang="en-GB" dirty="0"/>
            </a:br>
            <a:r>
              <a:rPr kumimoji="0" lang="en-GB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Prediction phase</a:t>
            </a:r>
            <a:endParaRPr lang="en-GB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5" name="Rectangle 4"/>
          <p:cNvSpPr txBox="1">
            <a:spLocks noChangeArrowheads="1"/>
          </p:cNvSpPr>
          <p:nvPr/>
        </p:nvSpPr>
        <p:spPr>
          <a:xfrm>
            <a:off x="647700" y="1633729"/>
            <a:ext cx="8915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n-lt"/>
              </a:rPr>
              <a:t>Example (from </a:t>
            </a:r>
            <a:r>
              <a:rPr lang="en-GB" sz="2800" dirty="0" err="1">
                <a:latin typeface="+mn-lt"/>
              </a:rPr>
              <a:t>Thrun</a:t>
            </a:r>
            <a:r>
              <a:rPr lang="en-GB" sz="2800" dirty="0">
                <a:latin typeface="+mn-lt"/>
              </a:rPr>
              <a:t> et al):</a:t>
            </a:r>
          </a:p>
          <a:p>
            <a:pPr marL="731520" lvl="1" indent="-27432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Robot</a:t>
            </a:r>
            <a:r>
              <a:rPr kumimoji="0" lang="en-GB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moves 40m and 80m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3"/>
              <a:buNone/>
              <a:tabLst>
                <a:tab pos="3810000" algn="l"/>
              </a:tabLst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 l="35746" t="30686" r="24092" b="36915"/>
          <a:stretch>
            <a:fillRect/>
          </a:stretch>
        </p:blipFill>
        <p:spPr bwMode="auto">
          <a:xfrm>
            <a:off x="1136576" y="2924944"/>
            <a:ext cx="7344816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92560" y="260648"/>
            <a:ext cx="7560840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GB" sz="2400" dirty="0"/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2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Monte Carlo Localization:</a:t>
            </a:r>
            <a:br>
              <a:rPr lang="en-GB" dirty="0"/>
            </a:br>
            <a:r>
              <a:rPr kumimoji="0" lang="en-GB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Prediction phase</a:t>
            </a:r>
            <a:endParaRPr lang="en-GB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5" name="Rectangle 4"/>
          <p:cNvSpPr txBox="1">
            <a:spLocks noChangeArrowheads="1"/>
          </p:cNvSpPr>
          <p:nvPr/>
        </p:nvSpPr>
        <p:spPr>
          <a:xfrm>
            <a:off x="647700" y="1633729"/>
            <a:ext cx="8915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n-lt"/>
              </a:rPr>
              <a:t>Example (from Fox et al):</a:t>
            </a:r>
          </a:p>
          <a:p>
            <a:pPr marL="731520" lvl="1" indent="-27432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Robot</a:t>
            </a:r>
            <a:r>
              <a:rPr kumimoji="0" lang="en-GB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moves 10m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3"/>
              <a:buNone/>
              <a:tabLst>
                <a:tab pos="3810000" algn="l"/>
              </a:tabLst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 l="57402" t="27086" r="15824" b="34755"/>
          <a:stretch>
            <a:fillRect/>
          </a:stretch>
        </p:blipFill>
        <p:spPr bwMode="auto">
          <a:xfrm>
            <a:off x="2504728" y="2420888"/>
            <a:ext cx="4896544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GB" sz="2400" dirty="0"/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2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Monte Carlo Localization: </a:t>
            </a:r>
            <a:br>
              <a:rPr lang="en-GB" dirty="0"/>
            </a:b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Correction phase</a:t>
            </a:r>
            <a:endParaRPr lang="en-GB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5" name="Rectangle 4"/>
          <p:cNvSpPr txBox="1">
            <a:spLocks noChangeArrowheads="1"/>
          </p:cNvSpPr>
          <p:nvPr/>
        </p:nvSpPr>
        <p:spPr>
          <a:xfrm>
            <a:off x="647700" y="1633729"/>
            <a:ext cx="8915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31520" lvl="1" indent="-27432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n-lt"/>
              </a:rPr>
              <a:t>As with 1D robot from last week</a:t>
            </a:r>
          </a:p>
          <a:p>
            <a:pPr marL="731520" lvl="1" indent="-27432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b="1" dirty="0">
                <a:latin typeface="+mn-lt"/>
              </a:rPr>
              <a:t>Sonar sensor </a:t>
            </a:r>
            <a:r>
              <a:rPr lang="en-GB" sz="2400" dirty="0">
                <a:latin typeface="+mn-lt"/>
              </a:rPr>
              <a:t>gives a range and heading to an obstacle</a:t>
            </a:r>
          </a:p>
          <a:p>
            <a:pPr marL="731520" lvl="1" indent="-27432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n-lt"/>
              </a:rPr>
              <a:t>Each particle has a position and heading</a:t>
            </a:r>
          </a:p>
          <a:p>
            <a:pPr marL="731520" lvl="1" indent="-27432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</a:t>
            </a:r>
            <a:r>
              <a:rPr kumimoji="0" lang="en-GB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value of the occupancy grid at the projected sonar position from the particle</a:t>
            </a:r>
          </a:p>
          <a:p>
            <a:pPr marL="731520" lvl="1" indent="-27432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baseline="0" dirty="0">
                <a:latin typeface="+mn-lt"/>
              </a:rPr>
              <a:t>P = 1</a:t>
            </a:r>
            <a:r>
              <a:rPr lang="en-GB" sz="2400" dirty="0">
                <a:latin typeface="+mn-lt"/>
              </a:rPr>
              <a:t> -  the difference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3"/>
              <a:buNone/>
              <a:tabLst>
                <a:tab pos="3810000" algn="l"/>
              </a:tabLst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GB" sz="2400" dirty="0"/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2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3200" dirty="0"/>
              <a:t>Monte Carlo Localization:</a:t>
            </a:r>
            <a:r>
              <a:rPr kumimoji="0" lang="en-GB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Correction phase</a:t>
            </a:r>
            <a:endParaRPr lang="en-GB" sz="3200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 r="35611" b="17612"/>
          <a:stretch>
            <a:fillRect/>
          </a:stretch>
        </p:blipFill>
        <p:spPr bwMode="auto">
          <a:xfrm>
            <a:off x="495300" y="1052736"/>
            <a:ext cx="8515006" cy="631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>
            <a:cxnSpLocks/>
            <a:stCxn id="12" idx="6"/>
          </p:cNvCxnSpPr>
          <p:nvPr/>
        </p:nvCxnSpPr>
        <p:spPr>
          <a:xfrm flipV="1">
            <a:off x="4448944" y="1772816"/>
            <a:ext cx="1440160" cy="504056"/>
          </a:xfrm>
          <a:prstGeom prst="line">
            <a:avLst/>
          </a:prstGeom>
          <a:ln w="28575">
            <a:solidFill>
              <a:srgbClr val="03E92F"/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088904" y="2096852"/>
            <a:ext cx="360040" cy="36004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/>
          <p:cNvCxnSpPr>
            <a:endCxn id="12" idx="6"/>
          </p:cNvCxnSpPr>
          <p:nvPr/>
        </p:nvCxnSpPr>
        <p:spPr>
          <a:xfrm flipV="1">
            <a:off x="4232920" y="2276872"/>
            <a:ext cx="216024" cy="36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944888" y="4509120"/>
            <a:ext cx="216024" cy="72008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 flipV="1">
            <a:off x="4088904" y="4149080"/>
            <a:ext cx="1368152" cy="432048"/>
          </a:xfrm>
          <a:prstGeom prst="line">
            <a:avLst/>
          </a:prstGeom>
          <a:ln w="28575">
            <a:solidFill>
              <a:srgbClr val="03E92F"/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32520" y="2276872"/>
            <a:ext cx="3384376" cy="1152128"/>
          </a:xfrm>
          <a:prstGeom prst="straightConnector1">
            <a:avLst/>
          </a:prstGeom>
          <a:ln>
            <a:solidFill>
              <a:srgbClr val="C832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1" idx="0"/>
          </p:cNvCxnSpPr>
          <p:nvPr/>
        </p:nvCxnSpPr>
        <p:spPr>
          <a:xfrm rot="5400000" flipH="1" flipV="1">
            <a:off x="2048487" y="3116776"/>
            <a:ext cx="432048" cy="3360753"/>
          </a:xfrm>
          <a:prstGeom prst="straightConnector1">
            <a:avLst/>
          </a:prstGeom>
          <a:ln>
            <a:solidFill>
              <a:srgbClr val="C8329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456" y="3327375"/>
            <a:ext cx="975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Robot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5013176"/>
            <a:ext cx="116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Particle</a:t>
            </a:r>
          </a:p>
        </p:txBody>
      </p: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Implementation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j-lt"/>
              </a:rPr>
              <a:t>To implement a Bayesian filter we need to implement three things:</a:t>
            </a: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200" dirty="0">
                <a:latin typeface="+mj-lt"/>
              </a:rPr>
              <a:t>The belief probability density function:</a:t>
            </a: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200" dirty="0">
              <a:latin typeface="+mj-lt"/>
            </a:endParaRP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200" dirty="0">
              <a:latin typeface="+mj-lt"/>
            </a:endParaRP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200" dirty="0">
                <a:latin typeface="+mj-lt"/>
              </a:rPr>
              <a:t>The model of system dynamics</a:t>
            </a: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200" dirty="0">
              <a:latin typeface="+mj-lt"/>
            </a:endParaRP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200" dirty="0">
              <a:latin typeface="+mj-lt"/>
            </a:endParaRP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200" dirty="0">
                <a:latin typeface="+mj-lt"/>
              </a:rPr>
              <a:t>The perceptual model</a:t>
            </a: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200" dirty="0">
              <a:latin typeface="+mj-lt"/>
            </a:endParaRPr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200" dirty="0">
              <a:latin typeface="+mj-lt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800" dirty="0">
              <a:latin typeface="+mj-lt"/>
            </a:endParaRP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200" dirty="0">
              <a:latin typeface="+mj-lt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800" dirty="0">
              <a:latin typeface="+mj-lt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 err="1"/>
              <a:t>Bayes</a:t>
            </a:r>
            <a:r>
              <a:rPr lang="en-GB" dirty="0"/>
              <a:t>’ Filters (update from last week)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36677" r="31231"/>
          <a:stretch>
            <a:fillRect/>
          </a:stretch>
        </p:blipFill>
        <p:spPr bwMode="auto">
          <a:xfrm>
            <a:off x="3944888" y="4005064"/>
            <a:ext cx="2016224" cy="63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 l="48929" r="25077"/>
          <a:stretch>
            <a:fillRect/>
          </a:stretch>
        </p:blipFill>
        <p:spPr bwMode="auto">
          <a:xfrm>
            <a:off x="4304928" y="5013176"/>
            <a:ext cx="1224136" cy="47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 r="77064"/>
          <a:stretch>
            <a:fillRect/>
          </a:stretch>
        </p:blipFill>
        <p:spPr bwMode="auto">
          <a:xfrm>
            <a:off x="4376936" y="2996952"/>
            <a:ext cx="1080120" cy="47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352600" y="576519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In a particle filter these are all discrete functions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7136" y="2967335"/>
            <a:ext cx="3120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 set of ordered pairs</a:t>
            </a:r>
          </a:p>
          <a:p>
            <a:r>
              <a:rPr lang="en-GB" dirty="0">
                <a:solidFill>
                  <a:srgbClr val="FF0000"/>
                </a:solidFill>
              </a:rPr>
              <a:t>(&lt;x, y, </a:t>
            </a:r>
            <a:r>
              <a:rPr lang="en-GB" dirty="0">
                <a:solidFill>
                  <a:srgbClr val="FF0000"/>
                </a:solidFill>
                <a:sym typeface="Symbol"/>
              </a:rPr>
              <a:t></a:t>
            </a:r>
            <a:r>
              <a:rPr lang="en-GB" dirty="0">
                <a:solidFill>
                  <a:srgbClr val="FF0000"/>
                </a:solidFill>
              </a:rPr>
              <a:t>&gt;, w)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9144" y="3789040"/>
            <a:ext cx="36281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 sample from a complex</a:t>
            </a:r>
          </a:p>
          <a:p>
            <a:r>
              <a:rPr lang="en-GB" dirty="0">
                <a:solidFill>
                  <a:srgbClr val="FF0000"/>
                </a:solidFill>
              </a:rPr>
              <a:t>model of uncertainty in </a:t>
            </a:r>
          </a:p>
          <a:p>
            <a:r>
              <a:rPr lang="en-GB" dirty="0">
                <a:solidFill>
                  <a:srgbClr val="FF0000"/>
                </a:solidFill>
              </a:rPr>
              <a:t>system movement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9144" y="5046275"/>
            <a:ext cx="2794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Full occupancy grid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08363" y="2814027"/>
            <a:ext cx="668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>
                <a:solidFill>
                  <a:srgbClr val="FF0000"/>
                </a:solidFill>
                <a:sym typeface="Wingdings"/>
              </a:rPr>
              <a:t></a:t>
            </a:r>
            <a:endParaRPr lang="en-GB" sz="48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08363" y="3933056"/>
            <a:ext cx="668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>
                <a:solidFill>
                  <a:srgbClr val="FF0000"/>
                </a:solidFill>
                <a:sym typeface="Wingdings"/>
              </a:rPr>
              <a:t></a:t>
            </a:r>
            <a:endParaRPr lang="en-GB" sz="48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08363" y="4830251"/>
            <a:ext cx="668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>
                <a:solidFill>
                  <a:srgbClr val="FF0000"/>
                </a:solidFill>
                <a:sym typeface="Wingdings"/>
              </a:rPr>
              <a:t></a:t>
            </a:r>
            <a:endParaRPr lang="en-GB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62519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GB" sz="2400" dirty="0"/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2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Monte Carlo Localization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5" name="Rectangle 4"/>
          <p:cNvSpPr txBox="1">
            <a:spLocks noChangeArrowheads="1"/>
          </p:cNvSpPr>
          <p:nvPr/>
        </p:nvSpPr>
        <p:spPr>
          <a:xfrm>
            <a:off x="647700" y="1633729"/>
            <a:ext cx="8915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Implementation tricks</a:t>
            </a: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tips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lvl="1" indent="-27432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n-lt"/>
              </a:rPr>
              <a:t>Reject any samples </a:t>
            </a:r>
            <a:r>
              <a:rPr lang="en-GB" sz="2400" b="1" dirty="0">
                <a:latin typeface="+mn-lt"/>
              </a:rPr>
              <a:t>outside the known environment</a:t>
            </a:r>
          </a:p>
          <a:p>
            <a:pPr marL="731520" lvl="1" indent="-27432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</a:t>
            </a:r>
            <a:r>
              <a:rPr kumimoji="0" lang="en-GB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begin with an </a:t>
            </a:r>
            <a:r>
              <a:rPr kumimoji="0" lang="en-GB" sz="24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occupancy grid</a:t>
            </a:r>
          </a:p>
          <a:p>
            <a:pPr marL="731520" lvl="1" indent="-27432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</a:t>
            </a:r>
            <a:r>
              <a:rPr kumimoji="0" lang="en-GB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(by hand) area where the robot can go</a:t>
            </a:r>
          </a:p>
          <a:p>
            <a:pPr marL="731520" lvl="1" indent="-27432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baseline="0" dirty="0">
                <a:latin typeface="+mn-lt"/>
              </a:rPr>
              <a:t>Approximate</a:t>
            </a:r>
            <a:r>
              <a:rPr lang="en-GB" sz="2400" dirty="0">
                <a:latin typeface="+mn-lt"/>
              </a:rPr>
              <a:t> these with:</a:t>
            </a:r>
          </a:p>
          <a:p>
            <a:pPr marL="1188720" lvl="2" indent="-27432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n-lt"/>
              </a:rPr>
              <a:t>Bounding boxes</a:t>
            </a:r>
          </a:p>
          <a:p>
            <a:pPr marL="1188720" lvl="2" indent="-27432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Circles</a:t>
            </a:r>
          </a:p>
          <a:p>
            <a:pPr marL="731520" lvl="1" indent="-27432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>
                <a:latin typeface="+mn-lt"/>
              </a:rPr>
              <a:t>Reject particles outside these areas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3"/>
              <a:buNone/>
              <a:tabLst>
                <a:tab pos="3810000" algn="l"/>
              </a:tabLst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GB" sz="2400" dirty="0"/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2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Map Approximation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 r="35611" b="17612"/>
          <a:stretch>
            <a:fillRect/>
          </a:stretch>
        </p:blipFill>
        <p:spPr bwMode="auto">
          <a:xfrm>
            <a:off x="488504" y="1003970"/>
            <a:ext cx="8515006" cy="631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Oval 12"/>
          <p:cNvSpPr/>
          <p:nvPr/>
        </p:nvSpPr>
        <p:spPr>
          <a:xfrm>
            <a:off x="1928664" y="692696"/>
            <a:ext cx="5256584" cy="5256000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560512" y="-27384"/>
            <a:ext cx="8352928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4485328" y="3645024"/>
            <a:ext cx="3420000" cy="3420000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481329"/>
            <a:ext cx="8915400" cy="4827991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Particle filter in action t=0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Recap:</a:t>
            </a:r>
            <a:br>
              <a:rPr lang="en-GB" dirty="0"/>
            </a:br>
            <a:r>
              <a:rPr lang="en-GB" dirty="0"/>
              <a:t>1D Robot Localisation Problem</a:t>
            </a:r>
          </a:p>
        </p:txBody>
      </p:sp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664" y="1988840"/>
            <a:ext cx="6046440" cy="4712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59782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GB" sz="2400" dirty="0"/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2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Map Approximation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 r="35611" b="17612"/>
          <a:stretch>
            <a:fillRect/>
          </a:stretch>
        </p:blipFill>
        <p:spPr bwMode="auto">
          <a:xfrm>
            <a:off x="488504" y="1003970"/>
            <a:ext cx="8515006" cy="631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Oval 12"/>
          <p:cNvSpPr/>
          <p:nvPr/>
        </p:nvSpPr>
        <p:spPr>
          <a:xfrm>
            <a:off x="1928664" y="692696"/>
            <a:ext cx="5256584" cy="5256000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4485328" y="3645024"/>
            <a:ext cx="3420000" cy="3420000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/>
          <p:cNvCxnSpPr>
            <a:stCxn id="13" idx="6"/>
          </p:cNvCxnSpPr>
          <p:nvPr/>
        </p:nvCxnSpPr>
        <p:spPr>
          <a:xfrm flipH="1" flipV="1">
            <a:off x="4592960" y="3284984"/>
            <a:ext cx="2592288" cy="0"/>
          </a:xfrm>
          <a:prstGeom prst="line">
            <a:avLst/>
          </a:prstGeom>
          <a:ln w="28575">
            <a:solidFill>
              <a:srgbClr val="03E92F"/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6" idx="6"/>
          </p:cNvCxnSpPr>
          <p:nvPr/>
        </p:nvCxnSpPr>
        <p:spPr>
          <a:xfrm flipH="1">
            <a:off x="6177136" y="5355024"/>
            <a:ext cx="1728192" cy="0"/>
          </a:xfrm>
          <a:prstGeom prst="line">
            <a:avLst/>
          </a:prstGeom>
          <a:ln w="28575">
            <a:solidFill>
              <a:srgbClr val="03E92F"/>
            </a:solidFill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62506" y="285293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</a:t>
            </a:r>
            <a:r>
              <a:rPr lang="en-GB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8070" y="3162454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x</a:t>
            </a:r>
            <a:r>
              <a:rPr lang="en-GB" baseline="-25000" dirty="0">
                <a:solidFill>
                  <a:srgbClr val="FF0000"/>
                </a:solidFill>
              </a:rPr>
              <a:t>1</a:t>
            </a:r>
            <a:r>
              <a:rPr lang="en-GB" dirty="0">
                <a:solidFill>
                  <a:srgbClr val="FF0000"/>
                </a:solidFill>
              </a:rPr>
              <a:t>, y</a:t>
            </a:r>
            <a:r>
              <a:rPr lang="en-GB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13240" y="52292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</a:t>
            </a:r>
            <a:r>
              <a:rPr lang="en-GB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64809" y="5301208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x</a:t>
            </a:r>
            <a:r>
              <a:rPr lang="en-GB" baseline="-25000" dirty="0">
                <a:solidFill>
                  <a:srgbClr val="FF0000"/>
                </a:solidFill>
              </a:rPr>
              <a:t>2</a:t>
            </a:r>
            <a:r>
              <a:rPr lang="en-GB" dirty="0">
                <a:solidFill>
                  <a:srgbClr val="FF0000"/>
                </a:solidFill>
              </a:rPr>
              <a:t>, y</a:t>
            </a:r>
            <a:r>
              <a:rPr lang="en-GB" baseline="-250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GB" sz="2400" dirty="0"/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2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Map Approximation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5" name="Rectangle 4"/>
          <p:cNvSpPr txBox="1">
            <a:spLocks noChangeArrowheads="1"/>
          </p:cNvSpPr>
          <p:nvPr/>
        </p:nvSpPr>
        <p:spPr>
          <a:xfrm>
            <a:off x="647700" y="1633729"/>
            <a:ext cx="8915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n-lt"/>
              </a:rPr>
              <a:t>E.G.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n-lt"/>
              </a:rPr>
              <a:t>Reject any particle (</a:t>
            </a:r>
            <a:r>
              <a:rPr lang="en-GB" sz="2800" dirty="0" err="1">
                <a:latin typeface="+mn-lt"/>
              </a:rPr>
              <a:t>p</a:t>
            </a:r>
            <a:r>
              <a:rPr lang="en-GB" sz="2800" baseline="-25000" dirty="0" err="1">
                <a:latin typeface="+mn-lt"/>
              </a:rPr>
              <a:t>x</a:t>
            </a:r>
            <a:r>
              <a:rPr lang="en-GB" sz="2800" dirty="0">
                <a:latin typeface="+mn-lt"/>
              </a:rPr>
              <a:t>, </a:t>
            </a:r>
            <a:r>
              <a:rPr lang="en-GB" sz="2800" dirty="0" err="1">
                <a:latin typeface="+mn-lt"/>
              </a:rPr>
              <a:t>p</a:t>
            </a:r>
            <a:r>
              <a:rPr lang="en-GB" sz="2800" baseline="-25000" dirty="0" err="1">
                <a:latin typeface="+mn-lt"/>
              </a:rPr>
              <a:t>y</a:t>
            </a:r>
            <a:r>
              <a:rPr lang="en-GB" sz="2800" dirty="0">
                <a:latin typeface="+mn-lt"/>
              </a:rPr>
              <a:t>, p</a:t>
            </a:r>
            <a:r>
              <a:rPr lang="en-GB" sz="2800" baseline="-25000" dirty="0">
                <a:latin typeface="+mn-lt"/>
                <a:sym typeface="Symbol"/>
              </a:rPr>
              <a:t></a:t>
            </a:r>
            <a:r>
              <a:rPr lang="en-GB" sz="2800" dirty="0">
                <a:latin typeface="+mn-lt"/>
              </a:rPr>
              <a:t>) if:</a:t>
            </a:r>
          </a:p>
          <a:p>
            <a:pPr marL="731520" lvl="1" indent="-27432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n-lt"/>
              </a:rPr>
              <a:t>dist</a:t>
            </a:r>
            <a:r>
              <a:rPr lang="en-GB" sz="2800" baseline="-25000" dirty="0">
                <a:latin typeface="+mn-lt"/>
              </a:rPr>
              <a:t>1</a:t>
            </a:r>
            <a:r>
              <a:rPr lang="en-GB" sz="2800" dirty="0">
                <a:latin typeface="+mn-lt"/>
              </a:rPr>
              <a:t> &gt; r</a:t>
            </a:r>
            <a:r>
              <a:rPr lang="en-GB" sz="2800" baseline="-25000" dirty="0">
                <a:latin typeface="+mn-lt"/>
              </a:rPr>
              <a:t>1</a:t>
            </a:r>
            <a:r>
              <a:rPr lang="en-GB" sz="2800" dirty="0">
                <a:latin typeface="+mn-lt"/>
              </a:rPr>
              <a:t> AND dist</a:t>
            </a:r>
            <a:r>
              <a:rPr lang="en-GB" sz="2800" baseline="-25000" dirty="0">
                <a:latin typeface="+mn-lt"/>
              </a:rPr>
              <a:t>2</a:t>
            </a:r>
            <a:r>
              <a:rPr lang="en-GB" sz="2800" dirty="0">
                <a:latin typeface="+mn-lt"/>
              </a:rPr>
              <a:t> &gt; r</a:t>
            </a:r>
            <a:r>
              <a:rPr lang="en-GB" sz="2800" baseline="-25000" dirty="0">
                <a:latin typeface="+mn-lt"/>
              </a:rPr>
              <a:t>2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n-lt"/>
              </a:rPr>
              <a:t>where: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3"/>
              <a:buNone/>
              <a:tabLst>
                <a:tab pos="3810000" algn="l"/>
              </a:tabLst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28658" t="47246" r="41023" b="29715"/>
          <a:stretch>
            <a:fillRect/>
          </a:stretch>
        </p:blipFill>
        <p:spPr bwMode="auto">
          <a:xfrm>
            <a:off x="2000672" y="3501008"/>
            <a:ext cx="5544616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GB" sz="2400" dirty="0"/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2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Monte Carlo Localization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5" name="Rectangle 4"/>
          <p:cNvSpPr txBox="1">
            <a:spLocks noChangeArrowheads="1"/>
          </p:cNvSpPr>
          <p:nvPr/>
        </p:nvSpPr>
        <p:spPr>
          <a:xfrm>
            <a:off x="647700" y="1633729"/>
            <a:ext cx="8915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Implementation tricks</a:t>
            </a: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tips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lvl="1" indent="-27432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dirty="0">
                <a:latin typeface="+mn-lt"/>
              </a:rPr>
              <a:t>Reject any particles with a weight of 0</a:t>
            </a:r>
          </a:p>
          <a:p>
            <a:pPr marL="731520" lvl="1" indent="-27432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endParaRPr lang="en-GB" dirty="0">
              <a:latin typeface="+mn-lt"/>
            </a:endParaRPr>
          </a:p>
          <a:p>
            <a:pPr marL="731520" lvl="1" indent="-27432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lvl="1" indent="-274320" fontAlgn="auto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dirty="0">
                <a:latin typeface="+mn-lt"/>
              </a:rPr>
              <a:t>When a particle is rejected a new one must be resampled from scratch </a:t>
            </a:r>
            <a:r>
              <a:rPr lang="en-GB">
                <a:latin typeface="+mn-lt"/>
              </a:rPr>
              <a:t>to take </a:t>
            </a:r>
            <a:r>
              <a:rPr lang="en-GB" dirty="0">
                <a:latin typeface="+mn-lt"/>
              </a:rPr>
              <a:t>its place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3"/>
              <a:buNone/>
              <a:tabLst>
                <a:tab pos="3810000" algn="l"/>
              </a:tabLst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GB" sz="2400" dirty="0"/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2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Monte Carlo Localization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5" name="Rectangle 4"/>
          <p:cNvSpPr txBox="1">
            <a:spLocks noChangeArrowheads="1"/>
          </p:cNvSpPr>
          <p:nvPr/>
        </p:nvSpPr>
        <p:spPr>
          <a:xfrm>
            <a:off x="647700" y="1633729"/>
            <a:ext cx="8915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from Fox et al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3"/>
              <a:buNone/>
              <a:tabLst>
                <a:tab pos="3810000" algn="l"/>
              </a:tabLst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12121" t="28526" r="63861" b="38355"/>
          <a:stretch>
            <a:fillRect/>
          </a:stretch>
        </p:blipFill>
        <p:spPr bwMode="auto">
          <a:xfrm>
            <a:off x="2720752" y="2492896"/>
            <a:ext cx="4392488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GB" sz="2400" dirty="0"/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2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Monte Carlo Localization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5" name="Rectangle 4"/>
          <p:cNvSpPr txBox="1">
            <a:spLocks noChangeArrowheads="1"/>
          </p:cNvSpPr>
          <p:nvPr/>
        </p:nvSpPr>
        <p:spPr>
          <a:xfrm>
            <a:off x="647700" y="1633729"/>
            <a:ext cx="8915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from Fox et al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3"/>
              <a:buNone/>
              <a:tabLst>
                <a:tab pos="3810000" algn="l"/>
              </a:tabLst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38896" t="28526" r="37086" b="38355"/>
          <a:stretch>
            <a:fillRect/>
          </a:stretch>
        </p:blipFill>
        <p:spPr bwMode="auto">
          <a:xfrm>
            <a:off x="3050568" y="3020481"/>
            <a:ext cx="4392488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GB" sz="2400" dirty="0"/>
          </a:p>
          <a:p>
            <a:pPr marL="768096" lvl="2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2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4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Monte Carlo Localization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5" name="Rectangle 4"/>
          <p:cNvSpPr txBox="1">
            <a:spLocks noChangeArrowheads="1"/>
          </p:cNvSpPr>
          <p:nvPr/>
        </p:nvSpPr>
        <p:spPr>
          <a:xfrm>
            <a:off x="647700" y="1633729"/>
            <a:ext cx="8915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from Fox et al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2"/>
              <a:buChar char=""/>
              <a:tabLst>
                <a:tab pos="3810000" algn="l"/>
              </a:tabLst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68000"/>
              <a:buFont typeface="Wingdings 3"/>
              <a:buNone/>
              <a:tabLst>
                <a:tab pos="3810000" algn="l"/>
              </a:tabLst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65276" t="28526" r="12674" b="38355"/>
          <a:stretch>
            <a:fillRect/>
          </a:stretch>
        </p:blipFill>
        <p:spPr bwMode="auto">
          <a:xfrm>
            <a:off x="2792760" y="2564904"/>
            <a:ext cx="4032448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481329"/>
            <a:ext cx="8915400" cy="4827991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Monte Carlo Localization is the application of a </a:t>
            </a:r>
            <a:r>
              <a:rPr lang="en-GB" sz="2800" dirty="0" err="1">
                <a:latin typeface="+mj-lt"/>
              </a:rPr>
              <a:t>Bayes</a:t>
            </a:r>
            <a:r>
              <a:rPr lang="en-GB" sz="2800" dirty="0">
                <a:latin typeface="+mj-lt"/>
              </a:rPr>
              <a:t>’ filter to the problem of localization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This is the subject of you second coursework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Localization: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400" dirty="0">
                <a:latin typeface="+mj-lt"/>
              </a:rPr>
              <a:t>The process of self identification of current position in an </a:t>
            </a:r>
            <a:r>
              <a:rPr lang="en-US" sz="2400" b="1" u="sng" dirty="0">
                <a:latin typeface="+mj-lt"/>
              </a:rPr>
              <a:t>existing map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Monte Carlo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400" dirty="0">
                <a:latin typeface="+mj-lt"/>
              </a:rPr>
              <a:t>Monte Carlo methods use multiple </a:t>
            </a:r>
            <a:r>
              <a:rPr lang="en-US" sz="2400" b="1" dirty="0">
                <a:latin typeface="+mj-lt"/>
              </a:rPr>
              <a:t>iterative random sampling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400" dirty="0">
                <a:latin typeface="+mj-lt"/>
              </a:rPr>
              <a:t>Used whenever a closed form (deterministic) solution is not feasible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400" dirty="0">
                <a:latin typeface="+mj-lt"/>
              </a:rPr>
              <a:t>E.G. Bayesian filter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Monte Carlo Localization</a:t>
            </a:r>
          </a:p>
        </p:txBody>
      </p:sp>
    </p:spTree>
    <p:extLst>
      <p:ext uri="{BB962C8B-B14F-4D97-AF65-F5344CB8AC3E}">
        <p14:creationId xmlns:p14="http://schemas.microsoft.com/office/powerpoint/2010/main" val="309780016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Particle filter is a Monte Carlo method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When applied to localization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400" dirty="0">
                <a:latin typeface="+mj-lt"/>
              </a:rPr>
              <a:t>Monte Carlo localization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We already done this in 1D</a:t>
            </a: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800" dirty="0">
              <a:latin typeface="+mj-lt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Now lets go for 2D (x, y, </a:t>
            </a:r>
            <a:r>
              <a:rPr lang="en-US" sz="2800" dirty="0">
                <a:latin typeface="+mj-lt"/>
                <a:sym typeface="Symbol"/>
              </a:rPr>
              <a:t></a:t>
            </a:r>
            <a:r>
              <a:rPr lang="en-US" sz="2800" dirty="0">
                <a:latin typeface="+mj-lt"/>
              </a:rPr>
              <a:t>)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Monte Carlo Localization</a:t>
            </a:r>
          </a:p>
        </p:txBody>
      </p: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US" sz="2800" dirty="0">
                <a:latin typeface="+mj-lt"/>
              </a:rPr>
              <a:t>Recall Bayesian filter model: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800" dirty="0">
              <a:latin typeface="+mj-lt"/>
            </a:endParaRPr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/>
              <a:t>Prediction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/>
              <a:t>Whenever a new measurement u</a:t>
            </a:r>
            <a:r>
              <a:rPr lang="en-GB" sz="2400" baseline="-25000" dirty="0"/>
              <a:t>t-1 </a:t>
            </a:r>
            <a:r>
              <a:rPr lang="en-GB" sz="2400" dirty="0"/>
              <a:t>is taken at time t</a:t>
            </a:r>
            <a:endParaRPr lang="en-GB" sz="2400" baseline="-250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8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800" dirty="0"/>
          </a:p>
          <a:p>
            <a:pPr marL="274320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/>
              <a:t>Correction</a:t>
            </a:r>
          </a:p>
          <a:p>
            <a:pPr marL="530352" lvl="1" indent="-274320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400" dirty="0"/>
              <a:t>Whenever an observation </a:t>
            </a:r>
            <a:r>
              <a:rPr lang="en-GB" sz="2400" dirty="0" err="1"/>
              <a:t>z</a:t>
            </a:r>
            <a:r>
              <a:rPr lang="en-GB" sz="2400" baseline="-25000" dirty="0" err="1"/>
              <a:t>t</a:t>
            </a:r>
            <a:r>
              <a:rPr lang="en-GB" sz="2400" dirty="0"/>
              <a:t> is taken at time t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Monte Carlo Localization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2600" y="2060848"/>
            <a:ext cx="7436246" cy="531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6656" y="3727516"/>
            <a:ext cx="6282580" cy="63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63913" y="5517232"/>
            <a:ext cx="4709368" cy="47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76672"/>
            <a:ext cx="8915400" cy="1143000"/>
          </a:xfrm>
        </p:spPr>
        <p:txBody>
          <a:bodyPr>
            <a:normAutofit fontScale="90000"/>
          </a:bodyPr>
          <a:lstStyle/>
          <a:p>
            <a:pPr marL="827532" lvl="1" indent="-571500">
              <a:buClr>
                <a:schemeClr val="accent3"/>
              </a:buClr>
              <a:buFont typeface="Wingdings" panose="05000000000000000000" pitchFamily="2" charset="2"/>
              <a:buChar char="§"/>
              <a:tabLst>
                <a:tab pos="3810000" algn="l"/>
              </a:tabLst>
              <a:defRPr/>
            </a:pPr>
            <a:r>
              <a:rPr lang="en-GB" sz="2000" dirty="0"/>
              <a:t>Class activity: In the Particle Filter Algorithm, find which steps are corresponding to </a:t>
            </a:r>
            <a:br>
              <a:rPr lang="en-GB" sz="2000" dirty="0"/>
            </a:br>
            <a:r>
              <a:rPr lang="en-GB" sz="2000" dirty="0"/>
              <a:t>1 - </a:t>
            </a:r>
            <a:r>
              <a:rPr lang="en-US" sz="2000" dirty="0">
                <a:latin typeface="+mj-lt"/>
              </a:rPr>
              <a:t>Creating initial believe in 2D space,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2 - Prediction in 2D space,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3  - Correction in 2D</a:t>
            </a:r>
            <a:br>
              <a:rPr lang="en-US" sz="2000" dirty="0">
                <a:latin typeface="+mj-lt"/>
              </a:rPr>
            </a:br>
            <a:endParaRPr lang="en-GB" sz="2000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480" y="1700808"/>
            <a:ext cx="6912768" cy="481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270564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We need to update last weeks models for 2D</a:t>
            </a:r>
            <a:endParaRPr lang="en-GB" sz="24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Monte Carlo Localization</a:t>
            </a:r>
          </a:p>
        </p:txBody>
      </p: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>
                <a:latin typeface="+mj-lt"/>
              </a:rPr>
              <a:t>We need to update last weeks models for 2D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GB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r>
              <a:rPr lang="en-GB" sz="2800" dirty="0" err="1">
                <a:latin typeface="+mj-lt"/>
              </a:rPr>
              <a:t>x</a:t>
            </a:r>
            <a:r>
              <a:rPr lang="en-GB" sz="2800" baseline="-25000" dirty="0" err="1">
                <a:latin typeface="+mj-lt"/>
              </a:rPr>
              <a:t>t</a:t>
            </a:r>
            <a:r>
              <a:rPr lang="en-GB" sz="2800" dirty="0">
                <a:latin typeface="+mj-lt"/>
              </a:rPr>
              <a:t> is a vector (x, y, </a:t>
            </a:r>
            <a:r>
              <a:rPr lang="en-GB" sz="2800" dirty="0">
                <a:latin typeface="+mj-lt"/>
                <a:sym typeface="Symbol"/>
              </a:rPr>
              <a:t>)</a:t>
            </a:r>
            <a:endParaRPr lang="en-GB" sz="24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8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3810000" algn="l"/>
              </a:tabLst>
              <a:defRPr/>
            </a:pPr>
            <a:endParaRPr lang="en-US" sz="2400" dirty="0">
              <a:latin typeface="+mj-lt"/>
            </a:endParaRP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tabLst>
                <a:tab pos="3810000" algn="l"/>
              </a:tabLst>
              <a:defRPr/>
            </a:pPr>
            <a:endParaRPr lang="en-US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Monte Carlo Localization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6576" y="2348880"/>
            <a:ext cx="7436246" cy="531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16696" y="3140968"/>
            <a:ext cx="5451176" cy="68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3F4B44B-DB80-423D-8EA9-BF0F48877C24}" vid="{B40D03DE-E8EC-4C06-9BCA-577EF89AE2C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6321</TotalTime>
  <Words>985</Words>
  <Application>Microsoft Office PowerPoint</Application>
  <PresentationFormat>A4 Paper (210x297 mm)</PresentationFormat>
  <Paragraphs>462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Theme1</vt:lpstr>
      <vt:lpstr>Lesson 8 – Monte Carlo Localization  </vt:lpstr>
      <vt:lpstr>Content</vt:lpstr>
      <vt:lpstr>Recap: 1D Robot Localisation Problem</vt:lpstr>
      <vt:lpstr>Monte Carlo Localization</vt:lpstr>
      <vt:lpstr>Monte Carlo Localization</vt:lpstr>
      <vt:lpstr>Monte Carlo Localization</vt:lpstr>
      <vt:lpstr>Class activity: In the Particle Filter Algorithm, find which steps are corresponding to  1 - Creating initial believe in 2D space,  2 - Prediction in 2D space,  3  - Correction in 2D </vt:lpstr>
      <vt:lpstr>Monte Carlo Localization</vt:lpstr>
      <vt:lpstr>Monte Carlo Localization</vt:lpstr>
      <vt:lpstr>Monte Carlo Localization</vt:lpstr>
      <vt:lpstr>Monte Carlo Localization</vt:lpstr>
      <vt:lpstr>Monte Carlo Localization</vt:lpstr>
      <vt:lpstr>Monte Carlo Localization</vt:lpstr>
      <vt:lpstr>Monte Carlo Localization</vt:lpstr>
      <vt:lpstr>Monte Carlo Localization</vt:lpstr>
      <vt:lpstr>Monte Carlo Localization</vt:lpstr>
      <vt:lpstr>Monte Carlo Localization</vt:lpstr>
      <vt:lpstr>Monte Carlo Localization</vt:lpstr>
      <vt:lpstr>Monte Carlo Localization</vt:lpstr>
      <vt:lpstr>Monte Carlo Localization</vt:lpstr>
      <vt:lpstr>Monte Carlo Localization:  Prediction phase </vt:lpstr>
      <vt:lpstr>Monte Carlo Localization: Prediction phase</vt:lpstr>
      <vt:lpstr>Monte Carlo Localization: Prediction phase</vt:lpstr>
      <vt:lpstr>Monte Carlo Localization: Prediction phase</vt:lpstr>
      <vt:lpstr>Monte Carlo Localization:  Correction phase</vt:lpstr>
      <vt:lpstr>Monte Carlo Localization: Correction phase</vt:lpstr>
      <vt:lpstr>Bayes’ Filters (update from last week)</vt:lpstr>
      <vt:lpstr>Monte Carlo Localization</vt:lpstr>
      <vt:lpstr>Map Approximation</vt:lpstr>
      <vt:lpstr>Map Approximation</vt:lpstr>
      <vt:lpstr>Map Approximation</vt:lpstr>
      <vt:lpstr>Monte Carlo Localization</vt:lpstr>
      <vt:lpstr>Monte Carlo Localization</vt:lpstr>
      <vt:lpstr>Monte Carlo Localization</vt:lpstr>
      <vt:lpstr>Monte Carlo Localization</vt:lpstr>
      <vt:lpstr>Summary</vt:lpstr>
    </vt:vector>
  </TitlesOfParts>
  <Company>De Montfort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CSCI2012 Introduction to Mobile Robots  Lecture 03-2</dc:title>
  <dc:creator>Jon Garibaldi</dc:creator>
  <cp:lastModifiedBy>Aboozar Taherkhani</cp:lastModifiedBy>
  <cp:revision>405</cp:revision>
  <cp:lastPrinted>2005-11-16T16:23:59Z</cp:lastPrinted>
  <dcterms:created xsi:type="dcterms:W3CDTF">2001-02-02T13:18:10Z</dcterms:created>
  <dcterms:modified xsi:type="dcterms:W3CDTF">2025-01-15T19:55:49Z</dcterms:modified>
</cp:coreProperties>
</file>