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55" r:id="rId4"/>
  </p:sldMasterIdLst>
  <p:notesMasterIdLst>
    <p:notesMasterId r:id="rId66"/>
  </p:notesMasterIdLst>
  <p:handoutMasterIdLst>
    <p:handoutMasterId r:id="rId67"/>
  </p:handoutMasterIdLst>
  <p:sldIdLst>
    <p:sldId id="426" r:id="rId5"/>
    <p:sldId id="367" r:id="rId6"/>
    <p:sldId id="368" r:id="rId7"/>
    <p:sldId id="369" r:id="rId8"/>
    <p:sldId id="371" r:id="rId9"/>
    <p:sldId id="374" r:id="rId10"/>
    <p:sldId id="375" r:id="rId11"/>
    <p:sldId id="370" r:id="rId12"/>
    <p:sldId id="376" r:id="rId13"/>
    <p:sldId id="377" r:id="rId14"/>
    <p:sldId id="379" r:id="rId15"/>
    <p:sldId id="380" r:id="rId16"/>
    <p:sldId id="378" r:id="rId17"/>
    <p:sldId id="381" r:id="rId18"/>
    <p:sldId id="382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383" r:id="rId27"/>
    <p:sldId id="384" r:id="rId28"/>
    <p:sldId id="386" r:id="rId29"/>
    <p:sldId id="372" r:id="rId30"/>
    <p:sldId id="373" r:id="rId31"/>
    <p:sldId id="387" r:id="rId32"/>
    <p:sldId id="388" r:id="rId33"/>
    <p:sldId id="390" r:id="rId34"/>
    <p:sldId id="389" r:id="rId35"/>
    <p:sldId id="391" r:id="rId36"/>
    <p:sldId id="392" r:id="rId37"/>
    <p:sldId id="393" r:id="rId38"/>
    <p:sldId id="395" r:id="rId39"/>
    <p:sldId id="394" r:id="rId40"/>
    <p:sldId id="396" r:id="rId41"/>
    <p:sldId id="397" r:id="rId42"/>
    <p:sldId id="365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12" r:id="rId51"/>
    <p:sldId id="416" r:id="rId52"/>
    <p:sldId id="417" r:id="rId53"/>
    <p:sldId id="418" r:id="rId54"/>
    <p:sldId id="419" r:id="rId55"/>
    <p:sldId id="420" r:id="rId56"/>
    <p:sldId id="421" r:id="rId57"/>
    <p:sldId id="413" r:id="rId58"/>
    <p:sldId id="414" r:id="rId59"/>
    <p:sldId id="415" r:id="rId60"/>
    <p:sldId id="424" r:id="rId61"/>
    <p:sldId id="425" r:id="rId62"/>
    <p:sldId id="422" r:id="rId63"/>
    <p:sldId id="423" r:id="rId64"/>
    <p:sldId id="366" r:id="rId65"/>
  </p:sldIdLst>
  <p:sldSz cx="9906000" cy="6858000" type="A4"/>
  <p:notesSz cx="6781800" cy="99187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Helvetica" panose="020B0604020202020204" pitchFamily="34" charset="0"/>
      <p:regular r:id="rId72"/>
      <p:bold r:id="rId73"/>
      <p:italic r:id="rId74"/>
      <p:boldItalic r:id="rId75"/>
    </p:embeddedFont>
    <p:embeddedFont>
      <p:font typeface="Lucida Sans Unicode" panose="020B0602030504020204" pitchFamily="34" charset="0"/>
      <p:regular r:id="rId76"/>
    </p:embeddedFont>
    <p:embeddedFont>
      <p:font typeface="Verdana" panose="020B0604030504040204" pitchFamily="34" charset="0"/>
      <p:regular r:id="rId77"/>
      <p:bold r:id="rId78"/>
      <p:italic r:id="rId79"/>
      <p:boldItalic r:id="rId80"/>
    </p:embeddedFont>
    <p:embeddedFont>
      <p:font typeface="Wingdings 2" panose="05020102010507070707" pitchFamily="18" charset="2"/>
      <p:regular r:id="rId81"/>
    </p:embeddedFont>
    <p:embeddedFont>
      <p:font typeface="Wingdings 3" panose="05040102010807070707" pitchFamily="18" charset="2"/>
      <p:regular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C83296"/>
    <a:srgbClr val="7F7F7F"/>
    <a:srgbClr val="03E92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0373" autoAdjust="0"/>
  </p:normalViewPr>
  <p:slideViewPr>
    <p:cSldViewPr>
      <p:cViewPr varScale="1">
        <p:scale>
          <a:sx n="80" d="100"/>
          <a:sy n="80" d="100"/>
        </p:scale>
        <p:origin x="1793" y="17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9.fntdata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notesMaster" Target="notesMasters/notesMaster1.xml"/><Relationship Id="rId8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ozar Taherkhani" userId="c2570633-3add-40a2-b63d-9e0537bf3dbc" providerId="ADAL" clId="{290FA9BC-FD8F-492C-94CD-E43D1756E673}"/>
    <pc:docChg chg="custSel modSld">
      <pc:chgData name="Aboozar Taherkhani" userId="c2570633-3add-40a2-b63d-9e0537bf3dbc" providerId="ADAL" clId="{290FA9BC-FD8F-492C-94CD-E43D1756E673}" dt="2025-01-20T20:04:18.494" v="78" actId="6549"/>
      <pc:docMkLst>
        <pc:docMk/>
      </pc:docMkLst>
      <pc:sldChg chg="modSp mod">
        <pc:chgData name="Aboozar Taherkhani" userId="c2570633-3add-40a2-b63d-9e0537bf3dbc" providerId="ADAL" clId="{290FA9BC-FD8F-492C-94CD-E43D1756E673}" dt="2025-01-20T20:04:18.494" v="78" actId="6549"/>
        <pc:sldMkLst>
          <pc:docMk/>
          <pc:sldMk cId="1141508951" sldId="366"/>
        </pc:sldMkLst>
        <pc:spChg chg="mod">
          <ac:chgData name="Aboozar Taherkhani" userId="c2570633-3add-40a2-b63d-9e0537bf3dbc" providerId="ADAL" clId="{290FA9BC-FD8F-492C-94CD-E43D1756E673}" dt="2025-01-20T20:04:02.153" v="43" actId="20577"/>
          <ac:spMkLst>
            <pc:docMk/>
            <pc:sldMk cId="1141508951" sldId="366"/>
            <ac:spMk id="6146" creationId="{00000000-0000-0000-0000-000000000000}"/>
          </ac:spMkLst>
        </pc:spChg>
        <pc:spChg chg="mod">
          <ac:chgData name="Aboozar Taherkhani" userId="c2570633-3add-40a2-b63d-9e0537bf3dbc" providerId="ADAL" clId="{290FA9BC-FD8F-492C-94CD-E43D1756E673}" dt="2025-01-20T20:04:18.494" v="78" actId="6549"/>
          <ac:spMkLst>
            <pc:docMk/>
            <pc:sldMk cId="1141508951" sldId="366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290FA9BC-FD8F-492C-94CD-E43D1756E673}" dt="2025-01-20T19:01:39.133" v="3" actId="20577"/>
        <pc:sldMkLst>
          <pc:docMk/>
          <pc:sldMk cId="0" sldId="371"/>
        </pc:sldMkLst>
        <pc:spChg chg="mod">
          <ac:chgData name="Aboozar Taherkhani" userId="c2570633-3add-40a2-b63d-9e0537bf3dbc" providerId="ADAL" clId="{290FA9BC-FD8F-492C-94CD-E43D1756E673}" dt="2025-01-20T19:01:39.133" v="3" actId="20577"/>
          <ac:spMkLst>
            <pc:docMk/>
            <pc:sldMk cId="0" sldId="371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290FA9BC-FD8F-492C-94CD-E43D1756E673}" dt="2025-01-20T19:22:55.522" v="5" actId="113"/>
        <pc:sldMkLst>
          <pc:docMk/>
          <pc:sldMk cId="0" sldId="380"/>
        </pc:sldMkLst>
        <pc:spChg chg="mod">
          <ac:chgData name="Aboozar Taherkhani" userId="c2570633-3add-40a2-b63d-9e0537bf3dbc" providerId="ADAL" clId="{290FA9BC-FD8F-492C-94CD-E43D1756E673}" dt="2025-01-20T19:22:55.522" v="5" actId="113"/>
          <ac:spMkLst>
            <pc:docMk/>
            <pc:sldMk cId="0" sldId="380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290FA9BC-FD8F-492C-94CD-E43D1756E673}" dt="2025-01-20T19:44:52.537" v="11" actId="20577"/>
        <pc:sldMkLst>
          <pc:docMk/>
          <pc:sldMk cId="0" sldId="409"/>
        </pc:sldMkLst>
        <pc:spChg chg="mod">
          <ac:chgData name="Aboozar Taherkhani" userId="c2570633-3add-40a2-b63d-9e0537bf3dbc" providerId="ADAL" clId="{290FA9BC-FD8F-492C-94CD-E43D1756E673}" dt="2025-01-20T19:44:52.537" v="11" actId="20577"/>
          <ac:spMkLst>
            <pc:docMk/>
            <pc:sldMk cId="0" sldId="409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290FA9BC-FD8F-492C-94CD-E43D1756E673}" dt="2025-01-20T19:44:44.653" v="9" actId="20577"/>
        <pc:sldMkLst>
          <pc:docMk/>
          <pc:sldMk cId="0" sldId="410"/>
        </pc:sldMkLst>
        <pc:spChg chg="mod">
          <ac:chgData name="Aboozar Taherkhani" userId="c2570633-3add-40a2-b63d-9e0537bf3dbc" providerId="ADAL" clId="{290FA9BC-FD8F-492C-94CD-E43D1756E673}" dt="2025-01-20T19:44:44.653" v="9" actId="20577"/>
          <ac:spMkLst>
            <pc:docMk/>
            <pc:sldMk cId="0" sldId="410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290FA9BC-FD8F-492C-94CD-E43D1756E673}" dt="2025-01-20T19:44:36.571" v="7" actId="20577"/>
        <pc:sldMkLst>
          <pc:docMk/>
          <pc:sldMk cId="0" sldId="411"/>
        </pc:sldMkLst>
        <pc:spChg chg="mod">
          <ac:chgData name="Aboozar Taherkhani" userId="c2570633-3add-40a2-b63d-9e0537bf3dbc" providerId="ADAL" clId="{290FA9BC-FD8F-492C-94CD-E43D1756E673}" dt="2025-01-20T19:44:36.571" v="7" actId="20577"/>
          <ac:spMkLst>
            <pc:docMk/>
            <pc:sldMk cId="0" sldId="411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290FA9BC-FD8F-492C-94CD-E43D1756E673}" dt="2025-01-20T19:54:40.694" v="33" actId="20577"/>
        <pc:sldMkLst>
          <pc:docMk/>
          <pc:sldMk cId="1141508951" sldId="412"/>
        </pc:sldMkLst>
        <pc:spChg chg="mod">
          <ac:chgData name="Aboozar Taherkhani" userId="c2570633-3add-40a2-b63d-9e0537bf3dbc" providerId="ADAL" clId="{290FA9BC-FD8F-492C-94CD-E43D1756E673}" dt="2025-01-20T19:54:40.694" v="33" actId="20577"/>
          <ac:spMkLst>
            <pc:docMk/>
            <pc:sldMk cId="1141508951" sldId="412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290FA9BC-FD8F-492C-94CD-E43D1756E673}" dt="2025-01-20T20:01:52.798" v="36" actId="6549"/>
        <pc:sldMkLst>
          <pc:docMk/>
          <pc:sldMk cId="1141508951" sldId="422"/>
        </pc:sldMkLst>
        <pc:spChg chg="mod">
          <ac:chgData name="Aboozar Taherkhani" userId="c2570633-3add-40a2-b63d-9e0537bf3dbc" providerId="ADAL" clId="{290FA9BC-FD8F-492C-94CD-E43D1756E673}" dt="2025-01-20T20:01:52.798" v="36" actId="6549"/>
          <ac:spMkLst>
            <pc:docMk/>
            <pc:sldMk cId="1141508951" sldId="422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290FA9BC-FD8F-492C-94CD-E43D1756E673}" dt="2025-01-20T18:48:58.104" v="0" actId="20577"/>
        <pc:sldMkLst>
          <pc:docMk/>
          <pc:sldMk cId="0" sldId="426"/>
        </pc:sldMkLst>
        <pc:spChg chg="mod">
          <ac:chgData name="Aboozar Taherkhani" userId="c2570633-3add-40a2-b63d-9e0537bf3dbc" providerId="ADAL" clId="{290FA9BC-FD8F-492C-94CD-E43D1756E673}" dt="2025-01-20T18:48:58.104" v="0" actId="20577"/>
          <ac:spMkLst>
            <pc:docMk/>
            <pc:sldMk cId="0" sldId="426"/>
            <ac:spMk id="30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7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1699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180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5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79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93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123436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93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966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89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0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67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427508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67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L-WgKMFuh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hilti-challenge.com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68769" y="1196752"/>
            <a:ext cx="8599875" cy="182976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2400" dirty="0"/>
              <a:t>Lesson 9– Path planning</a:t>
            </a:r>
            <a:br>
              <a:rPr lang="en-GB" sz="2400" dirty="0"/>
            </a:b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Intelligent Mobile Robotics 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68E6268-AD18-4ACD-812D-5E59948A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0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Variant of best first</a:t>
            </a:r>
          </a:p>
          <a:p>
            <a:r>
              <a:rPr lang="en-GB" dirty="0"/>
              <a:t>Guaranteed to find the </a:t>
            </a:r>
            <a:r>
              <a:rPr lang="en-GB" b="1" dirty="0"/>
              <a:t>shortest path </a:t>
            </a:r>
            <a:r>
              <a:rPr lang="en-GB" dirty="0"/>
              <a:t>when:</a:t>
            </a:r>
          </a:p>
          <a:p>
            <a:pPr lvl="1"/>
            <a:r>
              <a:rPr lang="en-GB" dirty="0"/>
              <a:t>The quality measure works on </a:t>
            </a:r>
            <a:r>
              <a:rPr lang="en-GB" b="1" dirty="0"/>
              <a:t>partial paths</a:t>
            </a:r>
          </a:p>
          <a:p>
            <a:pPr lvl="1"/>
            <a:r>
              <a:rPr lang="en-GB" dirty="0"/>
              <a:t>The newest node is added to the head of the list and the list is reordered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A* Search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700809"/>
            <a:ext cx="4600576" cy="465715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b="1" dirty="0">
                <a:latin typeface="+mj-lt"/>
              </a:rPr>
              <a:t>Start</a:t>
            </a:r>
            <a:r>
              <a:rPr lang="en-US" sz="2400" dirty="0">
                <a:latin typeface="+mj-lt"/>
              </a:rPr>
              <a:t> in the red node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b="1" dirty="0">
                <a:latin typeface="+mj-lt"/>
              </a:rPr>
              <a:t>Goal</a:t>
            </a:r>
            <a:r>
              <a:rPr lang="en-US" sz="2400" dirty="0">
                <a:latin typeface="+mj-lt"/>
              </a:rPr>
              <a:t> is the green node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Blue nodes are walls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Number of nodes = w X h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b="1" dirty="0">
                <a:latin typeface="+mj-lt"/>
              </a:rPr>
              <a:t>Open and closed list </a:t>
            </a:r>
            <a:r>
              <a:rPr lang="en-US" sz="2400" dirty="0">
                <a:latin typeface="+mj-lt"/>
              </a:rPr>
              <a:t>of nodes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Each node is given an F,G and H score</a:t>
            </a: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A*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4438" y="1697707"/>
            <a:ext cx="4448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700808"/>
            <a:ext cx="8915400" cy="442279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Scoring the node:</a:t>
            </a: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G Score </a:t>
            </a: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Think of geographical score</a:t>
            </a: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The distance it has taken to get </a:t>
            </a:r>
            <a:r>
              <a:rPr lang="en-GB" b="1" dirty="0">
                <a:latin typeface="+mj-lt"/>
              </a:rPr>
              <a:t>from the starting node </a:t>
            </a:r>
            <a:r>
              <a:rPr lang="en-GB" dirty="0">
                <a:latin typeface="+mj-lt"/>
              </a:rPr>
              <a:t>to the current node</a:t>
            </a: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H Score</a:t>
            </a: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Think of heuristic score</a:t>
            </a: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The estimated distance from the current node </a:t>
            </a:r>
            <a:r>
              <a:rPr lang="en-GB" b="1" dirty="0">
                <a:latin typeface="+mj-lt"/>
              </a:rPr>
              <a:t>to the goal </a:t>
            </a:r>
            <a:r>
              <a:rPr lang="en-GB" dirty="0">
                <a:latin typeface="+mj-lt"/>
              </a:rPr>
              <a:t>node</a:t>
            </a: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We’ll use Euclidean distance</a:t>
            </a: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F Score</a:t>
            </a: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Think of final score</a:t>
            </a: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F = G + H</a:t>
            </a: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A*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95216" y="1935163"/>
            <a:ext cx="9953660" cy="4922837"/>
          </a:xfrm>
        </p:spPr>
        <p:txBody>
          <a:bodyPr>
            <a:normAutofit fontScale="400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create the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open list</a:t>
            </a:r>
            <a:r>
              <a:rPr lang="en-GB" sz="3300" dirty="0">
                <a:latin typeface="Courier New" pitchFamily="49" charset="0"/>
                <a:cs typeface="Courier New" pitchFamily="49" charset="0"/>
              </a:rPr>
              <a:t> of nodes, initially containing only our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starting node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create the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closed list </a:t>
            </a:r>
            <a:r>
              <a:rPr lang="en-GB" sz="3300" dirty="0">
                <a:latin typeface="Courier New" pitchFamily="49" charset="0"/>
                <a:cs typeface="Courier New" pitchFamily="49" charset="0"/>
              </a:rPr>
              <a:t>of nodes, initially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empty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while (we have not reached our goal)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consider the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best node in the open </a:t>
            </a:r>
            <a:r>
              <a:rPr lang="en-GB" sz="3300" dirty="0">
                <a:latin typeface="Courier New" pitchFamily="49" charset="0"/>
                <a:cs typeface="Courier New" pitchFamily="49" charset="0"/>
              </a:rPr>
              <a:t>list (the node with the lowest f value)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if (this node is the goal)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then we're done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else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move the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current node to the closed list </a:t>
            </a:r>
            <a:r>
              <a:rPr lang="en-GB" sz="3300" dirty="0">
                <a:latin typeface="Courier New" pitchFamily="49" charset="0"/>
                <a:cs typeface="Courier New" pitchFamily="49" charset="0"/>
              </a:rPr>
              <a:t>and consider all of its neighbours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for (each neighbour)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if (this neighbour is in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the closed list </a:t>
            </a:r>
            <a:r>
              <a:rPr lang="en-GB" sz="3300" dirty="0">
                <a:latin typeface="Courier New" pitchFamily="49" charset="0"/>
                <a:cs typeface="Courier New" pitchFamily="49" charset="0"/>
              </a:rPr>
              <a:t>and our current g value is lower)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    update the neighbour with the new, lower, g value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    change the neighbour's parent to our current node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else if (this neighbour is in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the open list </a:t>
            </a:r>
            <a:r>
              <a:rPr lang="en-GB" sz="3300" dirty="0">
                <a:latin typeface="Courier New" pitchFamily="49" charset="0"/>
                <a:cs typeface="Courier New" pitchFamily="49" charset="0"/>
              </a:rPr>
              <a:t>and our current g value is lower)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    update the neighbour with the new, lower, g value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    change the neighbour's parent to our current node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else this neighbour is </a:t>
            </a:r>
            <a:r>
              <a:rPr lang="en-GB" sz="3300" b="1" dirty="0">
                <a:latin typeface="Courier New" pitchFamily="49" charset="0"/>
                <a:cs typeface="Courier New" pitchFamily="49" charset="0"/>
              </a:rPr>
              <a:t>not in either the </a:t>
            </a:r>
            <a:r>
              <a:rPr lang="en-GB" sz="3300" dirty="0">
                <a:latin typeface="Courier New" pitchFamily="49" charset="0"/>
                <a:cs typeface="Courier New" pitchFamily="49" charset="0"/>
              </a:rPr>
              <a:t>open or closed list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    add the neighbour to the open list and set its g value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    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r>
              <a:rPr lang="en-GB" sz="3300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3300" dirty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A* Pseudo Code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3493" y="2285992"/>
            <a:ext cx="44672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2006601"/>
            <a:ext cx="4600576" cy="442279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Run until goal node is found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Reconstruct path using record of parent nodes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A* (A star)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2006601"/>
            <a:ext cx="4600576" cy="442279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Run until goal node is found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j-lt"/>
              </a:rPr>
              <a:t>Reconstruct path using record of parent nodes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j-lt"/>
            </a:endParaRPr>
          </a:p>
          <a:p>
            <a:pPr marL="641033" lvl="1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915670" lvl="2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A* (A star)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3493" y="2285992"/>
            <a:ext cx="44672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2F451-71B4-4636-B05A-CEC5783F0277}"/>
              </a:ext>
            </a:extLst>
          </p:cNvPr>
          <p:cNvSpPr txBox="1"/>
          <p:nvPr/>
        </p:nvSpPr>
        <p:spPr>
          <a:xfrm>
            <a:off x="1136576" y="6197753"/>
            <a:ext cx="7128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A* </a:t>
            </a:r>
            <a:r>
              <a:rPr lang="en-GB" dirty="0" err="1"/>
              <a:t>pathplaning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https://www.youtube.com/watch?v=-L-WgKMFuhE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BFS (Breadth First Search) alternative to A*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BFS search from </a:t>
            </a:r>
            <a:r>
              <a:rPr lang="en-GB" sz="2800" b="1" dirty="0">
                <a:latin typeface="+mj-lt"/>
              </a:rPr>
              <a:t>goal to start </a:t>
            </a:r>
            <a:r>
              <a:rPr lang="en-GB" sz="2800" dirty="0">
                <a:latin typeface="+mj-lt"/>
              </a:rPr>
              <a:t>node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Only based on geographical score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Move to the </a:t>
            </a:r>
            <a:r>
              <a:rPr lang="en-GB" sz="2800" b="1" dirty="0">
                <a:latin typeface="+mj-lt"/>
              </a:rPr>
              <a:t>(unvisited) adjacent </a:t>
            </a:r>
            <a:r>
              <a:rPr lang="en-GB" sz="2800" dirty="0">
                <a:latin typeface="+mj-lt"/>
              </a:rPr>
              <a:t>node with the lowest score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If you have a choice, </a:t>
            </a:r>
            <a:r>
              <a:rPr lang="en-GB" sz="2800" b="1" dirty="0">
                <a:latin typeface="+mj-lt"/>
              </a:rPr>
              <a:t>take the node which requires the least turning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Wavefront Path planning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7257256" y="2492896"/>
            <a:ext cx="57606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16200000">
            <a:off x="4268924" y="3392996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200000">
            <a:off x="3764868" y="3465004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16200000">
            <a:off x="5493060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16200000">
            <a:off x="2540732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008784" y="270892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008784" y="414908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32720" y="2204864"/>
            <a:ext cx="590465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 rot="5400000">
            <a:off x="7473280" y="249289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 rot="5400000">
            <a:off x="6105128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5400000">
            <a:off x="1384412" y="4981364"/>
            <a:ext cx="1376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 rot="10800000">
            <a:off x="1856656" y="5085184"/>
            <a:ext cx="532859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5400000">
            <a:off x="-375592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BFS path planning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Wavefront</a:t>
            </a:r>
            <a:r>
              <a:rPr lang="en-GB" dirty="0"/>
              <a:t> </a:t>
            </a:r>
            <a:r>
              <a:rPr lang="en-GB" dirty="0" err="1"/>
              <a:t>Pathplanning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780928"/>
            <a:ext cx="7116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80592" y="2204864"/>
          <a:ext cx="7056780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257256" y="630932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12640" y="184482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7257256" y="2492896"/>
            <a:ext cx="57606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16200000">
            <a:off x="4268924" y="3392996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200000">
            <a:off x="3764868" y="3465004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16200000">
            <a:off x="5493060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16200000">
            <a:off x="2540732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008784" y="270892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008784" y="414908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32720" y="2204864"/>
            <a:ext cx="590465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 rot="5400000">
            <a:off x="7473280" y="249289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 rot="5400000">
            <a:off x="6105128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5400000">
            <a:off x="1384412" y="4981364"/>
            <a:ext cx="1376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 rot="10800000">
            <a:off x="1856656" y="5085184"/>
            <a:ext cx="532859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5400000">
            <a:off x="-375592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 err="1">
                <a:latin typeface="+mj-lt"/>
              </a:rPr>
              <a:t>BFSpathplanning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Wavefront</a:t>
            </a:r>
            <a:r>
              <a:rPr lang="en-GB" dirty="0"/>
              <a:t> </a:t>
            </a:r>
            <a:r>
              <a:rPr lang="en-GB" dirty="0" err="1"/>
              <a:t>Pathplanning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780928"/>
            <a:ext cx="7116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80592" y="2204864"/>
          <a:ext cx="7056780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 rot="5400000" flipH="1" flipV="1">
            <a:off x="1212776" y="3424808"/>
            <a:ext cx="1872208" cy="8384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7257256" y="2492896"/>
            <a:ext cx="57606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16200000">
            <a:off x="4268924" y="3392996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200000">
            <a:off x="3764868" y="3465004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16200000">
            <a:off x="5493060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16200000">
            <a:off x="2540732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008784" y="270892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008784" y="414908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32720" y="2204864"/>
            <a:ext cx="590465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 rot="5400000">
            <a:off x="7473280" y="249289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 rot="5400000">
            <a:off x="6105128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5400000">
            <a:off x="1384412" y="4981364"/>
            <a:ext cx="1376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 rot="10800000">
            <a:off x="1856656" y="5085184"/>
            <a:ext cx="532859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5400000">
            <a:off x="-375592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 err="1">
                <a:latin typeface="+mj-lt"/>
              </a:rPr>
              <a:t>BFSpathplanning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Wavefront</a:t>
            </a:r>
            <a:r>
              <a:rPr lang="en-GB" dirty="0"/>
              <a:t> </a:t>
            </a:r>
            <a:r>
              <a:rPr lang="en-GB" dirty="0" err="1"/>
              <a:t>Pathplanning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780928"/>
            <a:ext cx="7116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80592" y="2204864"/>
          <a:ext cx="7056780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 rot="5400000" flipH="1" flipV="1">
            <a:off x="1212776" y="3424808"/>
            <a:ext cx="1872208" cy="8384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144688" y="4365104"/>
            <a:ext cx="576064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Different path Planning algorithms: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Graph based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Topological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/>
              <a:t>G.A.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/>
              <a:t>They all need some form of </a:t>
            </a:r>
            <a:r>
              <a:rPr lang="en-US" sz="2800" b="1" dirty="0"/>
              <a:t>configuration space </a:t>
            </a:r>
            <a:r>
              <a:rPr lang="en-US" sz="2800" dirty="0"/>
              <a:t>or </a:t>
            </a:r>
            <a:r>
              <a:rPr lang="en-US" sz="2800" dirty="0" err="1"/>
              <a:t>CSpace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Pathplanning</a:t>
            </a:r>
            <a:endParaRPr lang="en-GB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7257256" y="2492896"/>
            <a:ext cx="57606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16200000">
            <a:off x="4268924" y="3392996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200000">
            <a:off x="3764868" y="3465004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16200000">
            <a:off x="5493060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16200000">
            <a:off x="2540732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008784" y="270892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008784" y="414908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32720" y="2204864"/>
            <a:ext cx="590465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 rot="5400000">
            <a:off x="7473280" y="249289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 rot="5400000">
            <a:off x="6105128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5400000">
            <a:off x="1384412" y="4981364"/>
            <a:ext cx="1376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 rot="10800000">
            <a:off x="1856656" y="5085184"/>
            <a:ext cx="532859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5400000">
            <a:off x="-375592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BFS path planning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Wavefront</a:t>
            </a:r>
            <a:r>
              <a:rPr lang="en-GB" dirty="0"/>
              <a:t> </a:t>
            </a:r>
            <a:r>
              <a:rPr lang="en-GB" dirty="0" err="1"/>
              <a:t>Pathplanning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780928"/>
            <a:ext cx="7116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80592" y="2204864"/>
          <a:ext cx="7056780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 rot="5400000" flipH="1" flipV="1">
            <a:off x="1212776" y="3424808"/>
            <a:ext cx="1872208" cy="8384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144688" y="4365104"/>
            <a:ext cx="648072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2540732" y="4617132"/>
            <a:ext cx="504056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7257256" y="2492896"/>
            <a:ext cx="57606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16200000">
            <a:off x="4268924" y="3392996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200000">
            <a:off x="3764868" y="3465004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16200000">
            <a:off x="5493060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16200000">
            <a:off x="2540732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008784" y="270892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008784" y="414908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32720" y="2204864"/>
            <a:ext cx="590465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 rot="5400000">
            <a:off x="7473280" y="249289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 rot="5400000">
            <a:off x="6105128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5400000">
            <a:off x="1384412" y="4981364"/>
            <a:ext cx="1376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 rot="10800000">
            <a:off x="1856656" y="5085184"/>
            <a:ext cx="532859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5400000">
            <a:off x="-375592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BFS path planning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Wavefront</a:t>
            </a:r>
            <a:r>
              <a:rPr lang="en-GB" dirty="0"/>
              <a:t> </a:t>
            </a:r>
            <a:r>
              <a:rPr lang="en-GB" dirty="0" err="1"/>
              <a:t>Pathplanning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780928"/>
            <a:ext cx="7116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80592" y="2204864"/>
          <a:ext cx="7056780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 rot="5400000" flipH="1" flipV="1">
            <a:off x="1212776" y="3424808"/>
            <a:ext cx="1872208" cy="8384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144688" y="4365104"/>
            <a:ext cx="648072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2540732" y="4617132"/>
            <a:ext cx="504056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792760" y="4869160"/>
            <a:ext cx="4680520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7257256" y="2492896"/>
            <a:ext cx="57606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16200000">
            <a:off x="4268924" y="3392996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200000">
            <a:off x="3764868" y="3465004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16200000">
            <a:off x="5493060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16200000">
            <a:off x="2540732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008784" y="270892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008784" y="414908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32720" y="2204864"/>
            <a:ext cx="590465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 rot="5400000">
            <a:off x="7473280" y="249289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 rot="5400000">
            <a:off x="6105128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5400000">
            <a:off x="1384412" y="4981364"/>
            <a:ext cx="1376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 rot="10800000">
            <a:off x="1856656" y="5085184"/>
            <a:ext cx="532859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5400000">
            <a:off x="-375592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BFS path planning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Wavefront</a:t>
            </a:r>
            <a:r>
              <a:rPr lang="en-GB" dirty="0"/>
              <a:t> </a:t>
            </a:r>
            <a:r>
              <a:rPr lang="en-GB" dirty="0" err="1"/>
              <a:t>Pathplanning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780928"/>
            <a:ext cx="7116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80592" y="2204864"/>
          <a:ext cx="7056780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 rot="5400000" flipH="1" flipV="1">
            <a:off x="1212776" y="3424808"/>
            <a:ext cx="1872208" cy="8384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144688" y="4365104"/>
            <a:ext cx="648072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2540732" y="4617132"/>
            <a:ext cx="504056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792760" y="4869160"/>
            <a:ext cx="4680520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6969224" y="5373216"/>
            <a:ext cx="1008112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rot="10800000">
            <a:off x="372886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405290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34" idx="2"/>
          </p:cNvCxnSpPr>
          <p:nvPr/>
        </p:nvCxnSpPr>
        <p:spPr>
          <a:xfrm rot="10800000">
            <a:off x="516902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6" idx="0"/>
          </p:cNvCxnSpPr>
          <p:nvPr/>
        </p:nvCxnSpPr>
        <p:spPr>
          <a:xfrm rot="5400000">
            <a:off x="549306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329264" y="1988840"/>
            <a:ext cx="1152128" cy="1152128"/>
            <a:chOff x="7329264" y="1988840"/>
            <a:chExt cx="1152128" cy="1152128"/>
          </a:xfrm>
        </p:grpSpPr>
        <p:sp>
          <p:nvSpPr>
            <p:cNvPr id="75" name="Oval 74"/>
            <p:cNvSpPr/>
            <p:nvPr/>
          </p:nvSpPr>
          <p:spPr>
            <a:xfrm>
              <a:off x="7401272" y="2132856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29264" y="1988840"/>
              <a:ext cx="1152128" cy="36004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93360" y="2132856"/>
              <a:ext cx="288032" cy="1008112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meadow map: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Meadow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12640" y="2348880"/>
            <a:ext cx="13681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1244588" y="2816932"/>
            <a:ext cx="230425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2640" y="4653136"/>
            <a:ext cx="136815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288704" y="4653136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288704" y="4653136"/>
            <a:ext cx="79208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V="1">
            <a:off x="2828764" y="4905164"/>
            <a:ext cx="5760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2936776" y="4797152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V="1">
            <a:off x="6357156" y="4689140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3080792" y="4653136"/>
            <a:ext cx="381642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>
            <a:off x="6393160" y="4653136"/>
            <a:ext cx="158417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637076" y="3609020"/>
            <a:ext cx="3096344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6393160" y="2564904"/>
            <a:ext cx="9361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2504728" y="2564904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meadow map: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Divides the map into </a:t>
            </a:r>
            <a:r>
              <a:rPr lang="en-US" sz="2400" b="1" dirty="0">
                <a:latin typeface="+mj-lt"/>
              </a:rPr>
              <a:t>convex polygons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Interior of each polygon represents a “</a:t>
            </a:r>
            <a:r>
              <a:rPr lang="en-US" sz="2400" b="1" dirty="0">
                <a:latin typeface="+mj-lt"/>
              </a:rPr>
              <a:t>safe zone</a:t>
            </a:r>
            <a:r>
              <a:rPr lang="en-US" sz="2400" dirty="0">
                <a:latin typeface="+mj-lt"/>
              </a:rPr>
              <a:t>”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b="1" dirty="0">
                <a:latin typeface="+mj-lt"/>
              </a:rPr>
              <a:t>Robot can move </a:t>
            </a:r>
            <a:r>
              <a:rPr lang="en-US" sz="2400" dirty="0">
                <a:latin typeface="+mj-lt"/>
              </a:rPr>
              <a:t>anywhere </a:t>
            </a:r>
            <a:r>
              <a:rPr lang="en-US" sz="2400" b="1" dirty="0">
                <a:latin typeface="+mj-lt"/>
              </a:rPr>
              <a:t>inside these polygons</a:t>
            </a:r>
            <a:endParaRPr lang="en-US" sz="2400" b="1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Meadow Maps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rot="10800000">
            <a:off x="372886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405290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34" idx="2"/>
          </p:cNvCxnSpPr>
          <p:nvPr/>
        </p:nvCxnSpPr>
        <p:spPr>
          <a:xfrm rot="10800000">
            <a:off x="516902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6" idx="0"/>
          </p:cNvCxnSpPr>
          <p:nvPr/>
        </p:nvCxnSpPr>
        <p:spPr>
          <a:xfrm rot="5400000">
            <a:off x="549306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329264" y="1988840"/>
            <a:ext cx="1152128" cy="1152128"/>
            <a:chOff x="7329264" y="1988840"/>
            <a:chExt cx="1152128" cy="1152128"/>
          </a:xfrm>
        </p:grpSpPr>
        <p:sp>
          <p:nvSpPr>
            <p:cNvPr id="75" name="Oval 74"/>
            <p:cNvSpPr/>
            <p:nvPr/>
          </p:nvSpPr>
          <p:spPr>
            <a:xfrm>
              <a:off x="7401272" y="2132856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29264" y="1988840"/>
              <a:ext cx="1152128" cy="36004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93360" y="2132856"/>
              <a:ext cx="288032" cy="1008112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238025"/>
            <a:ext cx="8915400" cy="452596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Place a vertex half way along every shared edge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Meadow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12640" y="2348880"/>
            <a:ext cx="13681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1244588" y="2816932"/>
            <a:ext cx="230425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2640" y="4653136"/>
            <a:ext cx="136815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288704" y="4653136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288704" y="4653136"/>
            <a:ext cx="79208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V="1">
            <a:off x="2828764" y="4905164"/>
            <a:ext cx="5760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2936776" y="4797152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V="1">
            <a:off x="6357156" y="4689140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3080792" y="4653136"/>
            <a:ext cx="381642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>
            <a:off x="6393160" y="4653136"/>
            <a:ext cx="158417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637076" y="3609020"/>
            <a:ext cx="3096344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6393160" y="2564904"/>
            <a:ext cx="9361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2504728" y="2564904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572544" y="4725144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576736" y="4725144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648744" y="4941168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148608" y="4941168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24808" y="4941168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804792" y="4941168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604992" y="4941168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109048" y="5229200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185248" y="4365104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97216" y="2708920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457056" y="2861320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457056" y="3140968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012704" y="3140968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016896" y="2852936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504728" y="2636912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792760" y="2708920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00536" y="3645024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rot="10800000">
            <a:off x="372886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405290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34" idx="2"/>
          </p:cNvCxnSpPr>
          <p:nvPr/>
        </p:nvCxnSpPr>
        <p:spPr>
          <a:xfrm rot="10800000">
            <a:off x="516902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6" idx="0"/>
          </p:cNvCxnSpPr>
          <p:nvPr/>
        </p:nvCxnSpPr>
        <p:spPr>
          <a:xfrm rot="5400000">
            <a:off x="549306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329264" y="1988840"/>
            <a:ext cx="1152128" cy="1152128"/>
            <a:chOff x="7329264" y="1988840"/>
            <a:chExt cx="1152128" cy="1152128"/>
          </a:xfrm>
        </p:grpSpPr>
        <p:sp>
          <p:nvSpPr>
            <p:cNvPr id="75" name="Oval 74"/>
            <p:cNvSpPr/>
            <p:nvPr/>
          </p:nvSpPr>
          <p:spPr>
            <a:xfrm>
              <a:off x="7401272" y="2132856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29264" y="1988840"/>
              <a:ext cx="1152128" cy="36004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93360" y="2132856"/>
              <a:ext cx="288032" cy="1008112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meadow map, topological planning: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Meadow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12640" y="2348880"/>
            <a:ext cx="13681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1244588" y="2816932"/>
            <a:ext cx="230425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2640" y="4653136"/>
            <a:ext cx="136815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288704" y="4653136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288704" y="4653136"/>
            <a:ext cx="79208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V="1">
            <a:off x="2828764" y="4905164"/>
            <a:ext cx="5760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2936776" y="4797152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V="1">
            <a:off x="6357156" y="4689140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3080792" y="4653136"/>
            <a:ext cx="381642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>
            <a:off x="6393160" y="4653136"/>
            <a:ext cx="158417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637076" y="3609020"/>
            <a:ext cx="3096344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6393160" y="2564904"/>
            <a:ext cx="9361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2504728" y="2564904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0"/>
          </p:cNvCxnSpPr>
          <p:nvPr/>
        </p:nvCxnSpPr>
        <p:spPr>
          <a:xfrm rot="16200000" flipV="1">
            <a:off x="7039136" y="5447320"/>
            <a:ext cx="576064" cy="28384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6609184" y="4941168"/>
            <a:ext cx="571872" cy="36004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>
            <a:off x="4808984" y="4941168"/>
            <a:ext cx="1796008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>
            <a:off x="3224808" y="4941168"/>
            <a:ext cx="16519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3150704" y="4943264"/>
            <a:ext cx="72008" cy="67816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0800000">
            <a:off x="2720752" y="4941168"/>
            <a:ext cx="427856" cy="7200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V="1">
            <a:off x="2538636" y="4763244"/>
            <a:ext cx="216024" cy="139824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572544" y="4725144"/>
            <a:ext cx="419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V="1">
            <a:off x="1818556" y="3971156"/>
            <a:ext cx="1296144" cy="21183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2178596" y="2386980"/>
            <a:ext cx="288032" cy="21183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2000672" y="2996952"/>
            <a:ext cx="792088" cy="7200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rot="10800000">
            <a:off x="372886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405290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34" idx="2"/>
          </p:cNvCxnSpPr>
          <p:nvPr/>
        </p:nvCxnSpPr>
        <p:spPr>
          <a:xfrm rot="10800000">
            <a:off x="516902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6" idx="0"/>
          </p:cNvCxnSpPr>
          <p:nvPr/>
        </p:nvCxnSpPr>
        <p:spPr>
          <a:xfrm rot="5400000">
            <a:off x="549306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329264" y="1988840"/>
            <a:ext cx="1152128" cy="1152128"/>
            <a:chOff x="7329264" y="1988840"/>
            <a:chExt cx="1152128" cy="1152128"/>
          </a:xfrm>
        </p:grpSpPr>
        <p:sp>
          <p:nvSpPr>
            <p:cNvPr id="75" name="Oval 74"/>
            <p:cNvSpPr/>
            <p:nvPr/>
          </p:nvSpPr>
          <p:spPr>
            <a:xfrm>
              <a:off x="7401272" y="2132856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29264" y="1988840"/>
              <a:ext cx="1152128" cy="36004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93360" y="2132856"/>
              <a:ext cx="288032" cy="1008112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meadow map, topological planning: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Meadow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12640" y="2348880"/>
            <a:ext cx="13681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1244588" y="2816932"/>
            <a:ext cx="230425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2640" y="4653136"/>
            <a:ext cx="136815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288704" y="4653136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288704" y="4653136"/>
            <a:ext cx="79208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V="1">
            <a:off x="2828764" y="4905164"/>
            <a:ext cx="5760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2936776" y="4797152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V="1">
            <a:off x="6357156" y="4689140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3080792" y="4653136"/>
            <a:ext cx="381642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>
            <a:off x="6393160" y="4653136"/>
            <a:ext cx="158417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637076" y="3609020"/>
            <a:ext cx="3096344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6393160" y="2564904"/>
            <a:ext cx="9361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2504728" y="2564904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0"/>
          </p:cNvCxnSpPr>
          <p:nvPr/>
        </p:nvCxnSpPr>
        <p:spPr>
          <a:xfrm rot="16200000" flipV="1">
            <a:off x="7039136" y="5447320"/>
            <a:ext cx="576064" cy="28384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6609184" y="4941168"/>
            <a:ext cx="571872" cy="36004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>
            <a:off x="2576736" y="4725144"/>
            <a:ext cx="4028256" cy="216024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1246683" y="3395092"/>
            <a:ext cx="2304256" cy="35584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Example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16200000" flipV="1">
            <a:off x="1532620" y="2384884"/>
            <a:ext cx="792088" cy="72008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1496616" y="4365104"/>
            <a:ext cx="792088" cy="576064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2072680" y="4869160"/>
            <a:ext cx="648072" cy="504056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792760" y="5517232"/>
            <a:ext cx="576064" cy="28803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040596" y="5197388"/>
            <a:ext cx="368424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588768" y="5665440"/>
            <a:ext cx="368424" cy="216024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588768" y="5305400"/>
            <a:ext cx="584448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677000" y="5233392"/>
            <a:ext cx="728464" cy="72008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289068" y="5125380"/>
            <a:ext cx="224408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6640996" y="4189276"/>
            <a:ext cx="1448544" cy="72008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6821016" y="3001144"/>
            <a:ext cx="656456" cy="36004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29064" y="3933056"/>
            <a:ext cx="648072" cy="51244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88904" y="3933056"/>
            <a:ext cx="648072" cy="51244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940696" y="3793232"/>
            <a:ext cx="296416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380856" y="3793232"/>
            <a:ext cx="296416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385048" y="3212976"/>
            <a:ext cx="576064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3656857" y="3212976"/>
            <a:ext cx="576063" cy="1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676636" y="375303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2216696" y="4437112"/>
            <a:ext cx="5760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20752" y="4869160"/>
            <a:ext cx="50405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3116796" y="5481228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224808" y="5013176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80992" y="5013176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4808984" y="5661248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401272" y="5229200"/>
            <a:ext cx="79208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4736976" y="3933056"/>
            <a:ext cx="79208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3296816" y="3933056"/>
            <a:ext cx="79208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0800000">
            <a:off x="3296816" y="2996952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4088904" y="2996952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5529064" y="2996952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4736976" y="2996952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2300140" y="2718066"/>
            <a:ext cx="1632580" cy="392779"/>
          </a:xfrm>
          <a:custGeom>
            <a:avLst/>
            <a:gdLst>
              <a:gd name="connsiteX0" fmla="*/ 0 w 1632580"/>
              <a:gd name="connsiteY0" fmla="*/ 392779 h 392779"/>
              <a:gd name="connsiteX1" fmla="*/ 28281 w 1632580"/>
              <a:gd name="connsiteY1" fmla="*/ 364499 h 392779"/>
              <a:gd name="connsiteX2" fmla="*/ 47134 w 1632580"/>
              <a:gd name="connsiteY2" fmla="*/ 336219 h 392779"/>
              <a:gd name="connsiteX3" fmla="*/ 103695 w 1632580"/>
              <a:gd name="connsiteY3" fmla="*/ 317365 h 392779"/>
              <a:gd name="connsiteX4" fmla="*/ 188536 w 1632580"/>
              <a:gd name="connsiteY4" fmla="*/ 260804 h 392779"/>
              <a:gd name="connsiteX5" fmla="*/ 245097 w 1632580"/>
              <a:gd name="connsiteY5" fmla="*/ 223097 h 392779"/>
              <a:gd name="connsiteX6" fmla="*/ 273378 w 1632580"/>
              <a:gd name="connsiteY6" fmla="*/ 204243 h 392779"/>
              <a:gd name="connsiteX7" fmla="*/ 292231 w 1632580"/>
              <a:gd name="connsiteY7" fmla="*/ 175963 h 392779"/>
              <a:gd name="connsiteX8" fmla="*/ 358219 w 1632580"/>
              <a:gd name="connsiteY8" fmla="*/ 157109 h 392779"/>
              <a:gd name="connsiteX9" fmla="*/ 386499 w 1632580"/>
              <a:gd name="connsiteY9" fmla="*/ 147682 h 392779"/>
              <a:gd name="connsiteX10" fmla="*/ 452487 w 1632580"/>
              <a:gd name="connsiteY10" fmla="*/ 128829 h 392779"/>
              <a:gd name="connsiteX11" fmla="*/ 518474 w 1632580"/>
              <a:gd name="connsiteY11" fmla="*/ 100548 h 392779"/>
              <a:gd name="connsiteX12" fmla="*/ 641023 w 1632580"/>
              <a:gd name="connsiteY12" fmla="*/ 72268 h 392779"/>
              <a:gd name="connsiteX13" fmla="*/ 669303 w 1632580"/>
              <a:gd name="connsiteY13" fmla="*/ 62841 h 392779"/>
              <a:gd name="connsiteX14" fmla="*/ 857839 w 1632580"/>
              <a:gd name="connsiteY14" fmla="*/ 43988 h 392779"/>
              <a:gd name="connsiteX15" fmla="*/ 970961 w 1632580"/>
              <a:gd name="connsiteY15" fmla="*/ 34561 h 392779"/>
              <a:gd name="connsiteX16" fmla="*/ 1423448 w 1632580"/>
              <a:gd name="connsiteY16" fmla="*/ 34561 h 392779"/>
              <a:gd name="connsiteX17" fmla="*/ 1498862 w 1632580"/>
              <a:gd name="connsiteY17" fmla="*/ 53414 h 392779"/>
              <a:gd name="connsiteX18" fmla="*/ 1527142 w 1632580"/>
              <a:gd name="connsiteY18" fmla="*/ 62841 h 392779"/>
              <a:gd name="connsiteX19" fmla="*/ 1555423 w 1632580"/>
              <a:gd name="connsiteY19" fmla="*/ 81695 h 392779"/>
              <a:gd name="connsiteX20" fmla="*/ 1583703 w 1632580"/>
              <a:gd name="connsiteY20" fmla="*/ 138256 h 392779"/>
              <a:gd name="connsiteX21" fmla="*/ 1602557 w 1632580"/>
              <a:gd name="connsiteY21" fmla="*/ 166536 h 392779"/>
              <a:gd name="connsiteX22" fmla="*/ 1611984 w 1632580"/>
              <a:gd name="connsiteY22" fmla="*/ 194816 h 392779"/>
              <a:gd name="connsiteX23" fmla="*/ 1630837 w 1632580"/>
              <a:gd name="connsiteY23" fmla="*/ 232524 h 39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32580" h="392779">
                <a:moveTo>
                  <a:pt x="0" y="392779"/>
                </a:moveTo>
                <a:cubicBezTo>
                  <a:pt x="9427" y="383352"/>
                  <a:pt x="19746" y="374741"/>
                  <a:pt x="28281" y="364499"/>
                </a:cubicBezTo>
                <a:cubicBezTo>
                  <a:pt x="35534" y="355796"/>
                  <a:pt x="37527" y="342224"/>
                  <a:pt x="47134" y="336219"/>
                </a:cubicBezTo>
                <a:cubicBezTo>
                  <a:pt x="63987" y="325686"/>
                  <a:pt x="87159" y="328389"/>
                  <a:pt x="103695" y="317365"/>
                </a:cubicBezTo>
                <a:lnTo>
                  <a:pt x="188536" y="260804"/>
                </a:lnTo>
                <a:lnTo>
                  <a:pt x="245097" y="223097"/>
                </a:lnTo>
                <a:lnTo>
                  <a:pt x="273378" y="204243"/>
                </a:lnTo>
                <a:cubicBezTo>
                  <a:pt x="279662" y="194816"/>
                  <a:pt x="283384" y="183040"/>
                  <a:pt x="292231" y="175963"/>
                </a:cubicBezTo>
                <a:cubicBezTo>
                  <a:pt x="298509" y="170941"/>
                  <a:pt x="355584" y="157862"/>
                  <a:pt x="358219" y="157109"/>
                </a:cubicBezTo>
                <a:cubicBezTo>
                  <a:pt x="367773" y="154379"/>
                  <a:pt x="376945" y="150412"/>
                  <a:pt x="386499" y="147682"/>
                </a:cubicBezTo>
                <a:cubicBezTo>
                  <a:pt x="469365" y="124006"/>
                  <a:pt x="384672" y="151434"/>
                  <a:pt x="452487" y="128829"/>
                </a:cubicBezTo>
                <a:cubicBezTo>
                  <a:pt x="497352" y="98918"/>
                  <a:pt x="463137" y="117149"/>
                  <a:pt x="518474" y="100548"/>
                </a:cubicBezTo>
                <a:cubicBezTo>
                  <a:pt x="612580" y="72317"/>
                  <a:pt x="536952" y="87136"/>
                  <a:pt x="641023" y="72268"/>
                </a:cubicBezTo>
                <a:cubicBezTo>
                  <a:pt x="650450" y="69126"/>
                  <a:pt x="659663" y="65251"/>
                  <a:pt x="669303" y="62841"/>
                </a:cubicBezTo>
                <a:cubicBezTo>
                  <a:pt x="738446" y="45555"/>
                  <a:pt x="772129" y="50337"/>
                  <a:pt x="857839" y="43988"/>
                </a:cubicBezTo>
                <a:lnTo>
                  <a:pt x="970961" y="34561"/>
                </a:lnTo>
                <a:cubicBezTo>
                  <a:pt x="1143760" y="0"/>
                  <a:pt x="1059979" y="13181"/>
                  <a:pt x="1423448" y="34561"/>
                </a:cubicBezTo>
                <a:cubicBezTo>
                  <a:pt x="1449315" y="36083"/>
                  <a:pt x="1474280" y="45220"/>
                  <a:pt x="1498862" y="53414"/>
                </a:cubicBezTo>
                <a:cubicBezTo>
                  <a:pt x="1508289" y="56556"/>
                  <a:pt x="1518254" y="58397"/>
                  <a:pt x="1527142" y="62841"/>
                </a:cubicBezTo>
                <a:cubicBezTo>
                  <a:pt x="1537276" y="67908"/>
                  <a:pt x="1545996" y="75410"/>
                  <a:pt x="1555423" y="81695"/>
                </a:cubicBezTo>
                <a:cubicBezTo>
                  <a:pt x="1609458" y="162749"/>
                  <a:pt x="1544670" y="60191"/>
                  <a:pt x="1583703" y="138256"/>
                </a:cubicBezTo>
                <a:cubicBezTo>
                  <a:pt x="1588770" y="148389"/>
                  <a:pt x="1597490" y="156403"/>
                  <a:pt x="1602557" y="166536"/>
                </a:cubicBezTo>
                <a:cubicBezTo>
                  <a:pt x="1607001" y="175424"/>
                  <a:pt x="1607540" y="185928"/>
                  <a:pt x="1611984" y="194816"/>
                </a:cubicBezTo>
                <a:cubicBezTo>
                  <a:pt x="1632580" y="236009"/>
                  <a:pt x="1630837" y="208911"/>
                  <a:pt x="1630837" y="23252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reeform 91"/>
          <p:cNvSpPr/>
          <p:nvPr/>
        </p:nvSpPr>
        <p:spPr>
          <a:xfrm>
            <a:off x="5681382" y="2733773"/>
            <a:ext cx="1375228" cy="149088"/>
          </a:xfrm>
          <a:custGeom>
            <a:avLst/>
            <a:gdLst>
              <a:gd name="connsiteX0" fmla="*/ 1303880 w 1375228"/>
              <a:gd name="connsiteY0" fmla="*/ 122549 h 149088"/>
              <a:gd name="connsiteX1" fmla="*/ 1247319 w 1375228"/>
              <a:gd name="connsiteY1" fmla="*/ 94268 h 149088"/>
              <a:gd name="connsiteX2" fmla="*/ 1124771 w 1375228"/>
              <a:gd name="connsiteY2" fmla="*/ 75415 h 149088"/>
              <a:gd name="connsiteX3" fmla="*/ 1021076 w 1375228"/>
              <a:gd name="connsiteY3" fmla="*/ 65988 h 149088"/>
              <a:gd name="connsiteX4" fmla="*/ 917381 w 1375228"/>
              <a:gd name="connsiteY4" fmla="*/ 47134 h 149088"/>
              <a:gd name="connsiteX5" fmla="*/ 870247 w 1375228"/>
              <a:gd name="connsiteY5" fmla="*/ 37707 h 149088"/>
              <a:gd name="connsiteX6" fmla="*/ 813686 w 1375228"/>
              <a:gd name="connsiteY6" fmla="*/ 28281 h 149088"/>
              <a:gd name="connsiteX7" fmla="*/ 709991 w 1375228"/>
              <a:gd name="connsiteY7" fmla="*/ 9427 h 149088"/>
              <a:gd name="connsiteX8" fmla="*/ 474321 w 1375228"/>
              <a:gd name="connsiteY8" fmla="*/ 0 h 149088"/>
              <a:gd name="connsiteX9" fmla="*/ 238651 w 1375228"/>
              <a:gd name="connsiteY9" fmla="*/ 9427 h 149088"/>
              <a:gd name="connsiteX10" fmla="*/ 200944 w 1375228"/>
              <a:gd name="connsiteY10" fmla="*/ 18854 h 149088"/>
              <a:gd name="connsiteX11" fmla="*/ 125529 w 1375228"/>
              <a:gd name="connsiteY11" fmla="*/ 28281 h 149088"/>
              <a:gd name="connsiteX12" fmla="*/ 106676 w 1375228"/>
              <a:gd name="connsiteY12" fmla="*/ 56561 h 149088"/>
              <a:gd name="connsiteX13" fmla="*/ 50115 w 1375228"/>
              <a:gd name="connsiteY13" fmla="*/ 94268 h 149088"/>
              <a:gd name="connsiteX14" fmla="*/ 31261 w 1375228"/>
              <a:gd name="connsiteY14" fmla="*/ 122549 h 149088"/>
              <a:gd name="connsiteX15" fmla="*/ 2981 w 1375228"/>
              <a:gd name="connsiteY15" fmla="*/ 141402 h 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5228" h="149088">
                <a:moveTo>
                  <a:pt x="1303880" y="122549"/>
                </a:moveTo>
                <a:cubicBezTo>
                  <a:pt x="1184720" y="82829"/>
                  <a:pt x="1375228" y="149088"/>
                  <a:pt x="1247319" y="94268"/>
                </a:cubicBezTo>
                <a:cubicBezTo>
                  <a:pt x="1219006" y="82133"/>
                  <a:pt x="1141230" y="77061"/>
                  <a:pt x="1124771" y="75415"/>
                </a:cubicBezTo>
                <a:lnTo>
                  <a:pt x="1021076" y="65988"/>
                </a:lnTo>
                <a:cubicBezTo>
                  <a:pt x="948683" y="47889"/>
                  <a:pt x="1018713" y="64023"/>
                  <a:pt x="917381" y="47134"/>
                </a:cubicBezTo>
                <a:cubicBezTo>
                  <a:pt x="901577" y="44500"/>
                  <a:pt x="886011" y="40573"/>
                  <a:pt x="870247" y="37707"/>
                </a:cubicBezTo>
                <a:cubicBezTo>
                  <a:pt x="851442" y="34288"/>
                  <a:pt x="832540" y="31423"/>
                  <a:pt x="813686" y="28281"/>
                </a:cubicBezTo>
                <a:cubicBezTo>
                  <a:pt x="769269" y="13475"/>
                  <a:pt x="775132" y="13375"/>
                  <a:pt x="709991" y="9427"/>
                </a:cubicBezTo>
                <a:cubicBezTo>
                  <a:pt x="631516" y="4671"/>
                  <a:pt x="552878" y="3142"/>
                  <a:pt x="474321" y="0"/>
                </a:cubicBezTo>
                <a:cubicBezTo>
                  <a:pt x="395764" y="3142"/>
                  <a:pt x="317084" y="4018"/>
                  <a:pt x="238651" y="9427"/>
                </a:cubicBezTo>
                <a:cubicBezTo>
                  <a:pt x="225726" y="10318"/>
                  <a:pt x="213724" y="16724"/>
                  <a:pt x="200944" y="18854"/>
                </a:cubicBezTo>
                <a:cubicBezTo>
                  <a:pt x="175955" y="23019"/>
                  <a:pt x="150667" y="25139"/>
                  <a:pt x="125529" y="28281"/>
                </a:cubicBezTo>
                <a:cubicBezTo>
                  <a:pt x="119245" y="37708"/>
                  <a:pt x="115202" y="49101"/>
                  <a:pt x="106676" y="56561"/>
                </a:cubicBezTo>
                <a:cubicBezTo>
                  <a:pt x="89623" y="71482"/>
                  <a:pt x="50115" y="94268"/>
                  <a:pt x="50115" y="94268"/>
                </a:cubicBezTo>
                <a:cubicBezTo>
                  <a:pt x="43830" y="103695"/>
                  <a:pt x="40108" y="115471"/>
                  <a:pt x="31261" y="122549"/>
                </a:cubicBezTo>
                <a:cubicBezTo>
                  <a:pt x="0" y="147558"/>
                  <a:pt x="2981" y="117425"/>
                  <a:pt x="2981" y="1414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reeform 92"/>
          <p:cNvSpPr/>
          <p:nvPr/>
        </p:nvSpPr>
        <p:spPr>
          <a:xfrm>
            <a:off x="3930977" y="2705493"/>
            <a:ext cx="1756001" cy="235670"/>
          </a:xfrm>
          <a:custGeom>
            <a:avLst/>
            <a:gdLst>
              <a:gd name="connsiteX0" fmla="*/ 0 w 1756001"/>
              <a:gd name="connsiteY0" fmla="*/ 235670 h 235670"/>
              <a:gd name="connsiteX1" fmla="*/ 37708 w 1756001"/>
              <a:gd name="connsiteY1" fmla="*/ 169682 h 235670"/>
              <a:gd name="connsiteX2" fmla="*/ 75415 w 1756001"/>
              <a:gd name="connsiteY2" fmla="*/ 150829 h 235670"/>
              <a:gd name="connsiteX3" fmla="*/ 131976 w 1756001"/>
              <a:gd name="connsiteY3" fmla="*/ 113121 h 235670"/>
              <a:gd name="connsiteX4" fmla="*/ 179110 w 1756001"/>
              <a:gd name="connsiteY4" fmla="*/ 84841 h 235670"/>
              <a:gd name="connsiteX5" fmla="*/ 235670 w 1756001"/>
              <a:gd name="connsiteY5" fmla="*/ 65987 h 235670"/>
              <a:gd name="connsiteX6" fmla="*/ 320512 w 1756001"/>
              <a:gd name="connsiteY6" fmla="*/ 47134 h 235670"/>
              <a:gd name="connsiteX7" fmla="*/ 377072 w 1756001"/>
              <a:gd name="connsiteY7" fmla="*/ 28280 h 235670"/>
              <a:gd name="connsiteX8" fmla="*/ 518475 w 1756001"/>
              <a:gd name="connsiteY8" fmla="*/ 9427 h 235670"/>
              <a:gd name="connsiteX9" fmla="*/ 801279 w 1756001"/>
              <a:gd name="connsiteY9" fmla="*/ 0 h 235670"/>
              <a:gd name="connsiteX10" fmla="*/ 1187778 w 1756001"/>
              <a:gd name="connsiteY10" fmla="*/ 9427 h 235670"/>
              <a:gd name="connsiteX11" fmla="*/ 1319753 w 1756001"/>
              <a:gd name="connsiteY11" fmla="*/ 18853 h 235670"/>
              <a:gd name="connsiteX12" fmla="*/ 1395167 w 1756001"/>
              <a:gd name="connsiteY12" fmla="*/ 37707 h 235670"/>
              <a:gd name="connsiteX13" fmla="*/ 1461155 w 1756001"/>
              <a:gd name="connsiteY13" fmla="*/ 47134 h 235670"/>
              <a:gd name="connsiteX14" fmla="*/ 1498862 w 1756001"/>
              <a:gd name="connsiteY14" fmla="*/ 56561 h 235670"/>
              <a:gd name="connsiteX15" fmla="*/ 1583703 w 1756001"/>
              <a:gd name="connsiteY15" fmla="*/ 84841 h 235670"/>
              <a:gd name="connsiteX16" fmla="*/ 1640264 w 1756001"/>
              <a:gd name="connsiteY16" fmla="*/ 103695 h 235670"/>
              <a:gd name="connsiteX17" fmla="*/ 1668545 w 1756001"/>
              <a:gd name="connsiteY17" fmla="*/ 122548 h 235670"/>
              <a:gd name="connsiteX18" fmla="*/ 1696825 w 1756001"/>
              <a:gd name="connsiteY18" fmla="*/ 131975 h 235670"/>
              <a:gd name="connsiteX19" fmla="*/ 1725105 w 1756001"/>
              <a:gd name="connsiteY19" fmla="*/ 150829 h 235670"/>
              <a:gd name="connsiteX20" fmla="*/ 1753386 w 1756001"/>
              <a:gd name="connsiteY20" fmla="*/ 160255 h 235670"/>
              <a:gd name="connsiteX21" fmla="*/ 1753386 w 1756001"/>
              <a:gd name="connsiteY21" fmla="*/ 169682 h 23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56001" h="235670">
                <a:moveTo>
                  <a:pt x="0" y="235670"/>
                </a:moveTo>
                <a:cubicBezTo>
                  <a:pt x="12569" y="213674"/>
                  <a:pt x="20877" y="188617"/>
                  <a:pt x="37708" y="169682"/>
                </a:cubicBezTo>
                <a:cubicBezTo>
                  <a:pt x="47044" y="159179"/>
                  <a:pt x="63365" y="158059"/>
                  <a:pt x="75415" y="150829"/>
                </a:cubicBezTo>
                <a:cubicBezTo>
                  <a:pt x="94845" y="139171"/>
                  <a:pt x="112546" y="124779"/>
                  <a:pt x="131976" y="113121"/>
                </a:cubicBezTo>
                <a:cubicBezTo>
                  <a:pt x="147687" y="103694"/>
                  <a:pt x="162430" y="92423"/>
                  <a:pt x="179110" y="84841"/>
                </a:cubicBezTo>
                <a:cubicBezTo>
                  <a:pt x="197202" y="76617"/>
                  <a:pt x="216183" y="69884"/>
                  <a:pt x="235670" y="65987"/>
                </a:cubicBezTo>
                <a:cubicBezTo>
                  <a:pt x="262585" y="60605"/>
                  <a:pt x="293883" y="55123"/>
                  <a:pt x="320512" y="47134"/>
                </a:cubicBezTo>
                <a:cubicBezTo>
                  <a:pt x="339547" y="41423"/>
                  <a:pt x="357469" y="31547"/>
                  <a:pt x="377072" y="28280"/>
                </a:cubicBezTo>
                <a:cubicBezTo>
                  <a:pt x="425540" y="20202"/>
                  <a:pt x="468468" y="11991"/>
                  <a:pt x="518475" y="9427"/>
                </a:cubicBezTo>
                <a:cubicBezTo>
                  <a:pt x="612672" y="4597"/>
                  <a:pt x="707011" y="3142"/>
                  <a:pt x="801279" y="0"/>
                </a:cubicBezTo>
                <a:lnTo>
                  <a:pt x="1187778" y="9427"/>
                </a:lnTo>
                <a:cubicBezTo>
                  <a:pt x="1231853" y="11030"/>
                  <a:pt x="1276054" y="12894"/>
                  <a:pt x="1319753" y="18853"/>
                </a:cubicBezTo>
                <a:cubicBezTo>
                  <a:pt x="1345427" y="22354"/>
                  <a:pt x="1369516" y="34042"/>
                  <a:pt x="1395167" y="37707"/>
                </a:cubicBezTo>
                <a:cubicBezTo>
                  <a:pt x="1417163" y="40849"/>
                  <a:pt x="1439294" y="43159"/>
                  <a:pt x="1461155" y="47134"/>
                </a:cubicBezTo>
                <a:cubicBezTo>
                  <a:pt x="1473902" y="49452"/>
                  <a:pt x="1486453" y="52838"/>
                  <a:pt x="1498862" y="56561"/>
                </a:cubicBezTo>
                <a:cubicBezTo>
                  <a:pt x="1498914" y="56576"/>
                  <a:pt x="1569537" y="80119"/>
                  <a:pt x="1583703" y="84841"/>
                </a:cubicBezTo>
                <a:cubicBezTo>
                  <a:pt x="1583704" y="84841"/>
                  <a:pt x="1640263" y="103694"/>
                  <a:pt x="1640264" y="103695"/>
                </a:cubicBezTo>
                <a:cubicBezTo>
                  <a:pt x="1649691" y="109979"/>
                  <a:pt x="1658411" y="117481"/>
                  <a:pt x="1668545" y="122548"/>
                </a:cubicBezTo>
                <a:cubicBezTo>
                  <a:pt x="1677433" y="126992"/>
                  <a:pt x="1687937" y="127531"/>
                  <a:pt x="1696825" y="131975"/>
                </a:cubicBezTo>
                <a:cubicBezTo>
                  <a:pt x="1706958" y="137042"/>
                  <a:pt x="1714971" y="145762"/>
                  <a:pt x="1725105" y="150829"/>
                </a:cubicBezTo>
                <a:cubicBezTo>
                  <a:pt x="1733993" y="155273"/>
                  <a:pt x="1745118" y="154743"/>
                  <a:pt x="1753386" y="160255"/>
                </a:cubicBezTo>
                <a:cubicBezTo>
                  <a:pt x="1756001" y="161998"/>
                  <a:pt x="1753386" y="166540"/>
                  <a:pt x="1753386" y="169682"/>
                </a:cubicBezTo>
              </a:path>
            </a:pathLst>
          </a:custGeom>
          <a:ln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97"/>
          <p:cNvSpPr/>
          <p:nvPr/>
        </p:nvSpPr>
        <p:spPr>
          <a:xfrm>
            <a:off x="6950531" y="2364452"/>
            <a:ext cx="752845" cy="473016"/>
          </a:xfrm>
          <a:custGeom>
            <a:avLst/>
            <a:gdLst>
              <a:gd name="connsiteX0" fmla="*/ 15877 w 752845"/>
              <a:gd name="connsiteY0" fmla="*/ 473016 h 473016"/>
              <a:gd name="connsiteX1" fmla="*/ 15877 w 752845"/>
              <a:gd name="connsiteY1" fmla="*/ 397602 h 473016"/>
              <a:gd name="connsiteX2" fmla="*/ 34731 w 752845"/>
              <a:gd name="connsiteY2" fmla="*/ 369321 h 473016"/>
              <a:gd name="connsiteX3" fmla="*/ 91292 w 752845"/>
              <a:gd name="connsiteY3" fmla="*/ 350468 h 473016"/>
              <a:gd name="connsiteX4" fmla="*/ 147853 w 752845"/>
              <a:gd name="connsiteY4" fmla="*/ 331614 h 473016"/>
              <a:gd name="connsiteX5" fmla="*/ 176133 w 752845"/>
              <a:gd name="connsiteY5" fmla="*/ 322187 h 473016"/>
              <a:gd name="connsiteX6" fmla="*/ 260974 w 752845"/>
              <a:gd name="connsiteY6" fmla="*/ 265626 h 473016"/>
              <a:gd name="connsiteX7" fmla="*/ 289255 w 752845"/>
              <a:gd name="connsiteY7" fmla="*/ 246773 h 473016"/>
              <a:gd name="connsiteX8" fmla="*/ 317535 w 752845"/>
              <a:gd name="connsiteY8" fmla="*/ 227919 h 473016"/>
              <a:gd name="connsiteX9" fmla="*/ 374096 w 752845"/>
              <a:gd name="connsiteY9" fmla="*/ 209066 h 473016"/>
              <a:gd name="connsiteX10" fmla="*/ 477791 w 752845"/>
              <a:gd name="connsiteY10" fmla="*/ 171358 h 473016"/>
              <a:gd name="connsiteX11" fmla="*/ 515498 w 752845"/>
              <a:gd name="connsiteY11" fmla="*/ 161932 h 473016"/>
              <a:gd name="connsiteX12" fmla="*/ 543778 w 752845"/>
              <a:gd name="connsiteY12" fmla="*/ 143078 h 473016"/>
              <a:gd name="connsiteX13" fmla="*/ 600339 w 752845"/>
              <a:gd name="connsiteY13" fmla="*/ 124224 h 473016"/>
              <a:gd name="connsiteX14" fmla="*/ 628620 w 752845"/>
              <a:gd name="connsiteY14" fmla="*/ 105371 h 473016"/>
              <a:gd name="connsiteX15" fmla="*/ 685180 w 752845"/>
              <a:gd name="connsiteY15" fmla="*/ 86517 h 473016"/>
              <a:gd name="connsiteX16" fmla="*/ 694607 w 752845"/>
              <a:gd name="connsiteY16" fmla="*/ 58237 h 473016"/>
              <a:gd name="connsiteX17" fmla="*/ 732314 w 752845"/>
              <a:gd name="connsiteY17" fmla="*/ 29956 h 47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2845" h="473016">
                <a:moveTo>
                  <a:pt x="15877" y="473016"/>
                </a:moveTo>
                <a:cubicBezTo>
                  <a:pt x="6615" y="435970"/>
                  <a:pt x="0" y="434648"/>
                  <a:pt x="15877" y="397602"/>
                </a:cubicBezTo>
                <a:cubicBezTo>
                  <a:pt x="20340" y="387188"/>
                  <a:pt x="25123" y="375326"/>
                  <a:pt x="34731" y="369321"/>
                </a:cubicBezTo>
                <a:cubicBezTo>
                  <a:pt x="51584" y="358788"/>
                  <a:pt x="72438" y="356752"/>
                  <a:pt x="91292" y="350468"/>
                </a:cubicBezTo>
                <a:lnTo>
                  <a:pt x="147853" y="331614"/>
                </a:lnTo>
                <a:cubicBezTo>
                  <a:pt x="157280" y="328472"/>
                  <a:pt x="167865" y="327699"/>
                  <a:pt x="176133" y="322187"/>
                </a:cubicBezTo>
                <a:lnTo>
                  <a:pt x="260974" y="265626"/>
                </a:lnTo>
                <a:lnTo>
                  <a:pt x="289255" y="246773"/>
                </a:lnTo>
                <a:cubicBezTo>
                  <a:pt x="298682" y="240489"/>
                  <a:pt x="306787" y="231502"/>
                  <a:pt x="317535" y="227919"/>
                </a:cubicBezTo>
                <a:lnTo>
                  <a:pt x="374096" y="209066"/>
                </a:lnTo>
                <a:cubicBezTo>
                  <a:pt x="423935" y="175839"/>
                  <a:pt x="391386" y="192959"/>
                  <a:pt x="477791" y="171358"/>
                </a:cubicBezTo>
                <a:lnTo>
                  <a:pt x="515498" y="161932"/>
                </a:lnTo>
                <a:cubicBezTo>
                  <a:pt x="524925" y="155647"/>
                  <a:pt x="533425" y="147679"/>
                  <a:pt x="543778" y="143078"/>
                </a:cubicBezTo>
                <a:cubicBezTo>
                  <a:pt x="561939" y="135006"/>
                  <a:pt x="583803" y="135247"/>
                  <a:pt x="600339" y="124224"/>
                </a:cubicBezTo>
                <a:cubicBezTo>
                  <a:pt x="609766" y="117940"/>
                  <a:pt x="618267" y="109972"/>
                  <a:pt x="628620" y="105371"/>
                </a:cubicBezTo>
                <a:cubicBezTo>
                  <a:pt x="646780" y="97300"/>
                  <a:pt x="685180" y="86517"/>
                  <a:pt x="685180" y="86517"/>
                </a:cubicBezTo>
                <a:cubicBezTo>
                  <a:pt x="688322" y="77090"/>
                  <a:pt x="687581" y="65263"/>
                  <a:pt x="694607" y="58237"/>
                </a:cubicBezTo>
                <a:cubicBezTo>
                  <a:pt x="752845" y="0"/>
                  <a:pt x="701975" y="90640"/>
                  <a:pt x="732314" y="2995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reeform 98"/>
          <p:cNvSpPr/>
          <p:nvPr/>
        </p:nvSpPr>
        <p:spPr>
          <a:xfrm>
            <a:off x="7324627" y="2809188"/>
            <a:ext cx="848412" cy="659876"/>
          </a:xfrm>
          <a:custGeom>
            <a:avLst/>
            <a:gdLst>
              <a:gd name="connsiteX0" fmla="*/ 0 w 848412"/>
              <a:gd name="connsiteY0" fmla="*/ 659876 h 659876"/>
              <a:gd name="connsiteX1" fmla="*/ 84841 w 848412"/>
              <a:gd name="connsiteY1" fmla="*/ 650449 h 659876"/>
              <a:gd name="connsiteX2" fmla="*/ 113121 w 848412"/>
              <a:gd name="connsiteY2" fmla="*/ 641022 h 659876"/>
              <a:gd name="connsiteX3" fmla="*/ 150829 w 848412"/>
              <a:gd name="connsiteY3" fmla="*/ 631596 h 659876"/>
              <a:gd name="connsiteX4" fmla="*/ 207389 w 848412"/>
              <a:gd name="connsiteY4" fmla="*/ 612742 h 659876"/>
              <a:gd name="connsiteX5" fmla="*/ 235670 w 848412"/>
              <a:gd name="connsiteY5" fmla="*/ 603315 h 659876"/>
              <a:gd name="connsiteX6" fmla="*/ 263950 w 848412"/>
              <a:gd name="connsiteY6" fmla="*/ 593888 h 659876"/>
              <a:gd name="connsiteX7" fmla="*/ 320511 w 848412"/>
              <a:gd name="connsiteY7" fmla="*/ 584461 h 659876"/>
              <a:gd name="connsiteX8" fmla="*/ 414779 w 848412"/>
              <a:gd name="connsiteY8" fmla="*/ 546754 h 659876"/>
              <a:gd name="connsiteX9" fmla="*/ 443060 w 848412"/>
              <a:gd name="connsiteY9" fmla="*/ 527901 h 659876"/>
              <a:gd name="connsiteX10" fmla="*/ 461913 w 848412"/>
              <a:gd name="connsiteY10" fmla="*/ 499620 h 659876"/>
              <a:gd name="connsiteX11" fmla="*/ 490194 w 848412"/>
              <a:gd name="connsiteY11" fmla="*/ 490193 h 659876"/>
              <a:gd name="connsiteX12" fmla="*/ 546754 w 848412"/>
              <a:gd name="connsiteY12" fmla="*/ 452486 h 659876"/>
              <a:gd name="connsiteX13" fmla="*/ 546754 w 848412"/>
              <a:gd name="connsiteY13" fmla="*/ 452486 h 659876"/>
              <a:gd name="connsiteX14" fmla="*/ 575035 w 848412"/>
              <a:gd name="connsiteY14" fmla="*/ 424206 h 659876"/>
              <a:gd name="connsiteX15" fmla="*/ 593888 w 848412"/>
              <a:gd name="connsiteY15" fmla="*/ 395925 h 659876"/>
              <a:gd name="connsiteX16" fmla="*/ 622169 w 848412"/>
              <a:gd name="connsiteY16" fmla="*/ 377072 h 659876"/>
              <a:gd name="connsiteX17" fmla="*/ 659876 w 848412"/>
              <a:gd name="connsiteY17" fmla="*/ 329938 h 659876"/>
              <a:gd name="connsiteX18" fmla="*/ 669303 w 848412"/>
              <a:gd name="connsiteY18" fmla="*/ 301657 h 659876"/>
              <a:gd name="connsiteX19" fmla="*/ 688157 w 848412"/>
              <a:gd name="connsiteY19" fmla="*/ 273377 h 659876"/>
              <a:gd name="connsiteX20" fmla="*/ 735291 w 848412"/>
              <a:gd name="connsiteY20" fmla="*/ 188536 h 659876"/>
              <a:gd name="connsiteX21" fmla="*/ 754144 w 848412"/>
              <a:gd name="connsiteY21" fmla="*/ 160255 h 659876"/>
              <a:gd name="connsiteX22" fmla="*/ 782425 w 848412"/>
              <a:gd name="connsiteY22" fmla="*/ 141402 h 659876"/>
              <a:gd name="connsiteX23" fmla="*/ 791851 w 848412"/>
              <a:gd name="connsiteY23" fmla="*/ 113121 h 659876"/>
              <a:gd name="connsiteX24" fmla="*/ 810705 w 848412"/>
              <a:gd name="connsiteY24" fmla="*/ 84841 h 659876"/>
              <a:gd name="connsiteX25" fmla="*/ 829559 w 848412"/>
              <a:gd name="connsiteY25" fmla="*/ 28280 h 659876"/>
              <a:gd name="connsiteX26" fmla="*/ 848412 w 848412"/>
              <a:gd name="connsiteY26" fmla="*/ 0 h 6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48412" h="659876">
                <a:moveTo>
                  <a:pt x="0" y="659876"/>
                </a:moveTo>
                <a:cubicBezTo>
                  <a:pt x="28280" y="656734"/>
                  <a:pt x="56774" y="655127"/>
                  <a:pt x="84841" y="650449"/>
                </a:cubicBezTo>
                <a:cubicBezTo>
                  <a:pt x="94642" y="648815"/>
                  <a:pt x="103567" y="643752"/>
                  <a:pt x="113121" y="641022"/>
                </a:cubicBezTo>
                <a:cubicBezTo>
                  <a:pt x="125579" y="637463"/>
                  <a:pt x="138419" y="635319"/>
                  <a:pt x="150829" y="631596"/>
                </a:cubicBezTo>
                <a:cubicBezTo>
                  <a:pt x="169864" y="625886"/>
                  <a:pt x="188536" y="619027"/>
                  <a:pt x="207389" y="612742"/>
                </a:cubicBezTo>
                <a:lnTo>
                  <a:pt x="235670" y="603315"/>
                </a:lnTo>
                <a:cubicBezTo>
                  <a:pt x="245097" y="600173"/>
                  <a:pt x="254149" y="595522"/>
                  <a:pt x="263950" y="593888"/>
                </a:cubicBezTo>
                <a:cubicBezTo>
                  <a:pt x="282804" y="590746"/>
                  <a:pt x="301968" y="589097"/>
                  <a:pt x="320511" y="584461"/>
                </a:cubicBezTo>
                <a:cubicBezTo>
                  <a:pt x="354853" y="575876"/>
                  <a:pt x="384435" y="564093"/>
                  <a:pt x="414779" y="546754"/>
                </a:cubicBezTo>
                <a:cubicBezTo>
                  <a:pt x="424616" y="541133"/>
                  <a:pt x="433633" y="534185"/>
                  <a:pt x="443060" y="527901"/>
                </a:cubicBezTo>
                <a:cubicBezTo>
                  <a:pt x="449344" y="518474"/>
                  <a:pt x="453066" y="506698"/>
                  <a:pt x="461913" y="499620"/>
                </a:cubicBezTo>
                <a:cubicBezTo>
                  <a:pt x="469672" y="493412"/>
                  <a:pt x="481508" y="495019"/>
                  <a:pt x="490194" y="490193"/>
                </a:cubicBezTo>
                <a:cubicBezTo>
                  <a:pt x="510001" y="479189"/>
                  <a:pt x="527901" y="465055"/>
                  <a:pt x="546754" y="452486"/>
                </a:cubicBezTo>
                <a:lnTo>
                  <a:pt x="546754" y="452486"/>
                </a:lnTo>
                <a:cubicBezTo>
                  <a:pt x="556181" y="443059"/>
                  <a:pt x="566500" y="434448"/>
                  <a:pt x="575035" y="424206"/>
                </a:cubicBezTo>
                <a:cubicBezTo>
                  <a:pt x="582288" y="415502"/>
                  <a:pt x="585877" y="403936"/>
                  <a:pt x="593888" y="395925"/>
                </a:cubicBezTo>
                <a:cubicBezTo>
                  <a:pt x="601899" y="387914"/>
                  <a:pt x="612742" y="383356"/>
                  <a:pt x="622169" y="377072"/>
                </a:cubicBezTo>
                <a:cubicBezTo>
                  <a:pt x="645864" y="305986"/>
                  <a:pt x="611145" y="390852"/>
                  <a:pt x="659876" y="329938"/>
                </a:cubicBezTo>
                <a:cubicBezTo>
                  <a:pt x="666084" y="322179"/>
                  <a:pt x="664859" y="310545"/>
                  <a:pt x="669303" y="301657"/>
                </a:cubicBezTo>
                <a:cubicBezTo>
                  <a:pt x="674370" y="291524"/>
                  <a:pt x="681872" y="282804"/>
                  <a:pt x="688157" y="273377"/>
                </a:cubicBezTo>
                <a:cubicBezTo>
                  <a:pt x="704749" y="223599"/>
                  <a:pt x="692070" y="253368"/>
                  <a:pt x="735291" y="188536"/>
                </a:cubicBezTo>
                <a:cubicBezTo>
                  <a:pt x="741576" y="179109"/>
                  <a:pt x="744717" y="166539"/>
                  <a:pt x="754144" y="160255"/>
                </a:cubicBezTo>
                <a:lnTo>
                  <a:pt x="782425" y="141402"/>
                </a:lnTo>
                <a:cubicBezTo>
                  <a:pt x="785567" y="131975"/>
                  <a:pt x="787407" y="122009"/>
                  <a:pt x="791851" y="113121"/>
                </a:cubicBezTo>
                <a:cubicBezTo>
                  <a:pt x="796918" y="102987"/>
                  <a:pt x="806104" y="95194"/>
                  <a:pt x="810705" y="84841"/>
                </a:cubicBezTo>
                <a:cubicBezTo>
                  <a:pt x="818777" y="66680"/>
                  <a:pt x="818535" y="44816"/>
                  <a:pt x="829559" y="28280"/>
                </a:cubicBezTo>
                <a:lnTo>
                  <a:pt x="848412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Divide space into </a:t>
            </a:r>
            <a:r>
              <a:rPr lang="en-US" sz="2800" b="1" dirty="0" err="1">
                <a:latin typeface="+mj-lt"/>
              </a:rPr>
              <a:t>Voronoi</a:t>
            </a:r>
            <a:r>
              <a:rPr lang="en-US" sz="2800" b="1" dirty="0">
                <a:latin typeface="+mj-lt"/>
              </a:rPr>
              <a:t> edges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These edges are </a:t>
            </a:r>
            <a:r>
              <a:rPr lang="en-US" sz="2800" b="1" dirty="0">
                <a:latin typeface="+mj-lt"/>
              </a:rPr>
              <a:t>equidistant</a:t>
            </a:r>
            <a:r>
              <a:rPr lang="en-US" sz="2800" dirty="0">
                <a:latin typeface="+mj-lt"/>
              </a:rPr>
              <a:t> from all points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Can be calculated on the fly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Can also be reasoned with (A*)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Wander when obstacles are out of range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Keep obstacles equidistant when in range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Voronoi Graph</a:t>
            </a:r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mapped environment: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Pathplanning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576736" y="3501008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endCxn id="4" idx="6"/>
          </p:cNvCxnSpPr>
          <p:nvPr/>
        </p:nvCxnSpPr>
        <p:spPr>
          <a:xfrm flipV="1">
            <a:off x="2720752" y="3681028"/>
            <a:ext cx="21602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712640" y="2636912"/>
            <a:ext cx="2088232" cy="2088232"/>
          </a:xfrm>
          <a:prstGeom prst="ellipse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080792" y="357301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endCxn id="4" idx="6"/>
          </p:cNvCxnSpPr>
          <p:nvPr/>
        </p:nvCxnSpPr>
        <p:spPr>
          <a:xfrm flipV="1">
            <a:off x="3224808" y="3753036"/>
            <a:ext cx="21602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16696" y="2708920"/>
            <a:ext cx="2088232" cy="2088232"/>
          </a:xfrm>
          <a:prstGeom prst="ellipse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440832" y="357301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endCxn id="4" idx="6"/>
          </p:cNvCxnSpPr>
          <p:nvPr/>
        </p:nvCxnSpPr>
        <p:spPr>
          <a:xfrm flipV="1">
            <a:off x="3584848" y="3753036"/>
            <a:ext cx="21602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576736" y="2708920"/>
            <a:ext cx="2088232" cy="2088232"/>
          </a:xfrm>
          <a:prstGeom prst="ellipse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440832" y="357301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endCxn id="4" idx="6"/>
          </p:cNvCxnSpPr>
          <p:nvPr/>
        </p:nvCxnSpPr>
        <p:spPr>
          <a:xfrm flipV="1">
            <a:off x="3584848" y="3753036"/>
            <a:ext cx="21602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576736" y="2708920"/>
            <a:ext cx="2088232" cy="2088232"/>
          </a:xfrm>
          <a:prstGeom prst="ellipse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5-Point Star 10"/>
          <p:cNvSpPr/>
          <p:nvPr/>
        </p:nvSpPr>
        <p:spPr>
          <a:xfrm>
            <a:off x="4160912" y="4437112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80992" y="4365104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Obstacle detected</a:t>
            </a:r>
          </a:p>
        </p:txBody>
      </p:sp>
      <p:cxnSp>
        <p:nvCxnSpPr>
          <p:cNvPr id="15" name="Straight Arrow Connector 14"/>
          <p:cNvCxnSpPr>
            <a:stCxn id="4" idx="7"/>
          </p:cNvCxnSpPr>
          <p:nvPr/>
        </p:nvCxnSpPr>
        <p:spPr>
          <a:xfrm rot="5400000" flipH="1" flipV="1">
            <a:off x="3676137" y="3140969"/>
            <a:ext cx="556783" cy="4127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584848" y="357301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720752" y="2708920"/>
            <a:ext cx="2088232" cy="2088232"/>
          </a:xfrm>
          <a:prstGeom prst="ellipse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5-Point Star 10"/>
          <p:cNvSpPr/>
          <p:nvPr/>
        </p:nvSpPr>
        <p:spPr>
          <a:xfrm>
            <a:off x="4160912" y="4437112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80992" y="4365104"/>
            <a:ext cx="2175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obstacles </a:t>
            </a:r>
          </a:p>
          <a:p>
            <a:r>
              <a:rPr lang="en-GB" dirty="0"/>
              <a:t>detected</a:t>
            </a:r>
          </a:p>
        </p:txBody>
      </p: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3944888" y="3753036"/>
            <a:ext cx="864096" cy="2520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/>
          <p:cNvSpPr/>
          <p:nvPr/>
        </p:nvSpPr>
        <p:spPr>
          <a:xfrm>
            <a:off x="4664968" y="3284984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584848" y="357301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720752" y="2708920"/>
            <a:ext cx="2088232" cy="2088232"/>
          </a:xfrm>
          <a:prstGeom prst="ellipse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5-Point Star 10"/>
          <p:cNvSpPr/>
          <p:nvPr/>
        </p:nvSpPr>
        <p:spPr>
          <a:xfrm>
            <a:off x="4160912" y="4437112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80992" y="4365104"/>
            <a:ext cx="2175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obstacles </a:t>
            </a:r>
          </a:p>
          <a:p>
            <a:r>
              <a:rPr lang="en-GB" dirty="0"/>
              <a:t>detected</a:t>
            </a:r>
          </a:p>
        </p:txBody>
      </p: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3944888" y="3753036"/>
            <a:ext cx="864096" cy="2520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-Point Star 13"/>
          <p:cNvSpPr/>
          <p:nvPr/>
        </p:nvSpPr>
        <p:spPr>
          <a:xfrm>
            <a:off x="4664968" y="3284984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313040" y="2492896"/>
            <a:ext cx="1947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Follow the </a:t>
            </a:r>
          </a:p>
          <a:p>
            <a:r>
              <a:rPr lang="en-GB" dirty="0"/>
              <a:t>Midpoint</a:t>
            </a:r>
          </a:p>
          <a:p>
            <a:r>
              <a:rPr lang="en-GB" dirty="0"/>
              <a:t>This is the </a:t>
            </a:r>
          </a:p>
          <a:p>
            <a:r>
              <a:rPr lang="en-GB" dirty="0" err="1"/>
              <a:t>Voronoi</a:t>
            </a:r>
            <a:r>
              <a:rPr lang="en-GB" dirty="0"/>
              <a:t> edge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584848" y="357301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385048" y="4005064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520952" y="3140968"/>
            <a:ext cx="2088232" cy="2088232"/>
          </a:xfrm>
          <a:prstGeom prst="ellipse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>
            <a:off x="5745088" y="4185084"/>
            <a:ext cx="864096" cy="1800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12840" y="3429000"/>
            <a:ext cx="576064" cy="648072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3800872" y="3789040"/>
            <a:ext cx="1770369" cy="405888"/>
          </a:xfrm>
          <a:custGeom>
            <a:avLst/>
            <a:gdLst>
              <a:gd name="connsiteX0" fmla="*/ 0 w 1630837"/>
              <a:gd name="connsiteY0" fmla="*/ 0 h 395926"/>
              <a:gd name="connsiteX1" fmla="*/ 65988 w 1630837"/>
              <a:gd name="connsiteY1" fmla="*/ 18854 h 395926"/>
              <a:gd name="connsiteX2" fmla="*/ 197963 w 1630837"/>
              <a:gd name="connsiteY2" fmla="*/ 28280 h 395926"/>
              <a:gd name="connsiteX3" fmla="*/ 263951 w 1630837"/>
              <a:gd name="connsiteY3" fmla="*/ 47134 h 395926"/>
              <a:gd name="connsiteX4" fmla="*/ 320511 w 1630837"/>
              <a:gd name="connsiteY4" fmla="*/ 84841 h 395926"/>
              <a:gd name="connsiteX5" fmla="*/ 490194 w 1630837"/>
              <a:gd name="connsiteY5" fmla="*/ 103695 h 395926"/>
              <a:gd name="connsiteX6" fmla="*/ 527901 w 1630837"/>
              <a:gd name="connsiteY6" fmla="*/ 113122 h 395926"/>
              <a:gd name="connsiteX7" fmla="*/ 575035 w 1630837"/>
              <a:gd name="connsiteY7" fmla="*/ 122549 h 395926"/>
              <a:gd name="connsiteX8" fmla="*/ 603316 w 1630837"/>
              <a:gd name="connsiteY8" fmla="*/ 141402 h 395926"/>
              <a:gd name="connsiteX9" fmla="*/ 725864 w 1630837"/>
              <a:gd name="connsiteY9" fmla="*/ 160256 h 395926"/>
              <a:gd name="connsiteX10" fmla="*/ 782425 w 1630837"/>
              <a:gd name="connsiteY10" fmla="*/ 188536 h 395926"/>
              <a:gd name="connsiteX11" fmla="*/ 810705 w 1630837"/>
              <a:gd name="connsiteY11" fmla="*/ 197963 h 395926"/>
              <a:gd name="connsiteX12" fmla="*/ 838986 w 1630837"/>
              <a:gd name="connsiteY12" fmla="*/ 216817 h 395926"/>
              <a:gd name="connsiteX13" fmla="*/ 876693 w 1630837"/>
              <a:gd name="connsiteY13" fmla="*/ 226243 h 395926"/>
              <a:gd name="connsiteX14" fmla="*/ 904973 w 1630837"/>
              <a:gd name="connsiteY14" fmla="*/ 235670 h 395926"/>
              <a:gd name="connsiteX15" fmla="*/ 933254 w 1630837"/>
              <a:gd name="connsiteY15" fmla="*/ 263951 h 395926"/>
              <a:gd name="connsiteX16" fmla="*/ 989815 w 1630837"/>
              <a:gd name="connsiteY16" fmla="*/ 273377 h 395926"/>
              <a:gd name="connsiteX17" fmla="*/ 1131217 w 1630837"/>
              <a:gd name="connsiteY17" fmla="*/ 282804 h 395926"/>
              <a:gd name="connsiteX18" fmla="*/ 1159497 w 1630837"/>
              <a:gd name="connsiteY18" fmla="*/ 292231 h 395926"/>
              <a:gd name="connsiteX19" fmla="*/ 1244338 w 1630837"/>
              <a:gd name="connsiteY19" fmla="*/ 311085 h 395926"/>
              <a:gd name="connsiteX20" fmla="*/ 1310326 w 1630837"/>
              <a:gd name="connsiteY20" fmla="*/ 329938 h 395926"/>
              <a:gd name="connsiteX21" fmla="*/ 1366887 w 1630837"/>
              <a:gd name="connsiteY21" fmla="*/ 339365 h 395926"/>
              <a:gd name="connsiteX22" fmla="*/ 1432874 w 1630837"/>
              <a:gd name="connsiteY22" fmla="*/ 358219 h 395926"/>
              <a:gd name="connsiteX23" fmla="*/ 1489435 w 1630837"/>
              <a:gd name="connsiteY23" fmla="*/ 377072 h 395926"/>
              <a:gd name="connsiteX24" fmla="*/ 1593130 w 1630837"/>
              <a:gd name="connsiteY24" fmla="*/ 386499 h 395926"/>
              <a:gd name="connsiteX25" fmla="*/ 1630837 w 1630837"/>
              <a:gd name="connsiteY25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30837" h="395926">
                <a:moveTo>
                  <a:pt x="0" y="0"/>
                </a:moveTo>
                <a:cubicBezTo>
                  <a:pt x="17874" y="5958"/>
                  <a:pt x="48234" y="16881"/>
                  <a:pt x="65988" y="18854"/>
                </a:cubicBezTo>
                <a:cubicBezTo>
                  <a:pt x="109822" y="23724"/>
                  <a:pt x="153971" y="25138"/>
                  <a:pt x="197963" y="28280"/>
                </a:cubicBezTo>
                <a:cubicBezTo>
                  <a:pt x="202991" y="29537"/>
                  <a:pt x="255837" y="41725"/>
                  <a:pt x="263951" y="47134"/>
                </a:cubicBezTo>
                <a:cubicBezTo>
                  <a:pt x="306371" y="75414"/>
                  <a:pt x="274282" y="76436"/>
                  <a:pt x="320511" y="84841"/>
                </a:cubicBezTo>
                <a:cubicBezTo>
                  <a:pt x="353128" y="90771"/>
                  <a:pt x="463127" y="100988"/>
                  <a:pt x="490194" y="103695"/>
                </a:cubicBezTo>
                <a:cubicBezTo>
                  <a:pt x="502763" y="106837"/>
                  <a:pt x="515254" y="110311"/>
                  <a:pt x="527901" y="113122"/>
                </a:cubicBezTo>
                <a:cubicBezTo>
                  <a:pt x="543542" y="116598"/>
                  <a:pt x="560033" y="116923"/>
                  <a:pt x="575035" y="122549"/>
                </a:cubicBezTo>
                <a:cubicBezTo>
                  <a:pt x="585643" y="126527"/>
                  <a:pt x="592902" y="136939"/>
                  <a:pt x="603316" y="141402"/>
                </a:cubicBezTo>
                <a:cubicBezTo>
                  <a:pt x="631892" y="153648"/>
                  <a:pt x="708828" y="158363"/>
                  <a:pt x="725864" y="160256"/>
                </a:cubicBezTo>
                <a:cubicBezTo>
                  <a:pt x="796946" y="183951"/>
                  <a:pt x="709328" y="151988"/>
                  <a:pt x="782425" y="188536"/>
                </a:cubicBezTo>
                <a:cubicBezTo>
                  <a:pt x="791313" y="192980"/>
                  <a:pt x="801817" y="193519"/>
                  <a:pt x="810705" y="197963"/>
                </a:cubicBezTo>
                <a:cubicBezTo>
                  <a:pt x="820839" y="203030"/>
                  <a:pt x="828572" y="212354"/>
                  <a:pt x="838986" y="216817"/>
                </a:cubicBezTo>
                <a:cubicBezTo>
                  <a:pt x="850894" y="221920"/>
                  <a:pt x="864236" y="222684"/>
                  <a:pt x="876693" y="226243"/>
                </a:cubicBezTo>
                <a:cubicBezTo>
                  <a:pt x="886247" y="228973"/>
                  <a:pt x="895546" y="232528"/>
                  <a:pt x="904973" y="235670"/>
                </a:cubicBezTo>
                <a:cubicBezTo>
                  <a:pt x="914400" y="245097"/>
                  <a:pt x="921071" y="258537"/>
                  <a:pt x="933254" y="263951"/>
                </a:cubicBezTo>
                <a:cubicBezTo>
                  <a:pt x="950720" y="271714"/>
                  <a:pt x="970787" y="271565"/>
                  <a:pt x="989815" y="273377"/>
                </a:cubicBezTo>
                <a:cubicBezTo>
                  <a:pt x="1036841" y="277856"/>
                  <a:pt x="1084083" y="279662"/>
                  <a:pt x="1131217" y="282804"/>
                </a:cubicBezTo>
                <a:cubicBezTo>
                  <a:pt x="1140644" y="285946"/>
                  <a:pt x="1149857" y="289821"/>
                  <a:pt x="1159497" y="292231"/>
                </a:cubicBezTo>
                <a:cubicBezTo>
                  <a:pt x="1237298" y="311682"/>
                  <a:pt x="1176562" y="291721"/>
                  <a:pt x="1244338" y="311085"/>
                </a:cubicBezTo>
                <a:cubicBezTo>
                  <a:pt x="1286255" y="323061"/>
                  <a:pt x="1261226" y="320118"/>
                  <a:pt x="1310326" y="329938"/>
                </a:cubicBezTo>
                <a:cubicBezTo>
                  <a:pt x="1329069" y="333687"/>
                  <a:pt x="1348033" y="336223"/>
                  <a:pt x="1366887" y="339365"/>
                </a:cubicBezTo>
                <a:cubicBezTo>
                  <a:pt x="1461890" y="371034"/>
                  <a:pt x="1314556" y="322724"/>
                  <a:pt x="1432874" y="358219"/>
                </a:cubicBezTo>
                <a:cubicBezTo>
                  <a:pt x="1451909" y="363930"/>
                  <a:pt x="1469643" y="375273"/>
                  <a:pt x="1489435" y="377072"/>
                </a:cubicBezTo>
                <a:lnTo>
                  <a:pt x="1593130" y="386499"/>
                </a:lnTo>
                <a:lnTo>
                  <a:pt x="1630837" y="395926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584848" y="357301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385048" y="4005064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520952" y="3140968"/>
            <a:ext cx="2088232" cy="2088232"/>
          </a:xfrm>
          <a:prstGeom prst="ellipse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6" idx="6"/>
            <a:endCxn id="17" idx="7"/>
          </p:cNvCxnSpPr>
          <p:nvPr/>
        </p:nvCxnSpPr>
        <p:spPr>
          <a:xfrm flipV="1">
            <a:off x="5745088" y="3446782"/>
            <a:ext cx="558281" cy="7383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12840" y="3429000"/>
            <a:ext cx="576064" cy="648072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3800872" y="3789040"/>
            <a:ext cx="1770369" cy="405888"/>
          </a:xfrm>
          <a:custGeom>
            <a:avLst/>
            <a:gdLst>
              <a:gd name="connsiteX0" fmla="*/ 0 w 1630837"/>
              <a:gd name="connsiteY0" fmla="*/ 0 h 395926"/>
              <a:gd name="connsiteX1" fmla="*/ 65988 w 1630837"/>
              <a:gd name="connsiteY1" fmla="*/ 18854 h 395926"/>
              <a:gd name="connsiteX2" fmla="*/ 197963 w 1630837"/>
              <a:gd name="connsiteY2" fmla="*/ 28280 h 395926"/>
              <a:gd name="connsiteX3" fmla="*/ 263951 w 1630837"/>
              <a:gd name="connsiteY3" fmla="*/ 47134 h 395926"/>
              <a:gd name="connsiteX4" fmla="*/ 320511 w 1630837"/>
              <a:gd name="connsiteY4" fmla="*/ 84841 h 395926"/>
              <a:gd name="connsiteX5" fmla="*/ 490194 w 1630837"/>
              <a:gd name="connsiteY5" fmla="*/ 103695 h 395926"/>
              <a:gd name="connsiteX6" fmla="*/ 527901 w 1630837"/>
              <a:gd name="connsiteY6" fmla="*/ 113122 h 395926"/>
              <a:gd name="connsiteX7" fmla="*/ 575035 w 1630837"/>
              <a:gd name="connsiteY7" fmla="*/ 122549 h 395926"/>
              <a:gd name="connsiteX8" fmla="*/ 603316 w 1630837"/>
              <a:gd name="connsiteY8" fmla="*/ 141402 h 395926"/>
              <a:gd name="connsiteX9" fmla="*/ 725864 w 1630837"/>
              <a:gd name="connsiteY9" fmla="*/ 160256 h 395926"/>
              <a:gd name="connsiteX10" fmla="*/ 782425 w 1630837"/>
              <a:gd name="connsiteY10" fmla="*/ 188536 h 395926"/>
              <a:gd name="connsiteX11" fmla="*/ 810705 w 1630837"/>
              <a:gd name="connsiteY11" fmla="*/ 197963 h 395926"/>
              <a:gd name="connsiteX12" fmla="*/ 838986 w 1630837"/>
              <a:gd name="connsiteY12" fmla="*/ 216817 h 395926"/>
              <a:gd name="connsiteX13" fmla="*/ 876693 w 1630837"/>
              <a:gd name="connsiteY13" fmla="*/ 226243 h 395926"/>
              <a:gd name="connsiteX14" fmla="*/ 904973 w 1630837"/>
              <a:gd name="connsiteY14" fmla="*/ 235670 h 395926"/>
              <a:gd name="connsiteX15" fmla="*/ 933254 w 1630837"/>
              <a:gd name="connsiteY15" fmla="*/ 263951 h 395926"/>
              <a:gd name="connsiteX16" fmla="*/ 989815 w 1630837"/>
              <a:gd name="connsiteY16" fmla="*/ 273377 h 395926"/>
              <a:gd name="connsiteX17" fmla="*/ 1131217 w 1630837"/>
              <a:gd name="connsiteY17" fmla="*/ 282804 h 395926"/>
              <a:gd name="connsiteX18" fmla="*/ 1159497 w 1630837"/>
              <a:gd name="connsiteY18" fmla="*/ 292231 h 395926"/>
              <a:gd name="connsiteX19" fmla="*/ 1244338 w 1630837"/>
              <a:gd name="connsiteY19" fmla="*/ 311085 h 395926"/>
              <a:gd name="connsiteX20" fmla="*/ 1310326 w 1630837"/>
              <a:gd name="connsiteY20" fmla="*/ 329938 h 395926"/>
              <a:gd name="connsiteX21" fmla="*/ 1366887 w 1630837"/>
              <a:gd name="connsiteY21" fmla="*/ 339365 h 395926"/>
              <a:gd name="connsiteX22" fmla="*/ 1432874 w 1630837"/>
              <a:gd name="connsiteY22" fmla="*/ 358219 h 395926"/>
              <a:gd name="connsiteX23" fmla="*/ 1489435 w 1630837"/>
              <a:gd name="connsiteY23" fmla="*/ 377072 h 395926"/>
              <a:gd name="connsiteX24" fmla="*/ 1593130 w 1630837"/>
              <a:gd name="connsiteY24" fmla="*/ 386499 h 395926"/>
              <a:gd name="connsiteX25" fmla="*/ 1630837 w 1630837"/>
              <a:gd name="connsiteY25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30837" h="395926">
                <a:moveTo>
                  <a:pt x="0" y="0"/>
                </a:moveTo>
                <a:cubicBezTo>
                  <a:pt x="17874" y="5958"/>
                  <a:pt x="48234" y="16881"/>
                  <a:pt x="65988" y="18854"/>
                </a:cubicBezTo>
                <a:cubicBezTo>
                  <a:pt x="109822" y="23724"/>
                  <a:pt x="153971" y="25138"/>
                  <a:pt x="197963" y="28280"/>
                </a:cubicBezTo>
                <a:cubicBezTo>
                  <a:pt x="202991" y="29537"/>
                  <a:pt x="255837" y="41725"/>
                  <a:pt x="263951" y="47134"/>
                </a:cubicBezTo>
                <a:cubicBezTo>
                  <a:pt x="306371" y="75414"/>
                  <a:pt x="274282" y="76436"/>
                  <a:pt x="320511" y="84841"/>
                </a:cubicBezTo>
                <a:cubicBezTo>
                  <a:pt x="353128" y="90771"/>
                  <a:pt x="463127" y="100988"/>
                  <a:pt x="490194" y="103695"/>
                </a:cubicBezTo>
                <a:cubicBezTo>
                  <a:pt x="502763" y="106837"/>
                  <a:pt x="515254" y="110311"/>
                  <a:pt x="527901" y="113122"/>
                </a:cubicBezTo>
                <a:cubicBezTo>
                  <a:pt x="543542" y="116598"/>
                  <a:pt x="560033" y="116923"/>
                  <a:pt x="575035" y="122549"/>
                </a:cubicBezTo>
                <a:cubicBezTo>
                  <a:pt x="585643" y="126527"/>
                  <a:pt x="592902" y="136939"/>
                  <a:pt x="603316" y="141402"/>
                </a:cubicBezTo>
                <a:cubicBezTo>
                  <a:pt x="631892" y="153648"/>
                  <a:pt x="708828" y="158363"/>
                  <a:pt x="725864" y="160256"/>
                </a:cubicBezTo>
                <a:cubicBezTo>
                  <a:pt x="796946" y="183951"/>
                  <a:pt x="709328" y="151988"/>
                  <a:pt x="782425" y="188536"/>
                </a:cubicBezTo>
                <a:cubicBezTo>
                  <a:pt x="791313" y="192980"/>
                  <a:pt x="801817" y="193519"/>
                  <a:pt x="810705" y="197963"/>
                </a:cubicBezTo>
                <a:cubicBezTo>
                  <a:pt x="820839" y="203030"/>
                  <a:pt x="828572" y="212354"/>
                  <a:pt x="838986" y="216817"/>
                </a:cubicBezTo>
                <a:cubicBezTo>
                  <a:pt x="850894" y="221920"/>
                  <a:pt x="864236" y="222684"/>
                  <a:pt x="876693" y="226243"/>
                </a:cubicBezTo>
                <a:cubicBezTo>
                  <a:pt x="886247" y="228973"/>
                  <a:pt x="895546" y="232528"/>
                  <a:pt x="904973" y="235670"/>
                </a:cubicBezTo>
                <a:cubicBezTo>
                  <a:pt x="914400" y="245097"/>
                  <a:pt x="921071" y="258537"/>
                  <a:pt x="933254" y="263951"/>
                </a:cubicBezTo>
                <a:cubicBezTo>
                  <a:pt x="950720" y="271714"/>
                  <a:pt x="970787" y="271565"/>
                  <a:pt x="989815" y="273377"/>
                </a:cubicBezTo>
                <a:cubicBezTo>
                  <a:pt x="1036841" y="277856"/>
                  <a:pt x="1084083" y="279662"/>
                  <a:pt x="1131217" y="282804"/>
                </a:cubicBezTo>
                <a:cubicBezTo>
                  <a:pt x="1140644" y="285946"/>
                  <a:pt x="1149857" y="289821"/>
                  <a:pt x="1159497" y="292231"/>
                </a:cubicBezTo>
                <a:cubicBezTo>
                  <a:pt x="1237298" y="311682"/>
                  <a:pt x="1176562" y="291721"/>
                  <a:pt x="1244338" y="311085"/>
                </a:cubicBezTo>
                <a:cubicBezTo>
                  <a:pt x="1286255" y="323061"/>
                  <a:pt x="1261226" y="320118"/>
                  <a:pt x="1310326" y="329938"/>
                </a:cubicBezTo>
                <a:cubicBezTo>
                  <a:pt x="1329069" y="333687"/>
                  <a:pt x="1348033" y="336223"/>
                  <a:pt x="1366887" y="339365"/>
                </a:cubicBezTo>
                <a:cubicBezTo>
                  <a:pt x="1461890" y="371034"/>
                  <a:pt x="1314556" y="322724"/>
                  <a:pt x="1432874" y="358219"/>
                </a:cubicBezTo>
                <a:cubicBezTo>
                  <a:pt x="1451909" y="363930"/>
                  <a:pt x="1469643" y="375273"/>
                  <a:pt x="1489435" y="377072"/>
                </a:cubicBezTo>
                <a:lnTo>
                  <a:pt x="1593130" y="386499"/>
                </a:lnTo>
                <a:lnTo>
                  <a:pt x="1630837" y="395926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393160" y="4581128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5-Point Star 13"/>
          <p:cNvSpPr/>
          <p:nvPr/>
        </p:nvSpPr>
        <p:spPr>
          <a:xfrm>
            <a:off x="4664968" y="4437112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24608" y="2420888"/>
            <a:ext cx="2412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Three obstacles </a:t>
            </a:r>
          </a:p>
          <a:p>
            <a:r>
              <a:rPr lang="en-GB" dirty="0"/>
              <a:t>detected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5097016" y="3284984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313040" y="2492896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Mark as node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6249144" y="4509120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5385048" y="4005064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385048" y="3789040"/>
            <a:ext cx="576064" cy="648072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Navigation: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Generalised</a:t>
            </a:r>
            <a:r>
              <a:rPr lang="en-US" sz="4400" dirty="0"/>
              <a:t> </a:t>
            </a:r>
            <a:r>
              <a:rPr lang="en-US" sz="4400" dirty="0" err="1"/>
              <a:t>Voronoi</a:t>
            </a:r>
            <a:r>
              <a:rPr lang="en-US" sz="4400" dirty="0"/>
              <a:t> Graph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584848" y="3573016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80592" y="2276872"/>
            <a:ext cx="6264696" cy="34563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04928" y="4572744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08984" y="2276872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465168" y="3068960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512840" y="3356992"/>
            <a:ext cx="576064" cy="648072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3800872" y="3789040"/>
            <a:ext cx="1770369" cy="405888"/>
          </a:xfrm>
          <a:custGeom>
            <a:avLst/>
            <a:gdLst>
              <a:gd name="connsiteX0" fmla="*/ 0 w 1630837"/>
              <a:gd name="connsiteY0" fmla="*/ 0 h 395926"/>
              <a:gd name="connsiteX1" fmla="*/ 65988 w 1630837"/>
              <a:gd name="connsiteY1" fmla="*/ 18854 h 395926"/>
              <a:gd name="connsiteX2" fmla="*/ 197963 w 1630837"/>
              <a:gd name="connsiteY2" fmla="*/ 28280 h 395926"/>
              <a:gd name="connsiteX3" fmla="*/ 263951 w 1630837"/>
              <a:gd name="connsiteY3" fmla="*/ 47134 h 395926"/>
              <a:gd name="connsiteX4" fmla="*/ 320511 w 1630837"/>
              <a:gd name="connsiteY4" fmla="*/ 84841 h 395926"/>
              <a:gd name="connsiteX5" fmla="*/ 490194 w 1630837"/>
              <a:gd name="connsiteY5" fmla="*/ 103695 h 395926"/>
              <a:gd name="connsiteX6" fmla="*/ 527901 w 1630837"/>
              <a:gd name="connsiteY6" fmla="*/ 113122 h 395926"/>
              <a:gd name="connsiteX7" fmla="*/ 575035 w 1630837"/>
              <a:gd name="connsiteY7" fmla="*/ 122549 h 395926"/>
              <a:gd name="connsiteX8" fmla="*/ 603316 w 1630837"/>
              <a:gd name="connsiteY8" fmla="*/ 141402 h 395926"/>
              <a:gd name="connsiteX9" fmla="*/ 725864 w 1630837"/>
              <a:gd name="connsiteY9" fmla="*/ 160256 h 395926"/>
              <a:gd name="connsiteX10" fmla="*/ 782425 w 1630837"/>
              <a:gd name="connsiteY10" fmla="*/ 188536 h 395926"/>
              <a:gd name="connsiteX11" fmla="*/ 810705 w 1630837"/>
              <a:gd name="connsiteY11" fmla="*/ 197963 h 395926"/>
              <a:gd name="connsiteX12" fmla="*/ 838986 w 1630837"/>
              <a:gd name="connsiteY12" fmla="*/ 216817 h 395926"/>
              <a:gd name="connsiteX13" fmla="*/ 876693 w 1630837"/>
              <a:gd name="connsiteY13" fmla="*/ 226243 h 395926"/>
              <a:gd name="connsiteX14" fmla="*/ 904973 w 1630837"/>
              <a:gd name="connsiteY14" fmla="*/ 235670 h 395926"/>
              <a:gd name="connsiteX15" fmla="*/ 933254 w 1630837"/>
              <a:gd name="connsiteY15" fmla="*/ 263951 h 395926"/>
              <a:gd name="connsiteX16" fmla="*/ 989815 w 1630837"/>
              <a:gd name="connsiteY16" fmla="*/ 273377 h 395926"/>
              <a:gd name="connsiteX17" fmla="*/ 1131217 w 1630837"/>
              <a:gd name="connsiteY17" fmla="*/ 282804 h 395926"/>
              <a:gd name="connsiteX18" fmla="*/ 1159497 w 1630837"/>
              <a:gd name="connsiteY18" fmla="*/ 292231 h 395926"/>
              <a:gd name="connsiteX19" fmla="*/ 1244338 w 1630837"/>
              <a:gd name="connsiteY19" fmla="*/ 311085 h 395926"/>
              <a:gd name="connsiteX20" fmla="*/ 1310326 w 1630837"/>
              <a:gd name="connsiteY20" fmla="*/ 329938 h 395926"/>
              <a:gd name="connsiteX21" fmla="*/ 1366887 w 1630837"/>
              <a:gd name="connsiteY21" fmla="*/ 339365 h 395926"/>
              <a:gd name="connsiteX22" fmla="*/ 1432874 w 1630837"/>
              <a:gd name="connsiteY22" fmla="*/ 358219 h 395926"/>
              <a:gd name="connsiteX23" fmla="*/ 1489435 w 1630837"/>
              <a:gd name="connsiteY23" fmla="*/ 377072 h 395926"/>
              <a:gd name="connsiteX24" fmla="*/ 1593130 w 1630837"/>
              <a:gd name="connsiteY24" fmla="*/ 386499 h 395926"/>
              <a:gd name="connsiteX25" fmla="*/ 1630837 w 1630837"/>
              <a:gd name="connsiteY25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30837" h="395926">
                <a:moveTo>
                  <a:pt x="0" y="0"/>
                </a:moveTo>
                <a:cubicBezTo>
                  <a:pt x="17874" y="5958"/>
                  <a:pt x="48234" y="16881"/>
                  <a:pt x="65988" y="18854"/>
                </a:cubicBezTo>
                <a:cubicBezTo>
                  <a:pt x="109822" y="23724"/>
                  <a:pt x="153971" y="25138"/>
                  <a:pt x="197963" y="28280"/>
                </a:cubicBezTo>
                <a:cubicBezTo>
                  <a:pt x="202991" y="29537"/>
                  <a:pt x="255837" y="41725"/>
                  <a:pt x="263951" y="47134"/>
                </a:cubicBezTo>
                <a:cubicBezTo>
                  <a:pt x="306371" y="75414"/>
                  <a:pt x="274282" y="76436"/>
                  <a:pt x="320511" y="84841"/>
                </a:cubicBezTo>
                <a:cubicBezTo>
                  <a:pt x="353128" y="90771"/>
                  <a:pt x="463127" y="100988"/>
                  <a:pt x="490194" y="103695"/>
                </a:cubicBezTo>
                <a:cubicBezTo>
                  <a:pt x="502763" y="106837"/>
                  <a:pt x="515254" y="110311"/>
                  <a:pt x="527901" y="113122"/>
                </a:cubicBezTo>
                <a:cubicBezTo>
                  <a:pt x="543542" y="116598"/>
                  <a:pt x="560033" y="116923"/>
                  <a:pt x="575035" y="122549"/>
                </a:cubicBezTo>
                <a:cubicBezTo>
                  <a:pt x="585643" y="126527"/>
                  <a:pt x="592902" y="136939"/>
                  <a:pt x="603316" y="141402"/>
                </a:cubicBezTo>
                <a:cubicBezTo>
                  <a:pt x="631892" y="153648"/>
                  <a:pt x="708828" y="158363"/>
                  <a:pt x="725864" y="160256"/>
                </a:cubicBezTo>
                <a:cubicBezTo>
                  <a:pt x="796946" y="183951"/>
                  <a:pt x="709328" y="151988"/>
                  <a:pt x="782425" y="188536"/>
                </a:cubicBezTo>
                <a:cubicBezTo>
                  <a:pt x="791313" y="192980"/>
                  <a:pt x="801817" y="193519"/>
                  <a:pt x="810705" y="197963"/>
                </a:cubicBezTo>
                <a:cubicBezTo>
                  <a:pt x="820839" y="203030"/>
                  <a:pt x="828572" y="212354"/>
                  <a:pt x="838986" y="216817"/>
                </a:cubicBezTo>
                <a:cubicBezTo>
                  <a:pt x="850894" y="221920"/>
                  <a:pt x="864236" y="222684"/>
                  <a:pt x="876693" y="226243"/>
                </a:cubicBezTo>
                <a:cubicBezTo>
                  <a:pt x="886247" y="228973"/>
                  <a:pt x="895546" y="232528"/>
                  <a:pt x="904973" y="235670"/>
                </a:cubicBezTo>
                <a:cubicBezTo>
                  <a:pt x="914400" y="245097"/>
                  <a:pt x="921071" y="258537"/>
                  <a:pt x="933254" y="263951"/>
                </a:cubicBezTo>
                <a:cubicBezTo>
                  <a:pt x="950720" y="271714"/>
                  <a:pt x="970787" y="271565"/>
                  <a:pt x="989815" y="273377"/>
                </a:cubicBezTo>
                <a:cubicBezTo>
                  <a:pt x="1036841" y="277856"/>
                  <a:pt x="1084083" y="279662"/>
                  <a:pt x="1131217" y="282804"/>
                </a:cubicBezTo>
                <a:cubicBezTo>
                  <a:pt x="1140644" y="285946"/>
                  <a:pt x="1149857" y="289821"/>
                  <a:pt x="1159497" y="292231"/>
                </a:cubicBezTo>
                <a:cubicBezTo>
                  <a:pt x="1237298" y="311682"/>
                  <a:pt x="1176562" y="291721"/>
                  <a:pt x="1244338" y="311085"/>
                </a:cubicBezTo>
                <a:cubicBezTo>
                  <a:pt x="1286255" y="323061"/>
                  <a:pt x="1261226" y="320118"/>
                  <a:pt x="1310326" y="329938"/>
                </a:cubicBezTo>
                <a:cubicBezTo>
                  <a:pt x="1329069" y="333687"/>
                  <a:pt x="1348033" y="336223"/>
                  <a:pt x="1366887" y="339365"/>
                </a:cubicBezTo>
                <a:cubicBezTo>
                  <a:pt x="1461890" y="371034"/>
                  <a:pt x="1314556" y="322724"/>
                  <a:pt x="1432874" y="358219"/>
                </a:cubicBezTo>
                <a:cubicBezTo>
                  <a:pt x="1451909" y="363930"/>
                  <a:pt x="1469643" y="375273"/>
                  <a:pt x="1489435" y="377072"/>
                </a:cubicBezTo>
                <a:lnTo>
                  <a:pt x="1593130" y="386499"/>
                </a:lnTo>
                <a:lnTo>
                  <a:pt x="1630837" y="395926"/>
                </a:lnTo>
              </a:path>
            </a:pathLst>
          </a:custGeom>
          <a:ln w="28575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393160" y="4581128"/>
            <a:ext cx="423664" cy="116051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24608" y="2420888"/>
            <a:ext cx="265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Forms a navigable</a:t>
            </a:r>
          </a:p>
          <a:p>
            <a:r>
              <a:rPr lang="en-GB" dirty="0"/>
              <a:t>graph</a:t>
            </a:r>
          </a:p>
        </p:txBody>
      </p:sp>
      <p:sp>
        <p:nvSpPr>
          <p:cNvPr id="27" name="Freeform 26"/>
          <p:cNvSpPr/>
          <p:nvPr/>
        </p:nvSpPr>
        <p:spPr>
          <a:xfrm>
            <a:off x="5552388" y="3271101"/>
            <a:ext cx="1084082" cy="904973"/>
          </a:xfrm>
          <a:custGeom>
            <a:avLst/>
            <a:gdLst>
              <a:gd name="connsiteX0" fmla="*/ 0 w 1084082"/>
              <a:gd name="connsiteY0" fmla="*/ 904973 h 904973"/>
              <a:gd name="connsiteX1" fmla="*/ 28280 w 1084082"/>
              <a:gd name="connsiteY1" fmla="*/ 895546 h 904973"/>
              <a:gd name="connsiteX2" fmla="*/ 65987 w 1084082"/>
              <a:gd name="connsiteY2" fmla="*/ 886120 h 904973"/>
              <a:gd name="connsiteX3" fmla="*/ 94268 w 1084082"/>
              <a:gd name="connsiteY3" fmla="*/ 867266 h 904973"/>
              <a:gd name="connsiteX4" fmla="*/ 160255 w 1084082"/>
              <a:gd name="connsiteY4" fmla="*/ 857839 h 904973"/>
              <a:gd name="connsiteX5" fmla="*/ 235670 w 1084082"/>
              <a:gd name="connsiteY5" fmla="*/ 838986 h 904973"/>
              <a:gd name="connsiteX6" fmla="*/ 263950 w 1084082"/>
              <a:gd name="connsiteY6" fmla="*/ 810705 h 904973"/>
              <a:gd name="connsiteX7" fmla="*/ 273377 w 1084082"/>
              <a:gd name="connsiteY7" fmla="*/ 782425 h 904973"/>
              <a:gd name="connsiteX8" fmla="*/ 358218 w 1084082"/>
              <a:gd name="connsiteY8" fmla="*/ 735291 h 904973"/>
              <a:gd name="connsiteX9" fmla="*/ 377072 w 1084082"/>
              <a:gd name="connsiteY9" fmla="*/ 707010 h 904973"/>
              <a:gd name="connsiteX10" fmla="*/ 433633 w 1084082"/>
              <a:gd name="connsiteY10" fmla="*/ 669303 h 904973"/>
              <a:gd name="connsiteX11" fmla="*/ 471340 w 1084082"/>
              <a:gd name="connsiteY11" fmla="*/ 612742 h 904973"/>
              <a:gd name="connsiteX12" fmla="*/ 490193 w 1084082"/>
              <a:gd name="connsiteY12" fmla="*/ 537328 h 904973"/>
              <a:gd name="connsiteX13" fmla="*/ 537327 w 1084082"/>
              <a:gd name="connsiteY13" fmla="*/ 480767 h 904973"/>
              <a:gd name="connsiteX14" fmla="*/ 565608 w 1084082"/>
              <a:gd name="connsiteY14" fmla="*/ 471340 h 904973"/>
              <a:gd name="connsiteX15" fmla="*/ 622169 w 1084082"/>
              <a:gd name="connsiteY15" fmla="*/ 443060 h 904973"/>
              <a:gd name="connsiteX16" fmla="*/ 641022 w 1084082"/>
              <a:gd name="connsiteY16" fmla="*/ 414779 h 904973"/>
              <a:gd name="connsiteX17" fmla="*/ 669303 w 1084082"/>
              <a:gd name="connsiteY17" fmla="*/ 405353 h 904973"/>
              <a:gd name="connsiteX18" fmla="*/ 697583 w 1084082"/>
              <a:gd name="connsiteY18" fmla="*/ 386499 h 904973"/>
              <a:gd name="connsiteX19" fmla="*/ 791851 w 1084082"/>
              <a:gd name="connsiteY19" fmla="*/ 329938 h 904973"/>
              <a:gd name="connsiteX20" fmla="*/ 838985 w 1084082"/>
              <a:gd name="connsiteY20" fmla="*/ 273377 h 904973"/>
              <a:gd name="connsiteX21" fmla="*/ 867266 w 1084082"/>
              <a:gd name="connsiteY21" fmla="*/ 245097 h 904973"/>
              <a:gd name="connsiteX22" fmla="*/ 914400 w 1084082"/>
              <a:gd name="connsiteY22" fmla="*/ 197963 h 904973"/>
              <a:gd name="connsiteX23" fmla="*/ 933253 w 1084082"/>
              <a:gd name="connsiteY23" fmla="*/ 169683 h 904973"/>
              <a:gd name="connsiteX24" fmla="*/ 999241 w 1084082"/>
              <a:gd name="connsiteY24" fmla="*/ 122548 h 904973"/>
              <a:gd name="connsiteX25" fmla="*/ 1036948 w 1084082"/>
              <a:gd name="connsiteY25" fmla="*/ 65988 h 904973"/>
              <a:gd name="connsiteX26" fmla="*/ 1065228 w 1084082"/>
              <a:gd name="connsiteY26" fmla="*/ 37707 h 904973"/>
              <a:gd name="connsiteX27" fmla="*/ 1084082 w 1084082"/>
              <a:gd name="connsiteY27" fmla="*/ 0 h 90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4082" h="904973">
                <a:moveTo>
                  <a:pt x="0" y="904973"/>
                </a:moveTo>
                <a:cubicBezTo>
                  <a:pt x="9427" y="901831"/>
                  <a:pt x="18726" y="898276"/>
                  <a:pt x="28280" y="895546"/>
                </a:cubicBezTo>
                <a:cubicBezTo>
                  <a:pt x="40737" y="891987"/>
                  <a:pt x="54079" y="891223"/>
                  <a:pt x="65987" y="886120"/>
                </a:cubicBezTo>
                <a:cubicBezTo>
                  <a:pt x="76401" y="881657"/>
                  <a:pt x="83416" y="870522"/>
                  <a:pt x="94268" y="867266"/>
                </a:cubicBezTo>
                <a:cubicBezTo>
                  <a:pt x="115550" y="860881"/>
                  <a:pt x="138338" y="861492"/>
                  <a:pt x="160255" y="857839"/>
                </a:cubicBezTo>
                <a:cubicBezTo>
                  <a:pt x="205755" y="850256"/>
                  <a:pt x="199245" y="851126"/>
                  <a:pt x="235670" y="838986"/>
                </a:cubicBezTo>
                <a:cubicBezTo>
                  <a:pt x="245097" y="829559"/>
                  <a:pt x="256555" y="821798"/>
                  <a:pt x="263950" y="810705"/>
                </a:cubicBezTo>
                <a:cubicBezTo>
                  <a:pt x="269462" y="802437"/>
                  <a:pt x="266351" y="789451"/>
                  <a:pt x="273377" y="782425"/>
                </a:cubicBezTo>
                <a:cubicBezTo>
                  <a:pt x="305791" y="750012"/>
                  <a:pt x="322656" y="747145"/>
                  <a:pt x="358218" y="735291"/>
                </a:cubicBezTo>
                <a:cubicBezTo>
                  <a:pt x="364503" y="725864"/>
                  <a:pt x="368545" y="714471"/>
                  <a:pt x="377072" y="707010"/>
                </a:cubicBezTo>
                <a:cubicBezTo>
                  <a:pt x="394125" y="692089"/>
                  <a:pt x="433633" y="669303"/>
                  <a:pt x="433633" y="669303"/>
                </a:cubicBezTo>
                <a:cubicBezTo>
                  <a:pt x="446202" y="650449"/>
                  <a:pt x="465844" y="634725"/>
                  <a:pt x="471340" y="612742"/>
                </a:cubicBezTo>
                <a:cubicBezTo>
                  <a:pt x="477624" y="587604"/>
                  <a:pt x="475820" y="558888"/>
                  <a:pt x="490193" y="537328"/>
                </a:cubicBezTo>
                <a:cubicBezTo>
                  <a:pt x="504105" y="516461"/>
                  <a:pt x="515552" y="495283"/>
                  <a:pt x="537327" y="480767"/>
                </a:cubicBezTo>
                <a:cubicBezTo>
                  <a:pt x="545595" y="475255"/>
                  <a:pt x="556720" y="475784"/>
                  <a:pt x="565608" y="471340"/>
                </a:cubicBezTo>
                <a:cubicBezTo>
                  <a:pt x="638705" y="434792"/>
                  <a:pt x="551083" y="466755"/>
                  <a:pt x="622169" y="443060"/>
                </a:cubicBezTo>
                <a:cubicBezTo>
                  <a:pt x="628453" y="433633"/>
                  <a:pt x="632175" y="421857"/>
                  <a:pt x="641022" y="414779"/>
                </a:cubicBezTo>
                <a:cubicBezTo>
                  <a:pt x="648781" y="408572"/>
                  <a:pt x="660415" y="409797"/>
                  <a:pt x="669303" y="405353"/>
                </a:cubicBezTo>
                <a:cubicBezTo>
                  <a:pt x="679437" y="400286"/>
                  <a:pt x="687746" y="392120"/>
                  <a:pt x="697583" y="386499"/>
                </a:cubicBezTo>
                <a:cubicBezTo>
                  <a:pt x="732297" y="366662"/>
                  <a:pt x="761103" y="360685"/>
                  <a:pt x="791851" y="329938"/>
                </a:cubicBezTo>
                <a:cubicBezTo>
                  <a:pt x="874474" y="247318"/>
                  <a:pt x="773364" y="352123"/>
                  <a:pt x="838985" y="273377"/>
                </a:cubicBezTo>
                <a:cubicBezTo>
                  <a:pt x="847520" y="263135"/>
                  <a:pt x="858731" y="255339"/>
                  <a:pt x="867266" y="245097"/>
                </a:cubicBezTo>
                <a:cubicBezTo>
                  <a:pt x="906546" y="197962"/>
                  <a:pt x="862549" y="232530"/>
                  <a:pt x="914400" y="197963"/>
                </a:cubicBezTo>
                <a:cubicBezTo>
                  <a:pt x="920684" y="188536"/>
                  <a:pt x="925242" y="177694"/>
                  <a:pt x="933253" y="169683"/>
                </a:cubicBezTo>
                <a:cubicBezTo>
                  <a:pt x="983705" y="119231"/>
                  <a:pt x="939853" y="189359"/>
                  <a:pt x="999241" y="122548"/>
                </a:cubicBezTo>
                <a:cubicBezTo>
                  <a:pt x="1014295" y="105612"/>
                  <a:pt x="1020926" y="82011"/>
                  <a:pt x="1036948" y="65988"/>
                </a:cubicBezTo>
                <a:lnTo>
                  <a:pt x="1065228" y="37707"/>
                </a:lnTo>
                <a:cubicBezTo>
                  <a:pt x="1076060" y="5211"/>
                  <a:pt x="1067629" y="16453"/>
                  <a:pt x="1084082" y="0"/>
                </a:cubicBezTo>
              </a:path>
            </a:pathLst>
          </a:custGeom>
          <a:ln w="28575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Detection of </a:t>
            </a:r>
            <a:r>
              <a:rPr lang="en-GB" sz="2800" b="1" dirty="0">
                <a:latin typeface="+mj-lt"/>
              </a:rPr>
              <a:t>landmarks</a:t>
            </a:r>
            <a:r>
              <a:rPr lang="en-GB" sz="2800" dirty="0">
                <a:latin typeface="+mj-lt"/>
              </a:rPr>
              <a:t> is the key</a:t>
            </a:r>
            <a:endParaRPr lang="en-GB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Think of </a:t>
            </a:r>
            <a:r>
              <a:rPr lang="en-GB" sz="2800" b="1" dirty="0">
                <a:latin typeface="+mj-lt"/>
              </a:rPr>
              <a:t>driving instructions</a:t>
            </a:r>
            <a:r>
              <a:rPr lang="en-GB" sz="2800" dirty="0">
                <a:latin typeface="+mj-lt"/>
              </a:rPr>
              <a:t>:</a:t>
            </a: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Slight right at St Nicholas Circle 459 ft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Keep left at the fork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Continue to follow A47 0.1 mi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Take the ramp onto Vaughan Way/A594 315 ft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Slight left at </a:t>
            </a:r>
            <a:r>
              <a:rPr lang="en-GB" sz="2400" dirty="0" err="1">
                <a:latin typeface="+mj-lt"/>
              </a:rPr>
              <a:t>Highcross</a:t>
            </a:r>
            <a:r>
              <a:rPr lang="en-GB" sz="2400" dirty="0">
                <a:latin typeface="+mj-lt"/>
              </a:rPr>
              <a:t> St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Topological Maps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 rot="5400000">
            <a:off x="7149244" y="2384884"/>
            <a:ext cx="864096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16200000">
            <a:off x="4268924" y="3392996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200000">
            <a:off x="3764868" y="3465004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16200000">
            <a:off x="5493060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16200000">
            <a:off x="2540732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008784" y="270892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008784" y="414908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32720" y="2204864"/>
            <a:ext cx="590465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 rot="5400000">
            <a:off x="7473280" y="249289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 rot="5400000">
            <a:off x="6105128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5400000">
            <a:off x="1384412" y="4981364"/>
            <a:ext cx="1376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 rot="10800000">
            <a:off x="1856656" y="5085184"/>
            <a:ext cx="532859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5400000">
            <a:off x="-375592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grid: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780928"/>
            <a:ext cx="7116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80592" y="2204864"/>
          <a:ext cx="7056780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68824" y="2609528"/>
            <a:ext cx="792088" cy="531440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080792" y="2132856"/>
            <a:ext cx="2808312" cy="764704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92760" y="3717032"/>
            <a:ext cx="2232248" cy="531440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360712" y="3429000"/>
            <a:ext cx="1008112" cy="432048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Detection of landmarks is the key</a:t>
            </a:r>
            <a:endParaRPr lang="en-GB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Think of driving instructions:</a:t>
            </a: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Slight right at St Nicholas Circle 459 ft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Keep left at the fork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Continue to follow A47 0.1 mi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Take the ramp onto Vaughan Way/A594 315 ft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Slight left at </a:t>
            </a:r>
            <a:r>
              <a:rPr lang="en-GB" sz="2400" dirty="0" err="1">
                <a:latin typeface="+mj-lt"/>
              </a:rPr>
              <a:t>Highcross</a:t>
            </a:r>
            <a:r>
              <a:rPr lang="en-GB" sz="2400" dirty="0">
                <a:latin typeface="+mj-lt"/>
              </a:rPr>
              <a:t> St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solidFill>
                  <a:srgbClr val="FF0000"/>
                </a:solidFill>
                <a:latin typeface="+mj-lt"/>
              </a:rPr>
              <a:t>Landmarks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...And instructions to navigate between them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Topological Maps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Example getting from A to B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Topological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1820652" y="2312876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216702" y="2708920"/>
            <a:ext cx="5328587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789204" y="5697252"/>
            <a:ext cx="151216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216697" y="4941166"/>
            <a:ext cx="5328595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1100573" y="3825044"/>
            <a:ext cx="2232249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429167" y="3825044"/>
            <a:ext cx="2232247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620851" y="3104963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061011" y="3104964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72680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2129136" y="189082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929336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944888" y="333098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69496" y="335699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69496" y="261090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329264" y="26829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473280" y="62833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401272" y="477114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44688" y="479715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152800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736976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360712" y="177281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5008" y="48691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Example getting from A to B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Topological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1820652" y="2312876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216702" y="2708920"/>
            <a:ext cx="5328587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789204" y="5697252"/>
            <a:ext cx="151216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216697" y="4941166"/>
            <a:ext cx="5328595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1100573" y="3825044"/>
            <a:ext cx="2232249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429167" y="3825044"/>
            <a:ext cx="2232247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620851" y="3104963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061011" y="3104964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72680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2129136" y="189082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929336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944888" y="333098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69496" y="335699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69496" y="261090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329264" y="26829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473280" y="62833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401272" y="477114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44688" y="479715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152800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736976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360712" y="177281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5008" y="48691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760" y="3789040"/>
            <a:ext cx="5184576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Move forward beyond the doorway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24608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Example getting from A to B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Topological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1820652" y="2312876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216702" y="2708920"/>
            <a:ext cx="5328587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789204" y="5697252"/>
            <a:ext cx="151216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216697" y="4941166"/>
            <a:ext cx="5328595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1100573" y="3825044"/>
            <a:ext cx="2232249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429167" y="3825044"/>
            <a:ext cx="2232247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620851" y="3104963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061011" y="3104964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72680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2129136" y="189082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929336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944888" y="333098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69496" y="335699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69496" y="261090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329264" y="26829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473280" y="62833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401272" y="477114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44688" y="479715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152800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736976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360712" y="177281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5008" y="48691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0712" y="3501008"/>
            <a:ext cx="5256584" cy="830997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Move forward until the wall directly in front is approximately 30cms away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16696" y="491155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Example getting from A to B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Topological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1820652" y="2312876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216702" y="2708920"/>
            <a:ext cx="5328587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789204" y="5697252"/>
            <a:ext cx="151216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216697" y="4941166"/>
            <a:ext cx="5328595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1100573" y="3825044"/>
            <a:ext cx="2232249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429167" y="3825044"/>
            <a:ext cx="2232247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620851" y="3104963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061011" y="3104964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72680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2129136" y="189082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929336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944888" y="333098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69496" y="335699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69496" y="261090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329264" y="26829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473280" y="62833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401272" y="477114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44688" y="479715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152800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736976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360712" y="177281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5008" y="48691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0712" y="3501008"/>
            <a:ext cx="3816424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Turn 90</a:t>
            </a:r>
            <a:r>
              <a:rPr lang="en-GB" dirty="0">
                <a:sym typeface="Symbol"/>
              </a:rPr>
              <a:t> counter clockwise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2216696" y="491155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Example getting from A to B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Topological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1820652" y="2312876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216702" y="2708920"/>
            <a:ext cx="5328587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789204" y="5697252"/>
            <a:ext cx="151216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216697" y="4941166"/>
            <a:ext cx="5328595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1100573" y="3825044"/>
            <a:ext cx="2232249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429167" y="3825044"/>
            <a:ext cx="2232247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620851" y="3104963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061011" y="3104964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72680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2129136" y="189082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929336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944888" y="333098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69496" y="335699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69496" y="261090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329264" y="26829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473280" y="62833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401272" y="477114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44688" y="479715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152800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736976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360712" y="177281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5008" y="48691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0712" y="3596823"/>
            <a:ext cx="5256584" cy="1200329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Move forward until the obstacle to the right is approx 90cm away and the left is approx 30cm away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816" y="491155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Example getting from A to B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Topological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1820652" y="2312876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216702" y="2708920"/>
            <a:ext cx="5328587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789204" y="5697252"/>
            <a:ext cx="151216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216697" y="4941166"/>
            <a:ext cx="5328595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1100573" y="3825044"/>
            <a:ext cx="2232249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429167" y="3825044"/>
            <a:ext cx="2232247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620851" y="3104963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061011" y="3104964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72680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2129136" y="189082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929336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944888" y="333098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69496" y="335699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69496" y="261090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329264" y="26829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473280" y="62833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401272" y="477114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44688" y="479715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152800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736976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360712" y="177281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5008" y="48691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0712" y="3596823"/>
            <a:ext cx="5256584" cy="1200329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Move forward until the obstacle to the right is approx 30cm away and increases to 90cm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48944" y="498355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Simultaneous Localization And Mapping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For details see Slam paper in LZ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(A Very Brief) Introduction to SLAM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052736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Scene contains landmarks</a:t>
            </a:r>
            <a:endParaRPr lang="en-GB" sz="22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Concept</a:t>
            </a:r>
          </a:p>
        </p:txBody>
      </p:sp>
      <p:sp>
        <p:nvSpPr>
          <p:cNvPr id="6" name="Rectangle 5"/>
          <p:cNvSpPr/>
          <p:nvPr/>
        </p:nvSpPr>
        <p:spPr>
          <a:xfrm rot="1671735">
            <a:off x="6897216" y="2780928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9973998">
            <a:off x="4736976" y="1556792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531301">
            <a:off x="4808984" y="5229200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052736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Robot perceives landmarks</a:t>
            </a:r>
            <a:endParaRPr lang="en-GB" sz="22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Concept</a:t>
            </a:r>
          </a:p>
        </p:txBody>
      </p:sp>
      <p:sp>
        <p:nvSpPr>
          <p:cNvPr id="6" name="Rectangle 5"/>
          <p:cNvSpPr/>
          <p:nvPr/>
        </p:nvSpPr>
        <p:spPr>
          <a:xfrm rot="1671735">
            <a:off x="6897216" y="2780928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9973998">
            <a:off x="4736976" y="1556792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531301">
            <a:off x="4808984" y="5229200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48544" y="2708920"/>
            <a:ext cx="864096" cy="86409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9" idx="6"/>
          </p:cNvCxnSpPr>
          <p:nvPr/>
        </p:nvCxnSpPr>
        <p:spPr>
          <a:xfrm flipH="1">
            <a:off x="1280592" y="314096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1712640" y="1940032"/>
            <a:ext cx="3055958" cy="105692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>
            <a:off x="1712640" y="3140968"/>
            <a:ext cx="5112568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1640632" y="3356992"/>
            <a:ext cx="3196458" cy="20001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rot="10800000">
            <a:off x="372886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405290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34" idx="2"/>
          </p:cNvCxnSpPr>
          <p:nvPr/>
        </p:nvCxnSpPr>
        <p:spPr>
          <a:xfrm rot="10800000">
            <a:off x="5169024" y="28529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6" idx="0"/>
          </p:cNvCxnSpPr>
          <p:nvPr/>
        </p:nvCxnSpPr>
        <p:spPr>
          <a:xfrm rot="5400000">
            <a:off x="5493060" y="2888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329264" y="1988840"/>
            <a:ext cx="1152128" cy="1152128"/>
            <a:chOff x="7329264" y="1988840"/>
            <a:chExt cx="1152128" cy="1152128"/>
          </a:xfrm>
        </p:grpSpPr>
        <p:sp>
          <p:nvSpPr>
            <p:cNvPr id="75" name="Oval 74"/>
            <p:cNvSpPr/>
            <p:nvPr/>
          </p:nvSpPr>
          <p:spPr>
            <a:xfrm>
              <a:off x="7401272" y="2132856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29264" y="1988840"/>
              <a:ext cx="1152128" cy="36004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93360" y="2132856"/>
              <a:ext cx="288032" cy="1008112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79985" y="1022583"/>
            <a:ext cx="8915400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meadow map: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A number of convex polygon (interior angle is less than 180</a:t>
            </a:r>
            <a:r>
              <a:rPr lang="en-US" sz="2400" baseline="30000" dirty="0">
                <a:latin typeface="+mj-lt"/>
              </a:rPr>
              <a:t>o </a:t>
            </a:r>
            <a:r>
              <a:rPr lang="en-US" sz="2400" dirty="0">
                <a:latin typeface="+mj-lt"/>
              </a:rPr>
              <a:t>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303" y="54913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/>
              <a:t>C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12640" y="2348880"/>
            <a:ext cx="13681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1244588" y="2816932"/>
            <a:ext cx="230425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2640" y="4653136"/>
            <a:ext cx="136815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288704" y="4653136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288704" y="4653136"/>
            <a:ext cx="79208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V="1">
            <a:off x="2828764" y="4905164"/>
            <a:ext cx="5760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2936776" y="4797152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V="1">
            <a:off x="6357156" y="4689140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3080792" y="4653136"/>
            <a:ext cx="381642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>
            <a:off x="6393160" y="4653136"/>
            <a:ext cx="158417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637076" y="3609020"/>
            <a:ext cx="3096344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6393160" y="2564904"/>
            <a:ext cx="9361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2504728" y="2564904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052736"/>
            <a:ext cx="913822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Robot moves – position estimated from </a:t>
            </a:r>
            <a:r>
              <a:rPr lang="en-GB" sz="2800" dirty="0" err="1">
                <a:latin typeface="+mj-lt"/>
              </a:rPr>
              <a:t>odometry</a:t>
            </a:r>
            <a:endParaRPr lang="en-GB" sz="22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Concept</a:t>
            </a:r>
          </a:p>
        </p:txBody>
      </p:sp>
      <p:sp>
        <p:nvSpPr>
          <p:cNvPr id="6" name="Rectangle 5"/>
          <p:cNvSpPr/>
          <p:nvPr/>
        </p:nvSpPr>
        <p:spPr>
          <a:xfrm rot="1671735">
            <a:off x="6897216" y="2780928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9973998">
            <a:off x="4736976" y="1556792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531301">
            <a:off x="4808984" y="5229200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48544" y="2708920"/>
            <a:ext cx="864096" cy="864096"/>
          </a:xfrm>
          <a:prstGeom prst="ellipse">
            <a:avLst/>
          </a:prstGeom>
          <a:solidFill>
            <a:srgbClr val="FF0000">
              <a:alpha val="48000"/>
            </a:srgb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9" idx="6"/>
          </p:cNvCxnSpPr>
          <p:nvPr/>
        </p:nvCxnSpPr>
        <p:spPr>
          <a:xfrm flipH="1">
            <a:off x="1280592" y="314096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24808" y="3284984"/>
            <a:ext cx="864096" cy="86409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3656856" y="3717032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052736"/>
            <a:ext cx="94107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Robot moves – position estimated from landmarks</a:t>
            </a:r>
            <a:endParaRPr lang="en-GB" sz="22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Concept</a:t>
            </a:r>
          </a:p>
        </p:txBody>
      </p:sp>
      <p:sp>
        <p:nvSpPr>
          <p:cNvPr id="6" name="Rectangle 5"/>
          <p:cNvSpPr/>
          <p:nvPr/>
        </p:nvSpPr>
        <p:spPr>
          <a:xfrm rot="1671735">
            <a:off x="6897216" y="2780928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9973998">
            <a:off x="4736976" y="1556792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531301">
            <a:off x="4808984" y="5229200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48544" y="2708920"/>
            <a:ext cx="864096" cy="864096"/>
          </a:xfrm>
          <a:prstGeom prst="ellipse">
            <a:avLst/>
          </a:prstGeom>
          <a:solidFill>
            <a:srgbClr val="FF0000">
              <a:alpha val="48000"/>
            </a:srgb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9" idx="6"/>
          </p:cNvCxnSpPr>
          <p:nvPr/>
        </p:nvCxnSpPr>
        <p:spPr>
          <a:xfrm flipH="1">
            <a:off x="1280592" y="314096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24808" y="3068960"/>
            <a:ext cx="864096" cy="86409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3656856" y="3501008"/>
            <a:ext cx="432048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3756275" y="2056637"/>
            <a:ext cx="1128928" cy="8957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 flipV="1">
            <a:off x="4088904" y="3142556"/>
            <a:ext cx="2736304" cy="35845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 rot="16200000" flipH="1">
            <a:off x="3624417" y="4144455"/>
            <a:ext cx="1550617" cy="87473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052736"/>
            <a:ext cx="94107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Two possible positions – real position is in between</a:t>
            </a:r>
            <a:endParaRPr lang="en-GB" sz="22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Concept</a:t>
            </a:r>
          </a:p>
        </p:txBody>
      </p:sp>
      <p:sp>
        <p:nvSpPr>
          <p:cNvPr id="6" name="Rectangle 5"/>
          <p:cNvSpPr/>
          <p:nvPr/>
        </p:nvSpPr>
        <p:spPr>
          <a:xfrm rot="1671735">
            <a:off x="6897216" y="2780928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9973998">
            <a:off x="4736976" y="1556792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531301">
            <a:off x="4808984" y="5229200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24808" y="3284984"/>
            <a:ext cx="864096" cy="864096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3656856" y="3717032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77208" y="3573016"/>
            <a:ext cx="864096" cy="864096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rot="10800000">
            <a:off x="3809256" y="4005064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052736"/>
            <a:ext cx="94107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Two possible positions – real position is in between</a:t>
            </a:r>
            <a:endParaRPr lang="en-GB" sz="22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Concept</a:t>
            </a:r>
          </a:p>
        </p:txBody>
      </p:sp>
      <p:sp>
        <p:nvSpPr>
          <p:cNvPr id="6" name="Rectangle 5"/>
          <p:cNvSpPr/>
          <p:nvPr/>
        </p:nvSpPr>
        <p:spPr>
          <a:xfrm rot="1671735">
            <a:off x="6897216" y="2780928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9973998">
            <a:off x="4736976" y="1556792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531301">
            <a:off x="4808984" y="5229200"/>
            <a:ext cx="576064" cy="504056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24808" y="3284984"/>
            <a:ext cx="864096" cy="864096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3656856" y="3717032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77208" y="3573016"/>
            <a:ext cx="864096" cy="864096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rot="10800000">
            <a:off x="3809256" y="4005064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96816" y="3429000"/>
            <a:ext cx="864096" cy="86409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3728864" y="3861048"/>
            <a:ext cx="432048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1766" t="16317" r="29844" b="6494"/>
          <a:stretch>
            <a:fillRect/>
          </a:stretch>
        </p:blipFill>
        <p:spPr bwMode="auto">
          <a:xfrm>
            <a:off x="3008784" y="548680"/>
            <a:ext cx="468052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SLAM Process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Landmark extraction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Map formed of discrete landmarks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A different approach to occupancy grids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Data Association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Have I seen this before?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Attempt to match observed landmark to previously recorded landmarks</a:t>
            </a:r>
            <a:endParaRPr lang="en-GB" sz="22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Extended </a:t>
            </a:r>
            <a:r>
              <a:rPr lang="en-GB" sz="2800" dirty="0" err="1">
                <a:latin typeface="+mj-lt"/>
              </a:rPr>
              <a:t>Kalman</a:t>
            </a:r>
            <a:r>
              <a:rPr lang="en-GB" sz="2800" dirty="0">
                <a:latin typeface="+mj-lt"/>
              </a:rPr>
              <a:t> Filter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Form of Bayesian filter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Uses covariance and rates of change – are landmarks moving together?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Method depends on sensors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Two main approaches: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Outliers (spikes)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Noise – will be eliminated by filter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Spike features – table legs etc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Inliers (RANSAC)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Lines, shapes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Corners make good landmarks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Landmark Extraction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Outliers (</a:t>
            </a:r>
            <a:r>
              <a:rPr lang="en-GB" dirty="0"/>
              <a:t>Spike Landmark Extraction </a:t>
            </a:r>
            <a:r>
              <a:rPr lang="en-GB" sz="2400" dirty="0">
                <a:latin typeface="+mj-lt"/>
              </a:rPr>
              <a:t>)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Noise – will be eliminated by filter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Spike features – table legs etc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Landmark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0D3DF-FF37-4681-A11A-6C983859CD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3212976"/>
            <a:ext cx="4078501" cy="2967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29588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Method depends on sensors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Inliers (RANSAC)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Lines, shapes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Corners make good landmarks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Landmark 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A9255-F99A-4D9E-AC75-0BAA734E587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t="43017" r="43164" b="13019"/>
          <a:stretch/>
        </p:blipFill>
        <p:spPr bwMode="auto">
          <a:xfrm>
            <a:off x="3512840" y="3284984"/>
            <a:ext cx="3419058" cy="27968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70111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Nearest neighbour method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514350" indent="-5143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Extract landmarks</a:t>
            </a:r>
          </a:p>
          <a:p>
            <a:pPr marL="514350" indent="-5143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For each landmark</a:t>
            </a:r>
          </a:p>
          <a:p>
            <a:pPr marL="770382" lvl="1" indent="-514350">
              <a:lnSpc>
                <a:spcPct val="90000"/>
              </a:lnSpc>
              <a:buClr>
                <a:schemeClr val="accent3"/>
              </a:buClr>
              <a:buFont typeface="+mj-lt"/>
              <a:buAutoNum type="arabicPeriod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Find closest landmark in landmark database</a:t>
            </a:r>
          </a:p>
          <a:p>
            <a:pPr marL="770382" lvl="1" indent="-514350">
              <a:lnSpc>
                <a:spcPct val="90000"/>
              </a:lnSpc>
              <a:buClr>
                <a:schemeClr val="accent3"/>
              </a:buClr>
              <a:buFont typeface="+mj-lt"/>
              <a:buAutoNum type="arabicPeriod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Compare landmarks, if they match increment observation count, if not add landmark to database with one observation</a:t>
            </a:r>
          </a:p>
          <a:p>
            <a:pPr marL="514350" indent="-514350">
              <a:lnSpc>
                <a:spcPct val="90000"/>
              </a:lnSpc>
              <a:buClr>
                <a:schemeClr val="accent3"/>
              </a:buClr>
              <a:buFont typeface="+mj-lt"/>
              <a:buAutoNum type="arabicPeriod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Only consider landmarks observed at least N times</a:t>
            </a:r>
          </a:p>
          <a:p>
            <a:pPr marL="770382" lvl="1" indent="-514350">
              <a:lnSpc>
                <a:spcPct val="90000"/>
              </a:lnSpc>
              <a:buClr>
                <a:schemeClr val="accent3"/>
              </a:buClr>
              <a:buFont typeface="+mj-lt"/>
              <a:buAutoNum type="arabicPeriod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Data Association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dirty="0" err="1">
                <a:latin typeface="+mj-lt"/>
              </a:rPr>
              <a:t>generalised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Voronoi</a:t>
            </a:r>
            <a:r>
              <a:rPr lang="en-US" sz="2800" dirty="0">
                <a:latin typeface="+mj-lt"/>
              </a:rPr>
              <a:t> graph: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16200000" flipV="1">
            <a:off x="1532620" y="2384884"/>
            <a:ext cx="792088" cy="72008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1496616" y="4365104"/>
            <a:ext cx="792088" cy="576064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2072680" y="4869160"/>
            <a:ext cx="648072" cy="504056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792760" y="5517232"/>
            <a:ext cx="576064" cy="28803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040596" y="5197388"/>
            <a:ext cx="368424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588768" y="5665440"/>
            <a:ext cx="368424" cy="216024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588768" y="5305400"/>
            <a:ext cx="584448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677000" y="5233392"/>
            <a:ext cx="728464" cy="72008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289068" y="5125380"/>
            <a:ext cx="224408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6640996" y="4189276"/>
            <a:ext cx="1448544" cy="72008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6821016" y="3001144"/>
            <a:ext cx="656456" cy="36004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29064" y="3933056"/>
            <a:ext cx="648072" cy="51244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88904" y="3933056"/>
            <a:ext cx="648072" cy="51244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940696" y="3793232"/>
            <a:ext cx="296416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380856" y="3793232"/>
            <a:ext cx="296416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385048" y="3212976"/>
            <a:ext cx="576064" cy="0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3656857" y="3212976"/>
            <a:ext cx="576063" cy="1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676636" y="375303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2216696" y="4437112"/>
            <a:ext cx="5760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20752" y="4869160"/>
            <a:ext cx="50405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3116796" y="5481228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224808" y="5013176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80992" y="5013176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4808984" y="5661248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401272" y="5229200"/>
            <a:ext cx="79208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4736976" y="3933056"/>
            <a:ext cx="79208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3296816" y="3933056"/>
            <a:ext cx="79208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0800000">
            <a:off x="3296816" y="2996952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4088904" y="2996952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5529064" y="2996952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4736976" y="2996952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2300140" y="2718066"/>
            <a:ext cx="1632580" cy="392779"/>
          </a:xfrm>
          <a:custGeom>
            <a:avLst/>
            <a:gdLst>
              <a:gd name="connsiteX0" fmla="*/ 0 w 1632580"/>
              <a:gd name="connsiteY0" fmla="*/ 392779 h 392779"/>
              <a:gd name="connsiteX1" fmla="*/ 28281 w 1632580"/>
              <a:gd name="connsiteY1" fmla="*/ 364499 h 392779"/>
              <a:gd name="connsiteX2" fmla="*/ 47134 w 1632580"/>
              <a:gd name="connsiteY2" fmla="*/ 336219 h 392779"/>
              <a:gd name="connsiteX3" fmla="*/ 103695 w 1632580"/>
              <a:gd name="connsiteY3" fmla="*/ 317365 h 392779"/>
              <a:gd name="connsiteX4" fmla="*/ 188536 w 1632580"/>
              <a:gd name="connsiteY4" fmla="*/ 260804 h 392779"/>
              <a:gd name="connsiteX5" fmla="*/ 245097 w 1632580"/>
              <a:gd name="connsiteY5" fmla="*/ 223097 h 392779"/>
              <a:gd name="connsiteX6" fmla="*/ 273378 w 1632580"/>
              <a:gd name="connsiteY6" fmla="*/ 204243 h 392779"/>
              <a:gd name="connsiteX7" fmla="*/ 292231 w 1632580"/>
              <a:gd name="connsiteY7" fmla="*/ 175963 h 392779"/>
              <a:gd name="connsiteX8" fmla="*/ 358219 w 1632580"/>
              <a:gd name="connsiteY8" fmla="*/ 157109 h 392779"/>
              <a:gd name="connsiteX9" fmla="*/ 386499 w 1632580"/>
              <a:gd name="connsiteY9" fmla="*/ 147682 h 392779"/>
              <a:gd name="connsiteX10" fmla="*/ 452487 w 1632580"/>
              <a:gd name="connsiteY10" fmla="*/ 128829 h 392779"/>
              <a:gd name="connsiteX11" fmla="*/ 518474 w 1632580"/>
              <a:gd name="connsiteY11" fmla="*/ 100548 h 392779"/>
              <a:gd name="connsiteX12" fmla="*/ 641023 w 1632580"/>
              <a:gd name="connsiteY12" fmla="*/ 72268 h 392779"/>
              <a:gd name="connsiteX13" fmla="*/ 669303 w 1632580"/>
              <a:gd name="connsiteY13" fmla="*/ 62841 h 392779"/>
              <a:gd name="connsiteX14" fmla="*/ 857839 w 1632580"/>
              <a:gd name="connsiteY14" fmla="*/ 43988 h 392779"/>
              <a:gd name="connsiteX15" fmla="*/ 970961 w 1632580"/>
              <a:gd name="connsiteY15" fmla="*/ 34561 h 392779"/>
              <a:gd name="connsiteX16" fmla="*/ 1423448 w 1632580"/>
              <a:gd name="connsiteY16" fmla="*/ 34561 h 392779"/>
              <a:gd name="connsiteX17" fmla="*/ 1498862 w 1632580"/>
              <a:gd name="connsiteY17" fmla="*/ 53414 h 392779"/>
              <a:gd name="connsiteX18" fmla="*/ 1527142 w 1632580"/>
              <a:gd name="connsiteY18" fmla="*/ 62841 h 392779"/>
              <a:gd name="connsiteX19" fmla="*/ 1555423 w 1632580"/>
              <a:gd name="connsiteY19" fmla="*/ 81695 h 392779"/>
              <a:gd name="connsiteX20" fmla="*/ 1583703 w 1632580"/>
              <a:gd name="connsiteY20" fmla="*/ 138256 h 392779"/>
              <a:gd name="connsiteX21" fmla="*/ 1602557 w 1632580"/>
              <a:gd name="connsiteY21" fmla="*/ 166536 h 392779"/>
              <a:gd name="connsiteX22" fmla="*/ 1611984 w 1632580"/>
              <a:gd name="connsiteY22" fmla="*/ 194816 h 392779"/>
              <a:gd name="connsiteX23" fmla="*/ 1630837 w 1632580"/>
              <a:gd name="connsiteY23" fmla="*/ 232524 h 39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32580" h="392779">
                <a:moveTo>
                  <a:pt x="0" y="392779"/>
                </a:moveTo>
                <a:cubicBezTo>
                  <a:pt x="9427" y="383352"/>
                  <a:pt x="19746" y="374741"/>
                  <a:pt x="28281" y="364499"/>
                </a:cubicBezTo>
                <a:cubicBezTo>
                  <a:pt x="35534" y="355796"/>
                  <a:pt x="37527" y="342224"/>
                  <a:pt x="47134" y="336219"/>
                </a:cubicBezTo>
                <a:cubicBezTo>
                  <a:pt x="63987" y="325686"/>
                  <a:pt x="87159" y="328389"/>
                  <a:pt x="103695" y="317365"/>
                </a:cubicBezTo>
                <a:lnTo>
                  <a:pt x="188536" y="260804"/>
                </a:lnTo>
                <a:lnTo>
                  <a:pt x="245097" y="223097"/>
                </a:lnTo>
                <a:lnTo>
                  <a:pt x="273378" y="204243"/>
                </a:lnTo>
                <a:cubicBezTo>
                  <a:pt x="279662" y="194816"/>
                  <a:pt x="283384" y="183040"/>
                  <a:pt x="292231" y="175963"/>
                </a:cubicBezTo>
                <a:cubicBezTo>
                  <a:pt x="298509" y="170941"/>
                  <a:pt x="355584" y="157862"/>
                  <a:pt x="358219" y="157109"/>
                </a:cubicBezTo>
                <a:cubicBezTo>
                  <a:pt x="367773" y="154379"/>
                  <a:pt x="376945" y="150412"/>
                  <a:pt x="386499" y="147682"/>
                </a:cubicBezTo>
                <a:cubicBezTo>
                  <a:pt x="469365" y="124006"/>
                  <a:pt x="384672" y="151434"/>
                  <a:pt x="452487" y="128829"/>
                </a:cubicBezTo>
                <a:cubicBezTo>
                  <a:pt x="497352" y="98918"/>
                  <a:pt x="463137" y="117149"/>
                  <a:pt x="518474" y="100548"/>
                </a:cubicBezTo>
                <a:cubicBezTo>
                  <a:pt x="612580" y="72317"/>
                  <a:pt x="536952" y="87136"/>
                  <a:pt x="641023" y="72268"/>
                </a:cubicBezTo>
                <a:cubicBezTo>
                  <a:pt x="650450" y="69126"/>
                  <a:pt x="659663" y="65251"/>
                  <a:pt x="669303" y="62841"/>
                </a:cubicBezTo>
                <a:cubicBezTo>
                  <a:pt x="738446" y="45555"/>
                  <a:pt x="772129" y="50337"/>
                  <a:pt x="857839" y="43988"/>
                </a:cubicBezTo>
                <a:lnTo>
                  <a:pt x="970961" y="34561"/>
                </a:lnTo>
                <a:cubicBezTo>
                  <a:pt x="1143760" y="0"/>
                  <a:pt x="1059979" y="13181"/>
                  <a:pt x="1423448" y="34561"/>
                </a:cubicBezTo>
                <a:cubicBezTo>
                  <a:pt x="1449315" y="36083"/>
                  <a:pt x="1474280" y="45220"/>
                  <a:pt x="1498862" y="53414"/>
                </a:cubicBezTo>
                <a:cubicBezTo>
                  <a:pt x="1508289" y="56556"/>
                  <a:pt x="1518254" y="58397"/>
                  <a:pt x="1527142" y="62841"/>
                </a:cubicBezTo>
                <a:cubicBezTo>
                  <a:pt x="1537276" y="67908"/>
                  <a:pt x="1545996" y="75410"/>
                  <a:pt x="1555423" y="81695"/>
                </a:cubicBezTo>
                <a:cubicBezTo>
                  <a:pt x="1609458" y="162749"/>
                  <a:pt x="1544670" y="60191"/>
                  <a:pt x="1583703" y="138256"/>
                </a:cubicBezTo>
                <a:cubicBezTo>
                  <a:pt x="1588770" y="148389"/>
                  <a:pt x="1597490" y="156403"/>
                  <a:pt x="1602557" y="166536"/>
                </a:cubicBezTo>
                <a:cubicBezTo>
                  <a:pt x="1607001" y="175424"/>
                  <a:pt x="1607540" y="185928"/>
                  <a:pt x="1611984" y="194816"/>
                </a:cubicBezTo>
                <a:cubicBezTo>
                  <a:pt x="1632580" y="236009"/>
                  <a:pt x="1630837" y="208911"/>
                  <a:pt x="1630837" y="23252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reeform 91"/>
          <p:cNvSpPr/>
          <p:nvPr/>
        </p:nvSpPr>
        <p:spPr>
          <a:xfrm>
            <a:off x="5681382" y="2733773"/>
            <a:ext cx="1375228" cy="149088"/>
          </a:xfrm>
          <a:custGeom>
            <a:avLst/>
            <a:gdLst>
              <a:gd name="connsiteX0" fmla="*/ 1303880 w 1375228"/>
              <a:gd name="connsiteY0" fmla="*/ 122549 h 149088"/>
              <a:gd name="connsiteX1" fmla="*/ 1247319 w 1375228"/>
              <a:gd name="connsiteY1" fmla="*/ 94268 h 149088"/>
              <a:gd name="connsiteX2" fmla="*/ 1124771 w 1375228"/>
              <a:gd name="connsiteY2" fmla="*/ 75415 h 149088"/>
              <a:gd name="connsiteX3" fmla="*/ 1021076 w 1375228"/>
              <a:gd name="connsiteY3" fmla="*/ 65988 h 149088"/>
              <a:gd name="connsiteX4" fmla="*/ 917381 w 1375228"/>
              <a:gd name="connsiteY4" fmla="*/ 47134 h 149088"/>
              <a:gd name="connsiteX5" fmla="*/ 870247 w 1375228"/>
              <a:gd name="connsiteY5" fmla="*/ 37707 h 149088"/>
              <a:gd name="connsiteX6" fmla="*/ 813686 w 1375228"/>
              <a:gd name="connsiteY6" fmla="*/ 28281 h 149088"/>
              <a:gd name="connsiteX7" fmla="*/ 709991 w 1375228"/>
              <a:gd name="connsiteY7" fmla="*/ 9427 h 149088"/>
              <a:gd name="connsiteX8" fmla="*/ 474321 w 1375228"/>
              <a:gd name="connsiteY8" fmla="*/ 0 h 149088"/>
              <a:gd name="connsiteX9" fmla="*/ 238651 w 1375228"/>
              <a:gd name="connsiteY9" fmla="*/ 9427 h 149088"/>
              <a:gd name="connsiteX10" fmla="*/ 200944 w 1375228"/>
              <a:gd name="connsiteY10" fmla="*/ 18854 h 149088"/>
              <a:gd name="connsiteX11" fmla="*/ 125529 w 1375228"/>
              <a:gd name="connsiteY11" fmla="*/ 28281 h 149088"/>
              <a:gd name="connsiteX12" fmla="*/ 106676 w 1375228"/>
              <a:gd name="connsiteY12" fmla="*/ 56561 h 149088"/>
              <a:gd name="connsiteX13" fmla="*/ 50115 w 1375228"/>
              <a:gd name="connsiteY13" fmla="*/ 94268 h 149088"/>
              <a:gd name="connsiteX14" fmla="*/ 31261 w 1375228"/>
              <a:gd name="connsiteY14" fmla="*/ 122549 h 149088"/>
              <a:gd name="connsiteX15" fmla="*/ 2981 w 1375228"/>
              <a:gd name="connsiteY15" fmla="*/ 141402 h 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5228" h="149088">
                <a:moveTo>
                  <a:pt x="1303880" y="122549"/>
                </a:moveTo>
                <a:cubicBezTo>
                  <a:pt x="1184720" y="82829"/>
                  <a:pt x="1375228" y="149088"/>
                  <a:pt x="1247319" y="94268"/>
                </a:cubicBezTo>
                <a:cubicBezTo>
                  <a:pt x="1219006" y="82133"/>
                  <a:pt x="1141230" y="77061"/>
                  <a:pt x="1124771" y="75415"/>
                </a:cubicBezTo>
                <a:lnTo>
                  <a:pt x="1021076" y="65988"/>
                </a:lnTo>
                <a:cubicBezTo>
                  <a:pt x="948683" y="47889"/>
                  <a:pt x="1018713" y="64023"/>
                  <a:pt x="917381" y="47134"/>
                </a:cubicBezTo>
                <a:cubicBezTo>
                  <a:pt x="901577" y="44500"/>
                  <a:pt x="886011" y="40573"/>
                  <a:pt x="870247" y="37707"/>
                </a:cubicBezTo>
                <a:cubicBezTo>
                  <a:pt x="851442" y="34288"/>
                  <a:pt x="832540" y="31423"/>
                  <a:pt x="813686" y="28281"/>
                </a:cubicBezTo>
                <a:cubicBezTo>
                  <a:pt x="769269" y="13475"/>
                  <a:pt x="775132" y="13375"/>
                  <a:pt x="709991" y="9427"/>
                </a:cubicBezTo>
                <a:cubicBezTo>
                  <a:pt x="631516" y="4671"/>
                  <a:pt x="552878" y="3142"/>
                  <a:pt x="474321" y="0"/>
                </a:cubicBezTo>
                <a:cubicBezTo>
                  <a:pt x="395764" y="3142"/>
                  <a:pt x="317084" y="4018"/>
                  <a:pt x="238651" y="9427"/>
                </a:cubicBezTo>
                <a:cubicBezTo>
                  <a:pt x="225726" y="10318"/>
                  <a:pt x="213724" y="16724"/>
                  <a:pt x="200944" y="18854"/>
                </a:cubicBezTo>
                <a:cubicBezTo>
                  <a:pt x="175955" y="23019"/>
                  <a:pt x="150667" y="25139"/>
                  <a:pt x="125529" y="28281"/>
                </a:cubicBezTo>
                <a:cubicBezTo>
                  <a:pt x="119245" y="37708"/>
                  <a:pt x="115202" y="49101"/>
                  <a:pt x="106676" y="56561"/>
                </a:cubicBezTo>
                <a:cubicBezTo>
                  <a:pt x="89623" y="71482"/>
                  <a:pt x="50115" y="94268"/>
                  <a:pt x="50115" y="94268"/>
                </a:cubicBezTo>
                <a:cubicBezTo>
                  <a:pt x="43830" y="103695"/>
                  <a:pt x="40108" y="115471"/>
                  <a:pt x="31261" y="122549"/>
                </a:cubicBezTo>
                <a:cubicBezTo>
                  <a:pt x="0" y="147558"/>
                  <a:pt x="2981" y="117425"/>
                  <a:pt x="2981" y="1414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reeform 92"/>
          <p:cNvSpPr/>
          <p:nvPr/>
        </p:nvSpPr>
        <p:spPr>
          <a:xfrm>
            <a:off x="3930977" y="2705493"/>
            <a:ext cx="1756001" cy="235670"/>
          </a:xfrm>
          <a:custGeom>
            <a:avLst/>
            <a:gdLst>
              <a:gd name="connsiteX0" fmla="*/ 0 w 1756001"/>
              <a:gd name="connsiteY0" fmla="*/ 235670 h 235670"/>
              <a:gd name="connsiteX1" fmla="*/ 37708 w 1756001"/>
              <a:gd name="connsiteY1" fmla="*/ 169682 h 235670"/>
              <a:gd name="connsiteX2" fmla="*/ 75415 w 1756001"/>
              <a:gd name="connsiteY2" fmla="*/ 150829 h 235670"/>
              <a:gd name="connsiteX3" fmla="*/ 131976 w 1756001"/>
              <a:gd name="connsiteY3" fmla="*/ 113121 h 235670"/>
              <a:gd name="connsiteX4" fmla="*/ 179110 w 1756001"/>
              <a:gd name="connsiteY4" fmla="*/ 84841 h 235670"/>
              <a:gd name="connsiteX5" fmla="*/ 235670 w 1756001"/>
              <a:gd name="connsiteY5" fmla="*/ 65987 h 235670"/>
              <a:gd name="connsiteX6" fmla="*/ 320512 w 1756001"/>
              <a:gd name="connsiteY6" fmla="*/ 47134 h 235670"/>
              <a:gd name="connsiteX7" fmla="*/ 377072 w 1756001"/>
              <a:gd name="connsiteY7" fmla="*/ 28280 h 235670"/>
              <a:gd name="connsiteX8" fmla="*/ 518475 w 1756001"/>
              <a:gd name="connsiteY8" fmla="*/ 9427 h 235670"/>
              <a:gd name="connsiteX9" fmla="*/ 801279 w 1756001"/>
              <a:gd name="connsiteY9" fmla="*/ 0 h 235670"/>
              <a:gd name="connsiteX10" fmla="*/ 1187778 w 1756001"/>
              <a:gd name="connsiteY10" fmla="*/ 9427 h 235670"/>
              <a:gd name="connsiteX11" fmla="*/ 1319753 w 1756001"/>
              <a:gd name="connsiteY11" fmla="*/ 18853 h 235670"/>
              <a:gd name="connsiteX12" fmla="*/ 1395167 w 1756001"/>
              <a:gd name="connsiteY12" fmla="*/ 37707 h 235670"/>
              <a:gd name="connsiteX13" fmla="*/ 1461155 w 1756001"/>
              <a:gd name="connsiteY13" fmla="*/ 47134 h 235670"/>
              <a:gd name="connsiteX14" fmla="*/ 1498862 w 1756001"/>
              <a:gd name="connsiteY14" fmla="*/ 56561 h 235670"/>
              <a:gd name="connsiteX15" fmla="*/ 1583703 w 1756001"/>
              <a:gd name="connsiteY15" fmla="*/ 84841 h 235670"/>
              <a:gd name="connsiteX16" fmla="*/ 1640264 w 1756001"/>
              <a:gd name="connsiteY16" fmla="*/ 103695 h 235670"/>
              <a:gd name="connsiteX17" fmla="*/ 1668545 w 1756001"/>
              <a:gd name="connsiteY17" fmla="*/ 122548 h 235670"/>
              <a:gd name="connsiteX18" fmla="*/ 1696825 w 1756001"/>
              <a:gd name="connsiteY18" fmla="*/ 131975 h 235670"/>
              <a:gd name="connsiteX19" fmla="*/ 1725105 w 1756001"/>
              <a:gd name="connsiteY19" fmla="*/ 150829 h 235670"/>
              <a:gd name="connsiteX20" fmla="*/ 1753386 w 1756001"/>
              <a:gd name="connsiteY20" fmla="*/ 160255 h 235670"/>
              <a:gd name="connsiteX21" fmla="*/ 1753386 w 1756001"/>
              <a:gd name="connsiteY21" fmla="*/ 169682 h 23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56001" h="235670">
                <a:moveTo>
                  <a:pt x="0" y="235670"/>
                </a:moveTo>
                <a:cubicBezTo>
                  <a:pt x="12569" y="213674"/>
                  <a:pt x="20877" y="188617"/>
                  <a:pt x="37708" y="169682"/>
                </a:cubicBezTo>
                <a:cubicBezTo>
                  <a:pt x="47044" y="159179"/>
                  <a:pt x="63365" y="158059"/>
                  <a:pt x="75415" y="150829"/>
                </a:cubicBezTo>
                <a:cubicBezTo>
                  <a:pt x="94845" y="139171"/>
                  <a:pt x="112546" y="124779"/>
                  <a:pt x="131976" y="113121"/>
                </a:cubicBezTo>
                <a:cubicBezTo>
                  <a:pt x="147687" y="103694"/>
                  <a:pt x="162430" y="92423"/>
                  <a:pt x="179110" y="84841"/>
                </a:cubicBezTo>
                <a:cubicBezTo>
                  <a:pt x="197202" y="76617"/>
                  <a:pt x="216183" y="69884"/>
                  <a:pt x="235670" y="65987"/>
                </a:cubicBezTo>
                <a:cubicBezTo>
                  <a:pt x="262585" y="60605"/>
                  <a:pt x="293883" y="55123"/>
                  <a:pt x="320512" y="47134"/>
                </a:cubicBezTo>
                <a:cubicBezTo>
                  <a:pt x="339547" y="41423"/>
                  <a:pt x="357469" y="31547"/>
                  <a:pt x="377072" y="28280"/>
                </a:cubicBezTo>
                <a:cubicBezTo>
                  <a:pt x="425540" y="20202"/>
                  <a:pt x="468468" y="11991"/>
                  <a:pt x="518475" y="9427"/>
                </a:cubicBezTo>
                <a:cubicBezTo>
                  <a:pt x="612672" y="4597"/>
                  <a:pt x="707011" y="3142"/>
                  <a:pt x="801279" y="0"/>
                </a:cubicBezTo>
                <a:lnTo>
                  <a:pt x="1187778" y="9427"/>
                </a:lnTo>
                <a:cubicBezTo>
                  <a:pt x="1231853" y="11030"/>
                  <a:pt x="1276054" y="12894"/>
                  <a:pt x="1319753" y="18853"/>
                </a:cubicBezTo>
                <a:cubicBezTo>
                  <a:pt x="1345427" y="22354"/>
                  <a:pt x="1369516" y="34042"/>
                  <a:pt x="1395167" y="37707"/>
                </a:cubicBezTo>
                <a:cubicBezTo>
                  <a:pt x="1417163" y="40849"/>
                  <a:pt x="1439294" y="43159"/>
                  <a:pt x="1461155" y="47134"/>
                </a:cubicBezTo>
                <a:cubicBezTo>
                  <a:pt x="1473902" y="49452"/>
                  <a:pt x="1486453" y="52838"/>
                  <a:pt x="1498862" y="56561"/>
                </a:cubicBezTo>
                <a:cubicBezTo>
                  <a:pt x="1498914" y="56576"/>
                  <a:pt x="1569537" y="80119"/>
                  <a:pt x="1583703" y="84841"/>
                </a:cubicBezTo>
                <a:cubicBezTo>
                  <a:pt x="1583704" y="84841"/>
                  <a:pt x="1640263" y="103694"/>
                  <a:pt x="1640264" y="103695"/>
                </a:cubicBezTo>
                <a:cubicBezTo>
                  <a:pt x="1649691" y="109979"/>
                  <a:pt x="1658411" y="117481"/>
                  <a:pt x="1668545" y="122548"/>
                </a:cubicBezTo>
                <a:cubicBezTo>
                  <a:pt x="1677433" y="126992"/>
                  <a:pt x="1687937" y="127531"/>
                  <a:pt x="1696825" y="131975"/>
                </a:cubicBezTo>
                <a:cubicBezTo>
                  <a:pt x="1706958" y="137042"/>
                  <a:pt x="1714971" y="145762"/>
                  <a:pt x="1725105" y="150829"/>
                </a:cubicBezTo>
                <a:cubicBezTo>
                  <a:pt x="1733993" y="155273"/>
                  <a:pt x="1745118" y="154743"/>
                  <a:pt x="1753386" y="160255"/>
                </a:cubicBezTo>
                <a:cubicBezTo>
                  <a:pt x="1756001" y="161998"/>
                  <a:pt x="1753386" y="166540"/>
                  <a:pt x="1753386" y="169682"/>
                </a:cubicBezTo>
              </a:path>
            </a:pathLst>
          </a:custGeom>
          <a:ln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97"/>
          <p:cNvSpPr/>
          <p:nvPr/>
        </p:nvSpPr>
        <p:spPr>
          <a:xfrm>
            <a:off x="6950531" y="2364452"/>
            <a:ext cx="752845" cy="473016"/>
          </a:xfrm>
          <a:custGeom>
            <a:avLst/>
            <a:gdLst>
              <a:gd name="connsiteX0" fmla="*/ 15877 w 752845"/>
              <a:gd name="connsiteY0" fmla="*/ 473016 h 473016"/>
              <a:gd name="connsiteX1" fmla="*/ 15877 w 752845"/>
              <a:gd name="connsiteY1" fmla="*/ 397602 h 473016"/>
              <a:gd name="connsiteX2" fmla="*/ 34731 w 752845"/>
              <a:gd name="connsiteY2" fmla="*/ 369321 h 473016"/>
              <a:gd name="connsiteX3" fmla="*/ 91292 w 752845"/>
              <a:gd name="connsiteY3" fmla="*/ 350468 h 473016"/>
              <a:gd name="connsiteX4" fmla="*/ 147853 w 752845"/>
              <a:gd name="connsiteY4" fmla="*/ 331614 h 473016"/>
              <a:gd name="connsiteX5" fmla="*/ 176133 w 752845"/>
              <a:gd name="connsiteY5" fmla="*/ 322187 h 473016"/>
              <a:gd name="connsiteX6" fmla="*/ 260974 w 752845"/>
              <a:gd name="connsiteY6" fmla="*/ 265626 h 473016"/>
              <a:gd name="connsiteX7" fmla="*/ 289255 w 752845"/>
              <a:gd name="connsiteY7" fmla="*/ 246773 h 473016"/>
              <a:gd name="connsiteX8" fmla="*/ 317535 w 752845"/>
              <a:gd name="connsiteY8" fmla="*/ 227919 h 473016"/>
              <a:gd name="connsiteX9" fmla="*/ 374096 w 752845"/>
              <a:gd name="connsiteY9" fmla="*/ 209066 h 473016"/>
              <a:gd name="connsiteX10" fmla="*/ 477791 w 752845"/>
              <a:gd name="connsiteY10" fmla="*/ 171358 h 473016"/>
              <a:gd name="connsiteX11" fmla="*/ 515498 w 752845"/>
              <a:gd name="connsiteY11" fmla="*/ 161932 h 473016"/>
              <a:gd name="connsiteX12" fmla="*/ 543778 w 752845"/>
              <a:gd name="connsiteY12" fmla="*/ 143078 h 473016"/>
              <a:gd name="connsiteX13" fmla="*/ 600339 w 752845"/>
              <a:gd name="connsiteY13" fmla="*/ 124224 h 473016"/>
              <a:gd name="connsiteX14" fmla="*/ 628620 w 752845"/>
              <a:gd name="connsiteY14" fmla="*/ 105371 h 473016"/>
              <a:gd name="connsiteX15" fmla="*/ 685180 w 752845"/>
              <a:gd name="connsiteY15" fmla="*/ 86517 h 473016"/>
              <a:gd name="connsiteX16" fmla="*/ 694607 w 752845"/>
              <a:gd name="connsiteY16" fmla="*/ 58237 h 473016"/>
              <a:gd name="connsiteX17" fmla="*/ 732314 w 752845"/>
              <a:gd name="connsiteY17" fmla="*/ 29956 h 47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2845" h="473016">
                <a:moveTo>
                  <a:pt x="15877" y="473016"/>
                </a:moveTo>
                <a:cubicBezTo>
                  <a:pt x="6615" y="435970"/>
                  <a:pt x="0" y="434648"/>
                  <a:pt x="15877" y="397602"/>
                </a:cubicBezTo>
                <a:cubicBezTo>
                  <a:pt x="20340" y="387188"/>
                  <a:pt x="25123" y="375326"/>
                  <a:pt x="34731" y="369321"/>
                </a:cubicBezTo>
                <a:cubicBezTo>
                  <a:pt x="51584" y="358788"/>
                  <a:pt x="72438" y="356752"/>
                  <a:pt x="91292" y="350468"/>
                </a:cubicBezTo>
                <a:lnTo>
                  <a:pt x="147853" y="331614"/>
                </a:lnTo>
                <a:cubicBezTo>
                  <a:pt x="157280" y="328472"/>
                  <a:pt x="167865" y="327699"/>
                  <a:pt x="176133" y="322187"/>
                </a:cubicBezTo>
                <a:lnTo>
                  <a:pt x="260974" y="265626"/>
                </a:lnTo>
                <a:lnTo>
                  <a:pt x="289255" y="246773"/>
                </a:lnTo>
                <a:cubicBezTo>
                  <a:pt x="298682" y="240489"/>
                  <a:pt x="306787" y="231502"/>
                  <a:pt x="317535" y="227919"/>
                </a:cubicBezTo>
                <a:lnTo>
                  <a:pt x="374096" y="209066"/>
                </a:lnTo>
                <a:cubicBezTo>
                  <a:pt x="423935" y="175839"/>
                  <a:pt x="391386" y="192959"/>
                  <a:pt x="477791" y="171358"/>
                </a:cubicBezTo>
                <a:lnTo>
                  <a:pt x="515498" y="161932"/>
                </a:lnTo>
                <a:cubicBezTo>
                  <a:pt x="524925" y="155647"/>
                  <a:pt x="533425" y="147679"/>
                  <a:pt x="543778" y="143078"/>
                </a:cubicBezTo>
                <a:cubicBezTo>
                  <a:pt x="561939" y="135006"/>
                  <a:pt x="583803" y="135247"/>
                  <a:pt x="600339" y="124224"/>
                </a:cubicBezTo>
                <a:cubicBezTo>
                  <a:pt x="609766" y="117940"/>
                  <a:pt x="618267" y="109972"/>
                  <a:pt x="628620" y="105371"/>
                </a:cubicBezTo>
                <a:cubicBezTo>
                  <a:pt x="646780" y="97300"/>
                  <a:pt x="685180" y="86517"/>
                  <a:pt x="685180" y="86517"/>
                </a:cubicBezTo>
                <a:cubicBezTo>
                  <a:pt x="688322" y="77090"/>
                  <a:pt x="687581" y="65263"/>
                  <a:pt x="694607" y="58237"/>
                </a:cubicBezTo>
                <a:cubicBezTo>
                  <a:pt x="752845" y="0"/>
                  <a:pt x="701975" y="90640"/>
                  <a:pt x="732314" y="2995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reeform 98"/>
          <p:cNvSpPr/>
          <p:nvPr/>
        </p:nvSpPr>
        <p:spPr>
          <a:xfrm>
            <a:off x="7324627" y="2809188"/>
            <a:ext cx="848412" cy="659876"/>
          </a:xfrm>
          <a:custGeom>
            <a:avLst/>
            <a:gdLst>
              <a:gd name="connsiteX0" fmla="*/ 0 w 848412"/>
              <a:gd name="connsiteY0" fmla="*/ 659876 h 659876"/>
              <a:gd name="connsiteX1" fmla="*/ 84841 w 848412"/>
              <a:gd name="connsiteY1" fmla="*/ 650449 h 659876"/>
              <a:gd name="connsiteX2" fmla="*/ 113121 w 848412"/>
              <a:gd name="connsiteY2" fmla="*/ 641022 h 659876"/>
              <a:gd name="connsiteX3" fmla="*/ 150829 w 848412"/>
              <a:gd name="connsiteY3" fmla="*/ 631596 h 659876"/>
              <a:gd name="connsiteX4" fmla="*/ 207389 w 848412"/>
              <a:gd name="connsiteY4" fmla="*/ 612742 h 659876"/>
              <a:gd name="connsiteX5" fmla="*/ 235670 w 848412"/>
              <a:gd name="connsiteY5" fmla="*/ 603315 h 659876"/>
              <a:gd name="connsiteX6" fmla="*/ 263950 w 848412"/>
              <a:gd name="connsiteY6" fmla="*/ 593888 h 659876"/>
              <a:gd name="connsiteX7" fmla="*/ 320511 w 848412"/>
              <a:gd name="connsiteY7" fmla="*/ 584461 h 659876"/>
              <a:gd name="connsiteX8" fmla="*/ 414779 w 848412"/>
              <a:gd name="connsiteY8" fmla="*/ 546754 h 659876"/>
              <a:gd name="connsiteX9" fmla="*/ 443060 w 848412"/>
              <a:gd name="connsiteY9" fmla="*/ 527901 h 659876"/>
              <a:gd name="connsiteX10" fmla="*/ 461913 w 848412"/>
              <a:gd name="connsiteY10" fmla="*/ 499620 h 659876"/>
              <a:gd name="connsiteX11" fmla="*/ 490194 w 848412"/>
              <a:gd name="connsiteY11" fmla="*/ 490193 h 659876"/>
              <a:gd name="connsiteX12" fmla="*/ 546754 w 848412"/>
              <a:gd name="connsiteY12" fmla="*/ 452486 h 659876"/>
              <a:gd name="connsiteX13" fmla="*/ 546754 w 848412"/>
              <a:gd name="connsiteY13" fmla="*/ 452486 h 659876"/>
              <a:gd name="connsiteX14" fmla="*/ 575035 w 848412"/>
              <a:gd name="connsiteY14" fmla="*/ 424206 h 659876"/>
              <a:gd name="connsiteX15" fmla="*/ 593888 w 848412"/>
              <a:gd name="connsiteY15" fmla="*/ 395925 h 659876"/>
              <a:gd name="connsiteX16" fmla="*/ 622169 w 848412"/>
              <a:gd name="connsiteY16" fmla="*/ 377072 h 659876"/>
              <a:gd name="connsiteX17" fmla="*/ 659876 w 848412"/>
              <a:gd name="connsiteY17" fmla="*/ 329938 h 659876"/>
              <a:gd name="connsiteX18" fmla="*/ 669303 w 848412"/>
              <a:gd name="connsiteY18" fmla="*/ 301657 h 659876"/>
              <a:gd name="connsiteX19" fmla="*/ 688157 w 848412"/>
              <a:gd name="connsiteY19" fmla="*/ 273377 h 659876"/>
              <a:gd name="connsiteX20" fmla="*/ 735291 w 848412"/>
              <a:gd name="connsiteY20" fmla="*/ 188536 h 659876"/>
              <a:gd name="connsiteX21" fmla="*/ 754144 w 848412"/>
              <a:gd name="connsiteY21" fmla="*/ 160255 h 659876"/>
              <a:gd name="connsiteX22" fmla="*/ 782425 w 848412"/>
              <a:gd name="connsiteY22" fmla="*/ 141402 h 659876"/>
              <a:gd name="connsiteX23" fmla="*/ 791851 w 848412"/>
              <a:gd name="connsiteY23" fmla="*/ 113121 h 659876"/>
              <a:gd name="connsiteX24" fmla="*/ 810705 w 848412"/>
              <a:gd name="connsiteY24" fmla="*/ 84841 h 659876"/>
              <a:gd name="connsiteX25" fmla="*/ 829559 w 848412"/>
              <a:gd name="connsiteY25" fmla="*/ 28280 h 659876"/>
              <a:gd name="connsiteX26" fmla="*/ 848412 w 848412"/>
              <a:gd name="connsiteY26" fmla="*/ 0 h 6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48412" h="659876">
                <a:moveTo>
                  <a:pt x="0" y="659876"/>
                </a:moveTo>
                <a:cubicBezTo>
                  <a:pt x="28280" y="656734"/>
                  <a:pt x="56774" y="655127"/>
                  <a:pt x="84841" y="650449"/>
                </a:cubicBezTo>
                <a:cubicBezTo>
                  <a:pt x="94642" y="648815"/>
                  <a:pt x="103567" y="643752"/>
                  <a:pt x="113121" y="641022"/>
                </a:cubicBezTo>
                <a:cubicBezTo>
                  <a:pt x="125579" y="637463"/>
                  <a:pt x="138419" y="635319"/>
                  <a:pt x="150829" y="631596"/>
                </a:cubicBezTo>
                <a:cubicBezTo>
                  <a:pt x="169864" y="625886"/>
                  <a:pt x="188536" y="619027"/>
                  <a:pt x="207389" y="612742"/>
                </a:cubicBezTo>
                <a:lnTo>
                  <a:pt x="235670" y="603315"/>
                </a:lnTo>
                <a:cubicBezTo>
                  <a:pt x="245097" y="600173"/>
                  <a:pt x="254149" y="595522"/>
                  <a:pt x="263950" y="593888"/>
                </a:cubicBezTo>
                <a:cubicBezTo>
                  <a:pt x="282804" y="590746"/>
                  <a:pt x="301968" y="589097"/>
                  <a:pt x="320511" y="584461"/>
                </a:cubicBezTo>
                <a:cubicBezTo>
                  <a:pt x="354853" y="575876"/>
                  <a:pt x="384435" y="564093"/>
                  <a:pt x="414779" y="546754"/>
                </a:cubicBezTo>
                <a:cubicBezTo>
                  <a:pt x="424616" y="541133"/>
                  <a:pt x="433633" y="534185"/>
                  <a:pt x="443060" y="527901"/>
                </a:cubicBezTo>
                <a:cubicBezTo>
                  <a:pt x="449344" y="518474"/>
                  <a:pt x="453066" y="506698"/>
                  <a:pt x="461913" y="499620"/>
                </a:cubicBezTo>
                <a:cubicBezTo>
                  <a:pt x="469672" y="493412"/>
                  <a:pt x="481508" y="495019"/>
                  <a:pt x="490194" y="490193"/>
                </a:cubicBezTo>
                <a:cubicBezTo>
                  <a:pt x="510001" y="479189"/>
                  <a:pt x="527901" y="465055"/>
                  <a:pt x="546754" y="452486"/>
                </a:cubicBezTo>
                <a:lnTo>
                  <a:pt x="546754" y="452486"/>
                </a:lnTo>
                <a:cubicBezTo>
                  <a:pt x="556181" y="443059"/>
                  <a:pt x="566500" y="434448"/>
                  <a:pt x="575035" y="424206"/>
                </a:cubicBezTo>
                <a:cubicBezTo>
                  <a:pt x="582288" y="415502"/>
                  <a:pt x="585877" y="403936"/>
                  <a:pt x="593888" y="395925"/>
                </a:cubicBezTo>
                <a:cubicBezTo>
                  <a:pt x="601899" y="387914"/>
                  <a:pt x="612742" y="383356"/>
                  <a:pt x="622169" y="377072"/>
                </a:cubicBezTo>
                <a:cubicBezTo>
                  <a:pt x="645864" y="305986"/>
                  <a:pt x="611145" y="390852"/>
                  <a:pt x="659876" y="329938"/>
                </a:cubicBezTo>
                <a:cubicBezTo>
                  <a:pt x="666084" y="322179"/>
                  <a:pt x="664859" y="310545"/>
                  <a:pt x="669303" y="301657"/>
                </a:cubicBezTo>
                <a:cubicBezTo>
                  <a:pt x="674370" y="291524"/>
                  <a:pt x="681872" y="282804"/>
                  <a:pt x="688157" y="273377"/>
                </a:cubicBezTo>
                <a:cubicBezTo>
                  <a:pt x="704749" y="223599"/>
                  <a:pt x="692070" y="253368"/>
                  <a:pt x="735291" y="188536"/>
                </a:cubicBezTo>
                <a:cubicBezTo>
                  <a:pt x="741576" y="179109"/>
                  <a:pt x="744717" y="166539"/>
                  <a:pt x="754144" y="160255"/>
                </a:cubicBezTo>
                <a:lnTo>
                  <a:pt x="782425" y="141402"/>
                </a:lnTo>
                <a:cubicBezTo>
                  <a:pt x="785567" y="131975"/>
                  <a:pt x="787407" y="122009"/>
                  <a:pt x="791851" y="113121"/>
                </a:cubicBezTo>
                <a:cubicBezTo>
                  <a:pt x="796918" y="102987"/>
                  <a:pt x="806104" y="95194"/>
                  <a:pt x="810705" y="84841"/>
                </a:cubicBezTo>
                <a:cubicBezTo>
                  <a:pt x="818777" y="66680"/>
                  <a:pt x="818535" y="44816"/>
                  <a:pt x="829559" y="28280"/>
                </a:cubicBezTo>
                <a:lnTo>
                  <a:pt x="848412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Connects all parts of SLAM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Matrices hold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Robot position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Landmark positions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Error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Rates of change of all of these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Gain to put everything together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Complex -  see SLAM for Dummies for details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000" b="0" i="0" cap="all" dirty="0">
                <a:solidFill>
                  <a:srgbClr val="D2051E"/>
                </a:solidFill>
                <a:effectLst/>
                <a:latin typeface="Helvetica" panose="020B0604020202020204" pitchFamily="34" charset="0"/>
              </a:rPr>
              <a:t>HILTI SLAM CHALLENGE 2022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  <a:hlinkClick r:id="rId3"/>
              </a:rPr>
              <a:t>https://hilti-challenge.com/</a:t>
            </a: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EKF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Work on your second assignment.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 Lab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90290"/>
            <a:ext cx="8915400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 Relational Model (landmarks and gateways):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1820652" y="2312876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216702" y="2708920"/>
            <a:ext cx="5328587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789204" y="5697252"/>
            <a:ext cx="151216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2216697" y="4941166"/>
            <a:ext cx="5328595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1100573" y="3825044"/>
            <a:ext cx="2232249" cy="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429167" y="3825044"/>
            <a:ext cx="2232247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620851" y="3104963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061011" y="3104964"/>
            <a:ext cx="792088" cy="1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72680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2129136" y="189082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929336" y="256490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944888" y="333098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69496" y="335699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69496" y="261090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329264" y="26829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473280" y="6283314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401272" y="4771146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44688" y="4797152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152800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736976" y="4869160"/>
            <a:ext cx="231576" cy="2420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2A5563-D28B-605C-66F5-FCD3D330DDB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25903" y="2364047"/>
            <a:ext cx="612069" cy="28072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E8988-A1F2-0CC5-BF1A-1DB98292C828}"/>
              </a:ext>
            </a:extLst>
          </p:cNvPr>
          <p:cNvSpPr txBox="1"/>
          <p:nvPr/>
        </p:nvSpPr>
        <p:spPr>
          <a:xfrm>
            <a:off x="32689" y="2179381"/>
            <a:ext cx="139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landmarks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C60E03-04E2-A65A-BA3D-0E6D67598C95}"/>
              </a:ext>
            </a:extLst>
          </p:cNvPr>
          <p:cNvSpPr txBox="1"/>
          <p:nvPr/>
        </p:nvSpPr>
        <p:spPr>
          <a:xfrm>
            <a:off x="7921" y="3404032"/>
            <a:ext cx="1264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gateways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596DA7-B906-EFA7-5A6B-866D825B797A}"/>
              </a:ext>
            </a:extLst>
          </p:cNvPr>
          <p:cNvCxnSpPr>
            <a:stCxn id="25" idx="3"/>
          </p:cNvCxnSpPr>
          <p:nvPr/>
        </p:nvCxnSpPr>
        <p:spPr>
          <a:xfrm>
            <a:off x="1272673" y="3588698"/>
            <a:ext cx="800007" cy="1032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7257256" y="2492896"/>
            <a:ext cx="57606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16200000">
            <a:off x="4268924" y="3392996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16200000">
            <a:off x="3764868" y="3465004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16200000">
            <a:off x="5493060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16200000">
            <a:off x="2540732" y="3537012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3008784" y="270892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008784" y="4149080"/>
            <a:ext cx="36004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432720" y="2204864"/>
            <a:ext cx="590465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 rot="5400000">
            <a:off x="7473280" y="249289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 rot="5400000">
            <a:off x="6105128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 rot="5400000">
            <a:off x="1384412" y="4981364"/>
            <a:ext cx="1376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 rot="10800000">
            <a:off x="1856656" y="5085184"/>
            <a:ext cx="532859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 rot="5400000">
            <a:off x="-375592" y="3861048"/>
            <a:ext cx="388843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 rot="10800000">
            <a:off x="581709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0800000">
            <a:off x="495300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0800000">
            <a:off x="437693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10800000">
            <a:off x="308079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0800000">
            <a:off x="596111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0800000">
            <a:off x="4520952" y="2852936"/>
            <a:ext cx="432048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rot="5400000">
            <a:off x="4520952" y="2780928"/>
            <a:ext cx="43204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5400000">
            <a:off x="4772980" y="3825044"/>
            <a:ext cx="72008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5133020" y="-279412"/>
            <a:ext cx="216024" cy="54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97733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2252700" y="5049180"/>
            <a:ext cx="7200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12640" y="4797152"/>
            <a:ext cx="5760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496616" y="2348880"/>
            <a:ext cx="216024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A* (or D*) path planning</a:t>
            </a:r>
            <a:endParaRPr lang="en-US" sz="2800" dirty="0"/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Grid Based </a:t>
            </a:r>
            <a:r>
              <a:rPr lang="en-GB" dirty="0" err="1"/>
              <a:t>Pathplanning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96616" y="2348880"/>
            <a:ext cx="6696744" cy="36004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65040" y="22768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96616" y="4941168"/>
            <a:ext cx="576064" cy="1008112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96616" y="5373216"/>
            <a:ext cx="144016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4848" y="5373216"/>
            <a:ext cx="1080120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7016" y="5373216"/>
            <a:ext cx="1584176" cy="576064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13240" y="5877272"/>
            <a:ext cx="711696" cy="144016"/>
          </a:xfrm>
          <a:prstGeom prst="rect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7296" y="2348880"/>
            <a:ext cx="576064" cy="576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736976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7016" y="2924944"/>
            <a:ext cx="71169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10800000">
            <a:off x="3512840" y="2852936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88432" y="2996952"/>
            <a:ext cx="1448544" cy="1431776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6856" y="2780928"/>
            <a:ext cx="7116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rot="10800000">
            <a:off x="365685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10800000">
            <a:off x="423292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5097016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10800000">
            <a:off x="5673080" y="2852936"/>
            <a:ext cx="1440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80592" y="2204864"/>
          <a:ext cx="7056780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rot="5400000" flipH="1" flipV="1">
            <a:off x="6933220" y="5409220"/>
            <a:ext cx="1080120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720752" y="4869160"/>
            <a:ext cx="4752528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2252700" y="4401108"/>
            <a:ext cx="936104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1604628" y="2888940"/>
            <a:ext cx="1080120" cy="0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2144688" y="3428999"/>
            <a:ext cx="576064" cy="504056"/>
          </a:xfrm>
          <a:prstGeom prst="line">
            <a:avLst/>
          </a:prstGeom>
          <a:ln w="28575">
            <a:solidFill>
              <a:srgbClr val="30A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construct</a:t>
            </a:r>
          </a:p>
          <a:p>
            <a:r>
              <a:rPr lang="en-GB" dirty="0"/>
              <a:t>Lets look at A*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Based </a:t>
            </a:r>
            <a:r>
              <a:rPr lang="en-GB" dirty="0" err="1"/>
              <a:t>Pathplanning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3F4B44B-DB80-423D-8EA9-BF0F48877C24}" vid="{B40D03DE-E8EC-4C06-9BCA-577EF89AE2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771F4AF69174D82B38EF03E8CBE14" ma:contentTypeVersion="10" ma:contentTypeDescription="Create a new document." ma:contentTypeScope="" ma:versionID="e667e74f83f4260b0e7e236d5706e9f5">
  <xsd:schema xmlns:xsd="http://www.w3.org/2001/XMLSchema" xmlns:xs="http://www.w3.org/2001/XMLSchema" xmlns:p="http://schemas.microsoft.com/office/2006/metadata/properties" xmlns:ns3="577b542d-e0d5-4055-9832-63eea4b82505" xmlns:ns4="a8035ec4-5048-4597-971f-fd2dbf5e36b4" targetNamespace="http://schemas.microsoft.com/office/2006/metadata/properties" ma:root="true" ma:fieldsID="e7c7d76f22b515418daad65e0c1d9b64" ns3:_="" ns4:_="">
    <xsd:import namespace="577b542d-e0d5-4055-9832-63eea4b82505"/>
    <xsd:import namespace="a8035ec4-5048-4597-971f-fd2dbf5e3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b542d-e0d5-4055-9832-63eea4b825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35ec4-5048-4597-971f-fd2dbf5e3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BDE510-3DB8-4FF2-85BA-7835AA1B2A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5270CE-2C78-4DD2-9F11-AC7C3A719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b542d-e0d5-4055-9832-63eea4b82505"/>
    <ds:schemaRef ds:uri="a8035ec4-5048-4597-971f-fd2dbf5e3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A6C5F2-F2AE-4122-8176-8B563F1759EE}">
  <ds:schemaRefs>
    <ds:schemaRef ds:uri="http://schemas.microsoft.com/office/2006/metadata/properties"/>
    <ds:schemaRef ds:uri="http://purl.org/dc/elements/1.1/"/>
    <ds:schemaRef ds:uri="a8035ec4-5048-4597-971f-fd2dbf5e36b4"/>
    <ds:schemaRef ds:uri="577b542d-e0d5-4055-9832-63eea4b8250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7605</TotalTime>
  <Words>1470</Words>
  <Application>Microsoft Office PowerPoint</Application>
  <PresentationFormat>A4 Paper (210x297 mm)</PresentationFormat>
  <Paragraphs>469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Verdana</vt:lpstr>
      <vt:lpstr>Helvetica</vt:lpstr>
      <vt:lpstr>Lucida Sans Unicode</vt:lpstr>
      <vt:lpstr>Wingdings 2</vt:lpstr>
      <vt:lpstr>Wingdings 3</vt:lpstr>
      <vt:lpstr>Arial</vt:lpstr>
      <vt:lpstr>Courier New</vt:lpstr>
      <vt:lpstr>Calibri</vt:lpstr>
      <vt:lpstr>Times New Roman</vt:lpstr>
      <vt:lpstr>Theme1</vt:lpstr>
      <vt:lpstr>Lesson 9– Path planning  </vt:lpstr>
      <vt:lpstr>Pathplanning</vt:lpstr>
      <vt:lpstr>Pathplanning</vt:lpstr>
      <vt:lpstr>C Space</vt:lpstr>
      <vt:lpstr>C Space</vt:lpstr>
      <vt:lpstr>C Space</vt:lpstr>
      <vt:lpstr>C Space</vt:lpstr>
      <vt:lpstr>Grid Based Pathplanning</vt:lpstr>
      <vt:lpstr>Grid Based Pathplanning</vt:lpstr>
      <vt:lpstr>A* Search </vt:lpstr>
      <vt:lpstr>A*</vt:lpstr>
      <vt:lpstr>A*</vt:lpstr>
      <vt:lpstr>A* Pseudo Code</vt:lpstr>
      <vt:lpstr>A* (A star)</vt:lpstr>
      <vt:lpstr>A* (A star)</vt:lpstr>
      <vt:lpstr>Wavefront Path planning</vt:lpstr>
      <vt:lpstr>Wavefront Pathplanning</vt:lpstr>
      <vt:lpstr>Wavefront Pathplanning</vt:lpstr>
      <vt:lpstr>Wavefront Pathplanning</vt:lpstr>
      <vt:lpstr>Wavefront Pathplanning</vt:lpstr>
      <vt:lpstr>Wavefront Pathplanning</vt:lpstr>
      <vt:lpstr>Wavefront Pathplanning</vt:lpstr>
      <vt:lpstr>Meadow Maps</vt:lpstr>
      <vt:lpstr>Meadow Maps</vt:lpstr>
      <vt:lpstr>Meadow Maps</vt:lpstr>
      <vt:lpstr>Meadow Maps</vt:lpstr>
      <vt:lpstr>Meadow Maps</vt:lpstr>
      <vt:lpstr>Generalised Voronoi Graph</vt:lpstr>
      <vt:lpstr>Generalised Voronoi Graph</vt:lpstr>
      <vt:lpstr>Generalised Voronoi Graph</vt:lpstr>
      <vt:lpstr>Generalised Voronoi Graph</vt:lpstr>
      <vt:lpstr>Generalised Voronoi Graph</vt:lpstr>
      <vt:lpstr>Generalised Voronoi Graph</vt:lpstr>
      <vt:lpstr>Generalised Voronoi Graph</vt:lpstr>
      <vt:lpstr>Generalised Voronoi Graph</vt:lpstr>
      <vt:lpstr>Generalised Voronoi Graph</vt:lpstr>
      <vt:lpstr>Generalised Voronoi Graph</vt:lpstr>
      <vt:lpstr>Generalised Voronoi Graph</vt:lpstr>
      <vt:lpstr>Topological Maps</vt:lpstr>
      <vt:lpstr>Topological Maps</vt:lpstr>
      <vt:lpstr>Topological Maps</vt:lpstr>
      <vt:lpstr>Topological Maps</vt:lpstr>
      <vt:lpstr>Topological Maps</vt:lpstr>
      <vt:lpstr>Topological Maps</vt:lpstr>
      <vt:lpstr>Topological Maps</vt:lpstr>
      <vt:lpstr>Topological Maps</vt:lpstr>
      <vt:lpstr>(A Very Brief) Introduction to SLAM</vt:lpstr>
      <vt:lpstr>The Concept</vt:lpstr>
      <vt:lpstr>The Concept</vt:lpstr>
      <vt:lpstr>The Concept</vt:lpstr>
      <vt:lpstr>The Concept</vt:lpstr>
      <vt:lpstr>The Concept</vt:lpstr>
      <vt:lpstr>The Concept</vt:lpstr>
      <vt:lpstr>The SLAM Process</vt:lpstr>
      <vt:lpstr>Overview</vt:lpstr>
      <vt:lpstr>Landmark Extraction</vt:lpstr>
      <vt:lpstr>Landmark Extraction</vt:lpstr>
      <vt:lpstr>Landmark Extraction</vt:lpstr>
      <vt:lpstr>Data Association</vt:lpstr>
      <vt:lpstr>EKF</vt:lpstr>
      <vt:lpstr>In Lab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CSCI2012 Introduction to Mobile Robots  Lecture 03-2</dc:title>
  <dc:creator>Jon Garibaldi</dc:creator>
  <cp:lastModifiedBy>Aboozar Taherkhani</cp:lastModifiedBy>
  <cp:revision>446</cp:revision>
  <cp:lastPrinted>2005-11-16T16:23:59Z</cp:lastPrinted>
  <dcterms:created xsi:type="dcterms:W3CDTF">2001-02-02T13:18:10Z</dcterms:created>
  <dcterms:modified xsi:type="dcterms:W3CDTF">2025-01-20T20:04:51Z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0x010100672771F4AF69174D82B38EF03E8CBE14</vt:lpwstr>
  </property>
</Properties>
</file>